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20"/>
    <p:sldId id="257" r:id="rId21"/>
    <p:sldId id="258" r:id="rId22"/>
    <p:sldId id="259" r:id="rId23"/>
    <p:sldId id="260" r:id="rId24"/>
    <p:sldId id="261" r:id="rId25"/>
    <p:sldId id="262" r:id="rId2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ibre Franklin Black" charset="1" panose="00000A00000000000000"/>
      <p:regular r:id="rId14"/>
    </p:embeddedFont>
    <p:embeddedFont>
      <p:font typeface="Libre Franklin Black Italics" charset="1" panose="00000A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my name is _____________ and I work at the Multicultural &amp; Community Engagement Center here at GCC. I will be going over the amazing resources the MCEC has to offer to each and one of you.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and foremost, the MCEC initiates, implements, and sustains civic engagement opportunities that promote diversity, critical thinking,g personal responsibility, and communication skills for all students.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is located in the Sierra Madre Building room 267 and we are open Monday- Tuesday 8:30AM-4:30PM and Fridays 8:30AM-3PM You can reach us by dialing GCC's main number first (818)249-1000 and then dial our extension which is 5580.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has so many amazing programs you can all benefit and learn from. This peer mentoring program is called SPARK. It is a unique peer mentoring program designed to help freshmen students navigate and be successful in their first year at GCC. It is a summer long commitment and they are paying $16/hour. If you would like more information or if you are interested in applying you can visit the website listed towards the bottom of the screen.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program the MCEC has to offer is the Estudiantes Unidos leadership program. This program is designed to inspire, engage, and empower LatinX students to become agents of change and advocate for ALL student at GCC. This is an amazing opportunity for LatinX students that want to build connections,  come out of their comfort zones, and become a voice for LatinX students in order to make a difference.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next 2 programs are also part of MCEC. However, STAR is currently not active. We are still working on getting that back up and running and Serving Community needs program is updated more frequently than the others. It is constantly getting updates because new work and/or school opportunities arise. We had tutoring positions available at local elementary schools in Glendale that started at $18/hour. So that is definitely a program you want to constantly check and be up to date with.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2" Target="../notesSlides/notesSlide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5419" r="0" b="5419"/>
          <a:stretch>
            <a:fillRect/>
          </a:stretch>
        </p:blipFill>
        <p:spPr>
          <a:xfrm flipH="false" flipV="false" rot="0">
            <a:off x="2889570" y="-588727"/>
            <a:ext cx="12508859" cy="1115301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36267" y="2167231"/>
            <a:ext cx="1615467" cy="1264103"/>
          </a:xfrm>
          <a:prstGeom prst="rect">
            <a:avLst/>
          </a:prstGeom>
        </p:spPr>
      </p:pic>
      <p:sp>
        <p:nvSpPr>
          <p:cNvPr name="TextBox 3" id="3"/>
          <p:cNvSpPr txBox="true"/>
          <p:nvPr/>
        </p:nvSpPr>
        <p:spPr>
          <a:xfrm rot="0">
            <a:off x="616075" y="4169604"/>
            <a:ext cx="17055850" cy="4175841"/>
          </a:xfrm>
          <a:prstGeom prst="rect">
            <a:avLst/>
          </a:prstGeom>
        </p:spPr>
        <p:txBody>
          <a:bodyPr anchor="t" rtlCol="false" tIns="0" lIns="0" bIns="0" rIns="0">
            <a:spAutoFit/>
          </a:bodyPr>
          <a:lstStyle/>
          <a:p>
            <a:pPr algn="ctr">
              <a:lnSpc>
                <a:spcPts val="6610"/>
              </a:lnSpc>
              <a:spcBef>
                <a:spcPct val="0"/>
              </a:spcBef>
            </a:pPr>
            <a:r>
              <a:rPr lang="en-US" sz="4721">
                <a:solidFill>
                  <a:srgbClr val="E1AB33"/>
                </a:solidFill>
                <a:latin typeface="Glacial Indifference Bold"/>
              </a:rPr>
              <a:t>El Centro de Participación Multicultural y Comunitaria inicia, implementa y mantiene oportunidades de participación cívica que promueven la diversidad, el pensamiento crítico, la responsabilidad personal y las habilidades de comunicación para todos los estudiantes.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635063" y="3637032"/>
            <a:ext cx="5017874" cy="912341"/>
          </a:xfrm>
          <a:prstGeom prst="rect">
            <a:avLst/>
          </a:prstGeom>
        </p:spPr>
      </p:pic>
      <p:sp>
        <p:nvSpPr>
          <p:cNvPr name="TextBox 3" id="3"/>
          <p:cNvSpPr txBox="true"/>
          <p:nvPr/>
        </p:nvSpPr>
        <p:spPr>
          <a:xfrm rot="0">
            <a:off x="1549726" y="462480"/>
            <a:ext cx="15188548" cy="847725"/>
          </a:xfrm>
          <a:prstGeom prst="rect">
            <a:avLst/>
          </a:prstGeom>
        </p:spPr>
        <p:txBody>
          <a:bodyPr anchor="t" rtlCol="false" tIns="0" lIns="0" bIns="0" rIns="0">
            <a:spAutoFit/>
          </a:bodyPr>
          <a:lstStyle/>
          <a:p>
            <a:pPr algn="ctr">
              <a:lnSpc>
                <a:spcPts val="6600"/>
              </a:lnSpc>
            </a:pPr>
            <a:r>
              <a:rPr lang="en-US" sz="5500" spc="1100" u="sng">
                <a:solidFill>
                  <a:srgbClr val="FFFFFF"/>
                </a:solidFill>
                <a:latin typeface="Glacial Indifference Bold"/>
              </a:rPr>
              <a:t>MCEC</a:t>
            </a:r>
          </a:p>
        </p:txBody>
      </p:sp>
      <p:sp>
        <p:nvSpPr>
          <p:cNvPr name="TextBox 4" id="4"/>
          <p:cNvSpPr txBox="true"/>
          <p:nvPr/>
        </p:nvSpPr>
        <p:spPr>
          <a:xfrm rot="0">
            <a:off x="4312595" y="4739872"/>
            <a:ext cx="9662811" cy="2857500"/>
          </a:xfrm>
          <a:prstGeom prst="rect">
            <a:avLst/>
          </a:prstGeom>
        </p:spPr>
        <p:txBody>
          <a:bodyPr anchor="t" rtlCol="false" tIns="0" lIns="0" bIns="0" rIns="0">
            <a:spAutoFit/>
          </a:bodyPr>
          <a:lstStyle/>
          <a:p>
            <a:pPr algn="ctr">
              <a:lnSpc>
                <a:spcPts val="4559"/>
              </a:lnSpc>
            </a:pPr>
            <a:r>
              <a:rPr lang="en-US" sz="3799" spc="759">
                <a:solidFill>
                  <a:srgbClr val="FFFFFF"/>
                </a:solidFill>
                <a:latin typeface="Glacial Indifference Bold"/>
              </a:rPr>
              <a:t>DE LUNES A JUEVES</a:t>
            </a:r>
          </a:p>
          <a:p>
            <a:pPr algn="ctr">
              <a:lnSpc>
                <a:spcPts val="4559"/>
              </a:lnSpc>
            </a:pPr>
            <a:r>
              <a:rPr lang="en-US" sz="3799" spc="759">
                <a:solidFill>
                  <a:srgbClr val="FFFFFF"/>
                </a:solidFill>
                <a:latin typeface="Glacial Indifference Bold"/>
              </a:rPr>
              <a:t>8:30 am a 4:30 pm</a:t>
            </a:r>
          </a:p>
          <a:p>
            <a:pPr algn="ctr">
              <a:lnSpc>
                <a:spcPts val="4559"/>
              </a:lnSpc>
            </a:pPr>
          </a:p>
          <a:p>
            <a:pPr algn="ctr">
              <a:lnSpc>
                <a:spcPts val="4559"/>
              </a:lnSpc>
            </a:pPr>
            <a:r>
              <a:rPr lang="en-US" sz="3799" spc="759">
                <a:solidFill>
                  <a:srgbClr val="FFFFFF"/>
                </a:solidFill>
                <a:latin typeface="Glacial Indifference Bold"/>
              </a:rPr>
              <a:t>Viernes</a:t>
            </a:r>
          </a:p>
          <a:p>
            <a:pPr algn="ctr">
              <a:lnSpc>
                <a:spcPts val="4559"/>
              </a:lnSpc>
              <a:spcBef>
                <a:spcPct val="0"/>
              </a:spcBef>
            </a:pPr>
            <a:r>
              <a:rPr lang="en-US" sz="3799" spc="759">
                <a:solidFill>
                  <a:srgbClr val="FFFFFF"/>
                </a:solidFill>
                <a:latin typeface="Glacial Indifference Bold"/>
              </a:rPr>
              <a:t>8:30 am a 3:00 pm</a:t>
            </a:r>
          </a:p>
        </p:txBody>
      </p:sp>
      <p:sp>
        <p:nvSpPr>
          <p:cNvPr name="TextBox 5" id="5"/>
          <p:cNvSpPr txBox="true"/>
          <p:nvPr/>
        </p:nvSpPr>
        <p:spPr>
          <a:xfrm rot="0">
            <a:off x="6564408" y="3807452"/>
            <a:ext cx="5159185" cy="571500"/>
          </a:xfrm>
          <a:prstGeom prst="rect">
            <a:avLst/>
          </a:prstGeom>
        </p:spPr>
        <p:txBody>
          <a:bodyPr anchor="t" rtlCol="false" tIns="0" lIns="0" bIns="0" rIns="0">
            <a:spAutoFit/>
          </a:bodyPr>
          <a:lstStyle/>
          <a:p>
            <a:pPr algn="ctr">
              <a:lnSpc>
                <a:spcPts val="4559"/>
              </a:lnSpc>
            </a:pPr>
            <a:r>
              <a:rPr lang="en-US" sz="3799" spc="759" u="sng">
                <a:solidFill>
                  <a:srgbClr val="FFFFFF"/>
                </a:solidFill>
                <a:latin typeface="Glacial Indifference"/>
              </a:rPr>
              <a:t>OFFICE HOURS:</a:t>
            </a: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700730"/>
            <a:ext cx="4296941" cy="781262"/>
          </a:xfrm>
          <a:prstGeom prst="rect">
            <a:avLst/>
          </a:prstGeom>
        </p:spPr>
      </p:pic>
      <p:sp>
        <p:nvSpPr>
          <p:cNvPr name="TextBox 7" id="7"/>
          <p:cNvSpPr txBox="true"/>
          <p:nvPr/>
        </p:nvSpPr>
        <p:spPr>
          <a:xfrm rot="0">
            <a:off x="7327126" y="1805611"/>
            <a:ext cx="3633748" cy="571500"/>
          </a:xfrm>
          <a:prstGeom prst="rect">
            <a:avLst/>
          </a:prstGeom>
        </p:spPr>
        <p:txBody>
          <a:bodyPr anchor="t" rtlCol="false" tIns="0" lIns="0" bIns="0" rIns="0">
            <a:spAutoFit/>
          </a:bodyPr>
          <a:lstStyle/>
          <a:p>
            <a:pPr algn="ctr">
              <a:lnSpc>
                <a:spcPts val="4559"/>
              </a:lnSpc>
            </a:pPr>
            <a:r>
              <a:rPr lang="en-US" sz="3799" spc="759" u="sng">
                <a:solidFill>
                  <a:srgbClr val="FFFFFF"/>
                </a:solidFill>
                <a:latin typeface="Glacial Indifference"/>
              </a:rPr>
              <a:t>UBICACIÓN:</a:t>
            </a:r>
          </a:p>
        </p:txBody>
      </p:sp>
      <p:sp>
        <p:nvSpPr>
          <p:cNvPr name="TextBox 8" id="8"/>
          <p:cNvSpPr txBox="true"/>
          <p:nvPr/>
        </p:nvSpPr>
        <p:spPr>
          <a:xfrm rot="0">
            <a:off x="6239052" y="2675007"/>
            <a:ext cx="5809895"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SIERRA MADRE 267</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7878752"/>
            <a:ext cx="5257912" cy="955984"/>
          </a:xfrm>
          <a:prstGeom prst="rect">
            <a:avLst/>
          </a:prstGeom>
        </p:spPr>
      </p:pic>
      <p:sp>
        <p:nvSpPr>
          <p:cNvPr name="TextBox 10" id="10"/>
          <p:cNvSpPr txBox="true"/>
          <p:nvPr/>
        </p:nvSpPr>
        <p:spPr>
          <a:xfrm rot="0">
            <a:off x="6670174" y="8080998"/>
            <a:ext cx="5053418" cy="466725"/>
          </a:xfrm>
          <a:prstGeom prst="rect">
            <a:avLst/>
          </a:prstGeom>
        </p:spPr>
        <p:txBody>
          <a:bodyPr anchor="t" rtlCol="false" tIns="0" lIns="0" bIns="0" rIns="0">
            <a:spAutoFit/>
          </a:bodyPr>
          <a:lstStyle/>
          <a:p>
            <a:pPr algn="ctr">
              <a:lnSpc>
                <a:spcPts val="3600"/>
              </a:lnSpc>
            </a:pPr>
            <a:r>
              <a:rPr lang="en-US" sz="3000" spc="600">
                <a:solidFill>
                  <a:srgbClr val="FFFFFF"/>
                </a:solidFill>
                <a:latin typeface="Glacial Indifference"/>
              </a:rPr>
              <a:t>NÚMERO DE OFICINA:</a:t>
            </a:r>
          </a:p>
        </p:txBody>
      </p:sp>
      <p:sp>
        <p:nvSpPr>
          <p:cNvPr name="TextBox 11" id="11"/>
          <p:cNvSpPr txBox="true"/>
          <p:nvPr/>
        </p:nvSpPr>
        <p:spPr>
          <a:xfrm rot="0">
            <a:off x="4460210" y="9130011"/>
            <a:ext cx="9515196"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(818) 240-1000 | EXT. X5580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591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05456" y="-3798403"/>
            <a:ext cx="19076949" cy="19076949"/>
          </a:xfrm>
          <a:prstGeom prst="rect">
            <a:avLst/>
          </a:prstGeom>
        </p:spPr>
      </p:pic>
      <p:grpSp>
        <p:nvGrpSpPr>
          <p:cNvPr name="Group 3" id="3"/>
          <p:cNvGrpSpPr>
            <a:grpSpLocks noChangeAspect="true"/>
          </p:cNvGrpSpPr>
          <p:nvPr/>
        </p:nvGrpSpPr>
        <p:grpSpPr>
          <a:xfrm rot="0">
            <a:off x="0" y="-817659"/>
            <a:ext cx="6143927" cy="5486168"/>
            <a:chOff x="149860" y="501650"/>
            <a:chExt cx="12882880" cy="11503660"/>
          </a:xfrm>
        </p:grpSpPr>
        <p:sp>
          <p:nvSpPr>
            <p:cNvPr name="Freeform 4" id="4"/>
            <p:cNvSpPr/>
            <p:nvPr/>
          </p:nvSpPr>
          <p:spPr>
            <a:xfrm>
              <a:off x="149860" y="501650"/>
              <a:ext cx="12882879" cy="11503660"/>
            </a:xfrm>
            <a:custGeom>
              <a:avLst/>
              <a:gdLst/>
              <a:ahLst/>
              <a:cxnLst/>
              <a:rect r="r" b="b" t="t" l="l"/>
              <a:pathLst>
                <a:path h="11503660" w="12882879">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5"/>
              <a:stretch>
                <a:fillRect l="-29604" r="-27171" t="-4518" b="4518"/>
              </a:stretch>
            </a:blipFill>
          </p:spPr>
        </p:sp>
      </p:grpSp>
      <p:grpSp>
        <p:nvGrpSpPr>
          <p:cNvPr name="Group 5" id="5"/>
          <p:cNvGrpSpPr>
            <a:grpSpLocks noChangeAspect="true"/>
          </p:cNvGrpSpPr>
          <p:nvPr/>
        </p:nvGrpSpPr>
        <p:grpSpPr>
          <a:xfrm rot="-671478">
            <a:off x="5610619" y="705193"/>
            <a:ext cx="7570985" cy="3104413"/>
            <a:chOff x="0" y="0"/>
            <a:chExt cx="3150959" cy="1292022"/>
          </a:xfrm>
        </p:grpSpPr>
        <p:sp>
          <p:nvSpPr>
            <p:cNvPr name="Freeform 6" id="6"/>
            <p:cNvSpPr/>
            <p:nvPr/>
          </p:nvSpPr>
          <p:spPr>
            <a:xfrm>
              <a:off x="0" y="0"/>
              <a:ext cx="3150997" cy="1291971"/>
            </a:xfrm>
            <a:custGeom>
              <a:avLst/>
              <a:gdLst/>
              <a:ahLst/>
              <a:cxnLst/>
              <a:rect r="r" b="b" t="t" l="l"/>
              <a:pathLst>
                <a:path h="1291971" w="3150997">
                  <a:moveTo>
                    <a:pt x="3150997" y="0"/>
                  </a:moveTo>
                  <a:lnTo>
                    <a:pt x="0" y="0"/>
                  </a:lnTo>
                  <a:lnTo>
                    <a:pt x="0" y="1291971"/>
                  </a:lnTo>
                  <a:lnTo>
                    <a:pt x="3150997" y="1291971"/>
                  </a:lnTo>
                  <a:lnTo>
                    <a:pt x="3150997" y="0"/>
                  </a:lnTo>
                  <a:close/>
                </a:path>
              </a:pathLst>
            </a:custGeom>
            <a:blipFill>
              <a:blip r:embed="rId6"/>
              <a:stretch>
                <a:fillRect l="0" r="1" t="0" b="-4"/>
              </a:stretch>
            </a:blipFill>
          </p:spPr>
        </p:sp>
      </p:grpSp>
      <p:grpSp>
        <p:nvGrpSpPr>
          <p:cNvPr name="Group 7" id="7"/>
          <p:cNvGrpSpPr>
            <a:grpSpLocks noChangeAspect="true"/>
          </p:cNvGrpSpPr>
          <p:nvPr/>
        </p:nvGrpSpPr>
        <p:grpSpPr>
          <a:xfrm rot="0">
            <a:off x="6662937" y="6606846"/>
            <a:ext cx="4962126" cy="2934270"/>
            <a:chOff x="0" y="0"/>
            <a:chExt cx="4572000" cy="2703576"/>
          </a:xfrm>
        </p:grpSpPr>
        <p:sp>
          <p:nvSpPr>
            <p:cNvPr name="Freeform 8" id="8"/>
            <p:cNvSpPr/>
            <p:nvPr/>
          </p:nvSpPr>
          <p:spPr>
            <a:xfrm>
              <a:off x="0" y="889"/>
              <a:ext cx="4572000" cy="2701798"/>
            </a:xfrm>
            <a:custGeom>
              <a:avLst/>
              <a:gdLst/>
              <a:ahLst/>
              <a:cxnLst/>
              <a:rect r="r" b="b" t="t" l="l"/>
              <a:pathLst>
                <a:path h="2701798" w="4572000">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7"/>
              <a:stretch>
                <a:fillRect l="-7899" r="-7899" t="0" b="0"/>
              </a:stretch>
            </a:blipFill>
          </p:spPr>
        </p:sp>
        <p:sp>
          <p:nvSpPr>
            <p:cNvPr name="Freeform 9" id="9"/>
            <p:cNvSpPr/>
            <p:nvPr/>
          </p:nvSpPr>
          <p:spPr>
            <a:xfrm>
              <a:off x="0" y="0"/>
              <a:ext cx="4572000" cy="2703576"/>
            </a:xfrm>
            <a:custGeom>
              <a:avLst/>
              <a:gdLst/>
              <a:ahLst/>
              <a:cxnLst/>
              <a:rect r="r" b="b" t="t" l="l"/>
              <a:pathLst>
                <a:path h="2703576" w="4572000">
                  <a:moveTo>
                    <a:pt x="4572000" y="2703576"/>
                  </a:moveTo>
                  <a:lnTo>
                    <a:pt x="0" y="2703576"/>
                  </a:lnTo>
                  <a:lnTo>
                    <a:pt x="0" y="0"/>
                  </a:lnTo>
                  <a:lnTo>
                    <a:pt x="4572000" y="0"/>
                  </a:lnTo>
                  <a:lnTo>
                    <a:pt x="4572000" y="2703576"/>
                  </a:lnTo>
                  <a:close/>
                </a:path>
              </a:pathLst>
            </a:custGeom>
            <a:blipFill>
              <a:blip r:embed="rId8"/>
              <a:stretch>
                <a:fillRect l="-7" r="-7" t="0" b="0"/>
              </a:stretch>
            </a:blipFill>
          </p:spPr>
        </p:sp>
      </p:grpSp>
      <p:grpSp>
        <p:nvGrpSpPr>
          <p:cNvPr name="Group 10" id="10"/>
          <p:cNvGrpSpPr>
            <a:grpSpLocks noChangeAspect="true"/>
          </p:cNvGrpSpPr>
          <p:nvPr/>
        </p:nvGrpSpPr>
        <p:grpSpPr>
          <a:xfrm rot="0">
            <a:off x="13246621" y="339761"/>
            <a:ext cx="5897884" cy="3317518"/>
            <a:chOff x="0" y="0"/>
            <a:chExt cx="11289030" cy="6350000"/>
          </a:xfrm>
        </p:grpSpPr>
        <p:sp>
          <p:nvSpPr>
            <p:cNvPr name="Freeform 11" id="11"/>
            <p:cNvSpPr/>
            <p:nvPr/>
          </p:nvSpPr>
          <p:spPr>
            <a:xfrm>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9"/>
              <a:stretch>
                <a:fillRect l="0" r="0" t="-9265" b="-9265"/>
              </a:stretch>
            </a:blipFill>
          </p:spPr>
        </p:sp>
      </p:grpSp>
      <p:sp>
        <p:nvSpPr>
          <p:cNvPr name="TextBox 12" id="12"/>
          <p:cNvSpPr txBox="true"/>
          <p:nvPr/>
        </p:nvSpPr>
        <p:spPr>
          <a:xfrm rot="0">
            <a:off x="452593" y="4520871"/>
            <a:ext cx="17560851" cy="2028825"/>
          </a:xfrm>
          <a:prstGeom prst="rect">
            <a:avLst/>
          </a:prstGeom>
        </p:spPr>
        <p:txBody>
          <a:bodyPr anchor="t" rtlCol="false" tIns="0" lIns="0" bIns="0" rIns="0">
            <a:spAutoFit/>
          </a:bodyPr>
          <a:lstStyle/>
          <a:p>
            <a:pPr algn="ctr">
              <a:lnSpc>
                <a:spcPts val="5399"/>
              </a:lnSpc>
            </a:pPr>
            <a:r>
              <a:rPr lang="en-US" sz="4499" spc="899">
                <a:solidFill>
                  <a:srgbClr val="FFFFFF"/>
                </a:solidFill>
                <a:latin typeface="Glacial Indifference Bold"/>
              </a:rPr>
              <a:t>Un programa único de tutoría entre pares diseñado para ayudar a los estudiantes a navegar y tener éxito en su primer año en GCC</a:t>
            </a:r>
          </a:p>
        </p:txBody>
      </p:sp>
      <p:sp>
        <p:nvSpPr>
          <p:cNvPr name="TextBox 13" id="13"/>
          <p:cNvSpPr txBox="true"/>
          <p:nvPr/>
        </p:nvSpPr>
        <p:spPr>
          <a:xfrm rot="0">
            <a:off x="4411832" y="9401175"/>
            <a:ext cx="9968559" cy="723900"/>
          </a:xfrm>
          <a:prstGeom prst="rect">
            <a:avLst/>
          </a:prstGeom>
        </p:spPr>
        <p:txBody>
          <a:bodyPr anchor="t" rtlCol="false" tIns="0" lIns="0" bIns="0" rIns="0">
            <a:spAutoFit/>
          </a:bodyPr>
          <a:lstStyle/>
          <a:p>
            <a:pPr algn="ctr">
              <a:lnSpc>
                <a:spcPts val="5639"/>
              </a:lnSpc>
            </a:pPr>
            <a:r>
              <a:rPr lang="en-US" sz="4699" spc="939">
                <a:solidFill>
                  <a:srgbClr val="FFFFFF"/>
                </a:solidFill>
                <a:latin typeface="Glacial Indifference Bold"/>
              </a:rPr>
              <a:t>www.glendale.edu/spark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5116" b="0"/>
          <a:stretch>
            <a:fillRect/>
          </a:stretch>
        </p:blipFill>
        <p:spPr>
          <a:xfrm flipH="false" flipV="false" rot="1158339">
            <a:off x="12214948" y="-141723"/>
            <a:ext cx="3848963" cy="359814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44702">
            <a:off x="14843927" y="3277560"/>
            <a:ext cx="3669750" cy="3187440"/>
          </a:xfrm>
          <a:prstGeom prst="rect">
            <a:avLst/>
          </a:prstGeom>
        </p:spPr>
      </p:pic>
      <p:pic>
        <p:nvPicPr>
          <p:cNvPr name="Picture 4" id="4"/>
          <p:cNvPicPr>
            <a:picLocks noChangeAspect="true"/>
          </p:cNvPicPr>
          <p:nvPr/>
        </p:nvPicPr>
        <p:blipFill>
          <a:blip r:embed="rId5"/>
          <a:srcRect l="66800" t="4582" r="4132" b="0"/>
          <a:stretch>
            <a:fillRect/>
          </a:stretch>
        </p:blipFill>
        <p:spPr>
          <a:xfrm flipH="false" flipV="false" rot="318884">
            <a:off x="-175835" y="2844068"/>
            <a:ext cx="4065306" cy="3607951"/>
          </a:xfrm>
          <a:prstGeom prst="rect">
            <a:avLst/>
          </a:prstGeom>
        </p:spPr>
      </p:pic>
      <p:grpSp>
        <p:nvGrpSpPr>
          <p:cNvPr name="Group 5" id="5"/>
          <p:cNvGrpSpPr/>
          <p:nvPr/>
        </p:nvGrpSpPr>
        <p:grpSpPr>
          <a:xfrm rot="0">
            <a:off x="0" y="6319170"/>
            <a:ext cx="18579115" cy="3967830"/>
            <a:chOff x="0" y="0"/>
            <a:chExt cx="4893265" cy="1045025"/>
          </a:xfrm>
        </p:grpSpPr>
        <p:sp>
          <p:nvSpPr>
            <p:cNvPr name="Freeform 6" id="6"/>
            <p:cNvSpPr/>
            <p:nvPr/>
          </p:nvSpPr>
          <p:spPr>
            <a:xfrm>
              <a:off x="0" y="0"/>
              <a:ext cx="4893265" cy="1045025"/>
            </a:xfrm>
            <a:custGeom>
              <a:avLst/>
              <a:gdLst/>
              <a:ahLst/>
              <a:cxnLst/>
              <a:rect r="r" b="b" t="t" l="l"/>
              <a:pathLst>
                <a:path h="1045025" w="4893265">
                  <a:moveTo>
                    <a:pt x="0" y="0"/>
                  </a:moveTo>
                  <a:lnTo>
                    <a:pt x="4893265" y="0"/>
                  </a:lnTo>
                  <a:lnTo>
                    <a:pt x="4893265" y="1045025"/>
                  </a:lnTo>
                  <a:lnTo>
                    <a:pt x="0" y="1045025"/>
                  </a:lnTo>
                  <a:close/>
                </a:path>
              </a:pathLst>
            </a:custGeom>
            <a:solidFill>
              <a:srgbClr val="FFDE5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a:p>
              <a:pPr algn="ctr">
                <a:lnSpc>
                  <a:spcPts val="2659"/>
                </a:lnSpc>
                <a:spcBef>
                  <a:spcPct val="0"/>
                </a:spcBef>
              </a:pPr>
            </a:p>
          </p:txBody>
        </p:sp>
      </p:grpSp>
      <p:pic>
        <p:nvPicPr>
          <p:cNvPr name="Picture 8" id="8"/>
          <p:cNvPicPr>
            <a:picLocks noChangeAspect="true"/>
          </p:cNvPicPr>
          <p:nvPr/>
        </p:nvPicPr>
        <p:blipFill>
          <a:blip r:embed="rId5"/>
          <a:srcRect l="4795" t="2681" r="69961" b="7330"/>
          <a:stretch>
            <a:fillRect/>
          </a:stretch>
        </p:blipFill>
        <p:spPr>
          <a:xfrm flipH="false" flipV="false" rot="-413101">
            <a:off x="2602574" y="25212"/>
            <a:ext cx="2961273" cy="2854145"/>
          </a:xfrm>
          <a:prstGeom prst="rect">
            <a:avLst/>
          </a:prstGeom>
        </p:spPr>
      </p:pic>
      <p:grpSp>
        <p:nvGrpSpPr>
          <p:cNvPr name="Group 9" id="9"/>
          <p:cNvGrpSpPr/>
          <p:nvPr/>
        </p:nvGrpSpPr>
        <p:grpSpPr>
          <a:xfrm rot="10614670">
            <a:off x="-1847878" y="5891435"/>
            <a:ext cx="21983755" cy="10614910"/>
            <a:chOff x="0" y="0"/>
            <a:chExt cx="29311674" cy="14153213"/>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730" t="63118" r="0" b="1454"/>
            <a:stretch>
              <a:fillRect/>
            </a:stretch>
          </p:blipFill>
          <p:spPr>
            <a:xfrm flipH="false" flipV="false" rot="1310718">
              <a:off x="8981440" y="4055006"/>
              <a:ext cx="19803540" cy="665259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r="0" b="1454"/>
            <a:stretch>
              <a:fillRect/>
            </a:stretch>
          </p:blipFill>
          <p:spPr>
            <a:xfrm flipH="false" flipV="false" rot="-1164382">
              <a:off x="542653" y="3101041"/>
              <a:ext cx="19803540" cy="6652593"/>
            </a:xfrm>
            <a:prstGeom prst="rect">
              <a:avLst/>
            </a:prstGeom>
          </p:spPr>
        </p:pic>
      </p:grpSp>
      <p:pic>
        <p:nvPicPr>
          <p:cNvPr name="Picture 12" id="12"/>
          <p:cNvPicPr>
            <a:picLocks noChangeAspect="true"/>
          </p:cNvPicPr>
          <p:nvPr/>
        </p:nvPicPr>
        <p:blipFill>
          <a:blip r:embed="rId10"/>
          <a:srcRect l="0" t="0" r="0" b="15171"/>
          <a:stretch>
            <a:fillRect/>
          </a:stretch>
        </p:blipFill>
        <p:spPr>
          <a:xfrm flipH="false" flipV="false" rot="0">
            <a:off x="5628820" y="84350"/>
            <a:ext cx="7030360" cy="6234820"/>
          </a:xfrm>
          <a:prstGeom prst="rect">
            <a:avLst/>
          </a:prstGeom>
        </p:spPr>
      </p:pic>
      <p:sp>
        <p:nvSpPr>
          <p:cNvPr name="TextBox 13" id="13"/>
          <p:cNvSpPr txBox="true"/>
          <p:nvPr/>
        </p:nvSpPr>
        <p:spPr>
          <a:xfrm rot="0">
            <a:off x="0" y="7779128"/>
            <a:ext cx="18288000" cy="1257300"/>
          </a:xfrm>
          <a:prstGeom prst="rect">
            <a:avLst/>
          </a:prstGeom>
        </p:spPr>
        <p:txBody>
          <a:bodyPr anchor="t" rtlCol="false" tIns="0" lIns="0" bIns="0" rIns="0">
            <a:spAutoFit/>
          </a:bodyPr>
          <a:lstStyle/>
          <a:p>
            <a:pPr algn="ctr">
              <a:lnSpc>
                <a:spcPts val="3360"/>
              </a:lnSpc>
            </a:pPr>
            <a:r>
              <a:rPr lang="en-US" sz="2800" spc="560">
                <a:solidFill>
                  <a:srgbClr val="000000"/>
                </a:solidFill>
                <a:latin typeface="Glacial Indifference Bold"/>
              </a:rPr>
              <a:t>LA MISIÓN DE ESTUDIANTES UNIDOS ES INSPIRAR, INVOLUCRAR Y EMPODERAR A LOS ESTUDIANTES LATINOS PARA QUE SE CONVIERTAN EN AGENTES DE CAMBIO.</a:t>
            </a:r>
          </a:p>
          <a:p>
            <a:pPr algn="ctr">
              <a:lnSpc>
                <a:spcPts val="3360"/>
              </a:lnSpc>
              <a:spcBef>
                <a:spcPct val="0"/>
              </a:spcBef>
            </a:pPr>
            <a:r>
              <a:rPr lang="en-US" sz="2800" spc="560">
                <a:solidFill>
                  <a:srgbClr val="000000"/>
                </a:solidFill>
                <a:latin typeface="Glacial Indifference Bold"/>
              </a:rPr>
              <a:t>y defensores de todos los estudiantes en GCC.</a:t>
            </a:r>
          </a:p>
        </p:txBody>
      </p:sp>
      <p:sp>
        <p:nvSpPr>
          <p:cNvPr name="TextBox 14" id="14"/>
          <p:cNvSpPr txBox="true"/>
          <p:nvPr/>
        </p:nvSpPr>
        <p:spPr>
          <a:xfrm rot="0">
            <a:off x="0" y="6642733"/>
            <a:ext cx="18288000" cy="624237"/>
          </a:xfrm>
          <a:prstGeom prst="rect">
            <a:avLst/>
          </a:prstGeom>
        </p:spPr>
        <p:txBody>
          <a:bodyPr anchor="t" rtlCol="false" tIns="0" lIns="0" bIns="0" rIns="0">
            <a:spAutoFit/>
          </a:bodyPr>
          <a:lstStyle/>
          <a:p>
            <a:pPr algn="ctr">
              <a:lnSpc>
                <a:spcPts val="4701"/>
              </a:lnSpc>
            </a:pPr>
            <a:r>
              <a:rPr lang="en-US" sz="4701">
                <a:solidFill>
                  <a:srgbClr val="000000"/>
                </a:solidFill>
                <a:latin typeface="Libre Franklin Black Bold"/>
              </a:rPr>
              <a:t>CONVIÉRTETE EN UN LÍDER, MARCA LA DIFERENCIA</a:t>
            </a:r>
          </a:p>
        </p:txBody>
      </p:sp>
      <p:sp>
        <p:nvSpPr>
          <p:cNvPr name="TextBox 15" id="15"/>
          <p:cNvSpPr txBox="true"/>
          <p:nvPr/>
        </p:nvSpPr>
        <p:spPr>
          <a:xfrm rot="0">
            <a:off x="5511704" y="9560303"/>
            <a:ext cx="7555706" cy="514350"/>
          </a:xfrm>
          <a:prstGeom prst="rect">
            <a:avLst/>
          </a:prstGeom>
        </p:spPr>
        <p:txBody>
          <a:bodyPr anchor="t" rtlCol="false" tIns="0" lIns="0" bIns="0" rIns="0">
            <a:spAutoFit/>
          </a:bodyPr>
          <a:lstStyle/>
          <a:p>
            <a:pPr algn="ctr">
              <a:lnSpc>
                <a:spcPts val="4080"/>
              </a:lnSpc>
              <a:spcBef>
                <a:spcPct val="0"/>
              </a:spcBef>
            </a:pPr>
            <a:r>
              <a:rPr lang="en-US" sz="3400" spc="680">
                <a:solidFill>
                  <a:srgbClr val="000000"/>
                </a:solidFill>
                <a:latin typeface="Glacial Indifference Bold"/>
              </a:rPr>
              <a:t>WWW.GLENDALE.EDU/MCEC</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959079" y="2293134"/>
            <a:ext cx="14237248" cy="2841848"/>
            <a:chOff x="0" y="0"/>
            <a:chExt cx="3749728" cy="748470"/>
          </a:xfrm>
        </p:grpSpPr>
        <p:sp>
          <p:nvSpPr>
            <p:cNvPr name="Freeform 3" id="3"/>
            <p:cNvSpPr/>
            <p:nvPr/>
          </p:nvSpPr>
          <p:spPr>
            <a:xfrm>
              <a:off x="0" y="0"/>
              <a:ext cx="3749728" cy="748470"/>
            </a:xfrm>
            <a:custGeom>
              <a:avLst/>
              <a:gdLst/>
              <a:ahLst/>
              <a:cxnLst/>
              <a:rect r="r" b="b" t="t" l="l"/>
              <a:pathLst>
                <a:path h="748470" w="3749728">
                  <a:moveTo>
                    <a:pt x="0" y="0"/>
                  </a:moveTo>
                  <a:lnTo>
                    <a:pt x="3749728" y="0"/>
                  </a:lnTo>
                  <a:lnTo>
                    <a:pt x="3749728" y="748470"/>
                  </a:lnTo>
                  <a:lnTo>
                    <a:pt x="0" y="748470"/>
                  </a:lnTo>
                  <a:close/>
                </a:path>
              </a:pathLst>
            </a:custGeom>
            <a:solidFill>
              <a:srgbClr val="78011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21181" y="7621569"/>
            <a:ext cx="16038119" cy="2346377"/>
            <a:chOff x="0" y="0"/>
            <a:chExt cx="4224031" cy="617976"/>
          </a:xfrm>
        </p:grpSpPr>
        <p:sp>
          <p:nvSpPr>
            <p:cNvPr name="Freeform 6" id="6"/>
            <p:cNvSpPr/>
            <p:nvPr/>
          </p:nvSpPr>
          <p:spPr>
            <a:xfrm>
              <a:off x="0" y="0"/>
              <a:ext cx="4224031" cy="617976"/>
            </a:xfrm>
            <a:custGeom>
              <a:avLst/>
              <a:gdLst/>
              <a:ahLst/>
              <a:cxnLst/>
              <a:rect r="r" b="b" t="t" l="l"/>
              <a:pathLst>
                <a:path h="617976" w="4224031">
                  <a:moveTo>
                    <a:pt x="0" y="0"/>
                  </a:moveTo>
                  <a:lnTo>
                    <a:pt x="4224031" y="0"/>
                  </a:lnTo>
                  <a:lnTo>
                    <a:pt x="4224031" y="617976"/>
                  </a:lnTo>
                  <a:lnTo>
                    <a:pt x="0" y="617976"/>
                  </a:lnTo>
                  <a:close/>
                </a:path>
              </a:pathLst>
            </a:custGeom>
            <a:solidFill>
              <a:srgbClr val="E1AB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0" y="5116494"/>
            <a:ext cx="18288000" cy="2505075"/>
          </a:xfrm>
          <a:prstGeom prst="rect">
            <a:avLst/>
          </a:prstGeom>
        </p:spPr>
        <p:txBody>
          <a:bodyPr anchor="t" rtlCol="false" tIns="0" lIns="0" bIns="0" rIns="0">
            <a:spAutoFit/>
          </a:bodyPr>
          <a:lstStyle/>
          <a:p>
            <a:pPr algn="ctr">
              <a:lnSpc>
                <a:spcPts val="6600"/>
              </a:lnSpc>
            </a:pPr>
            <a:r>
              <a:rPr lang="en-US" sz="5500" spc="1100" u="sng">
                <a:solidFill>
                  <a:srgbClr val="000000"/>
                </a:solidFill>
                <a:latin typeface="Glacial Indifference Bold"/>
              </a:rPr>
              <a:t>PROGRAMA DE ATENCIÓN A LAS NECESIDADES DE LA COMUNIDAD</a:t>
            </a:r>
          </a:p>
          <a:p>
            <a:pPr algn="ctr">
              <a:lnSpc>
                <a:spcPts val="6480"/>
              </a:lnSpc>
            </a:pPr>
            <a:r>
              <a:rPr lang="en-US" sz="5400" spc="1080" u="sng">
                <a:solidFill>
                  <a:srgbClr val="000000"/>
                </a:solidFill>
                <a:latin typeface="Glacial Indifference Bold"/>
              </a:rPr>
              <a:t>(SCN)</a:t>
            </a:r>
          </a:p>
        </p:txBody>
      </p:sp>
      <p:sp>
        <p:nvSpPr>
          <p:cNvPr name="TextBox 9" id="9"/>
          <p:cNvSpPr txBox="true"/>
          <p:nvPr/>
        </p:nvSpPr>
        <p:spPr>
          <a:xfrm rot="0">
            <a:off x="-72717" y="312777"/>
            <a:ext cx="18288000" cy="1685925"/>
          </a:xfrm>
          <a:prstGeom prst="rect">
            <a:avLst/>
          </a:prstGeom>
        </p:spPr>
        <p:txBody>
          <a:bodyPr anchor="t" rtlCol="false" tIns="0" lIns="0" bIns="0" rIns="0">
            <a:spAutoFit/>
          </a:bodyPr>
          <a:lstStyle/>
          <a:p>
            <a:pPr algn="ctr">
              <a:lnSpc>
                <a:spcPts val="6600"/>
              </a:lnSpc>
            </a:pPr>
            <a:r>
              <a:rPr lang="en-US" sz="5500" spc="1100" u="sng">
                <a:solidFill>
                  <a:srgbClr val="000000"/>
                </a:solidFill>
                <a:latin typeface="Glacial Indifference Bold"/>
              </a:rPr>
              <a:t>ESTUDIANTES HABLAN DE RAZA</a:t>
            </a:r>
          </a:p>
          <a:p>
            <a:pPr algn="ctr">
              <a:lnSpc>
                <a:spcPts val="6600"/>
              </a:lnSpc>
            </a:pPr>
            <a:r>
              <a:rPr lang="en-US" sz="5500" spc="1100" u="sng">
                <a:solidFill>
                  <a:srgbClr val="000000"/>
                </a:solidFill>
                <a:latin typeface="Glacial Indifference Bold"/>
              </a:rPr>
              <a:t>(Estrella)</a:t>
            </a:r>
          </a:p>
        </p:txBody>
      </p:sp>
      <p:sp>
        <p:nvSpPr>
          <p:cNvPr name="TextBox 10" id="10"/>
          <p:cNvSpPr txBox="true"/>
          <p:nvPr/>
        </p:nvSpPr>
        <p:spPr>
          <a:xfrm rot="0">
            <a:off x="1221181" y="7699382"/>
            <a:ext cx="15892685" cy="2181225"/>
          </a:xfrm>
          <a:prstGeom prst="rect">
            <a:avLst/>
          </a:prstGeom>
        </p:spPr>
        <p:txBody>
          <a:bodyPr anchor="t" rtlCol="false" tIns="0" lIns="0" bIns="0" rIns="0">
            <a:spAutoFit/>
          </a:bodyPr>
          <a:lstStyle/>
          <a:p>
            <a:pPr algn="ctr">
              <a:lnSpc>
                <a:spcPts val="4319"/>
              </a:lnSpc>
            </a:pPr>
            <a:r>
              <a:rPr lang="en-US" sz="3599" spc="719">
                <a:solidFill>
                  <a:srgbClr val="000000"/>
                </a:solidFill>
                <a:latin typeface="Glacial Indifference"/>
              </a:rPr>
              <a:t>Un programa diseñado para conectar a los estudiantes de GCC con las escuelas intermedias y secundarias locales donde facilitará debates sobre racismo, sexismo, estereotipos y más.</a:t>
            </a:r>
          </a:p>
        </p:txBody>
      </p:sp>
      <p:sp>
        <p:nvSpPr>
          <p:cNvPr name="TextBox 11" id="11"/>
          <p:cNvSpPr txBox="true"/>
          <p:nvPr/>
        </p:nvSpPr>
        <p:spPr>
          <a:xfrm rot="0">
            <a:off x="2264858" y="2618683"/>
            <a:ext cx="13625691" cy="2181225"/>
          </a:xfrm>
          <a:prstGeom prst="rect">
            <a:avLst/>
          </a:prstGeom>
        </p:spPr>
        <p:txBody>
          <a:bodyPr anchor="t" rtlCol="false" tIns="0" lIns="0" bIns="0" rIns="0">
            <a:spAutoFit/>
          </a:bodyPr>
          <a:lstStyle/>
          <a:p>
            <a:pPr algn="ctr">
              <a:lnSpc>
                <a:spcPts val="4319"/>
              </a:lnSpc>
            </a:pPr>
            <a:r>
              <a:rPr lang="en-US" sz="3599" spc="719">
                <a:solidFill>
                  <a:srgbClr val="FFFFFF"/>
                </a:solidFill>
                <a:latin typeface="Glacial Indifference"/>
              </a:rPr>
              <a:t>Un programa diseñado para proporcionar puestos de estudio y trabajo fuera del campus para estudiantes de GCC en escuelas locales y organizaciones sin fines de lucro.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402686" y="7207142"/>
            <a:ext cx="1482629" cy="1482629"/>
          </a:xfrm>
          <a:prstGeom prst="rect">
            <a:avLst/>
          </a:prstGeom>
        </p:spPr>
      </p:pic>
      <p:sp>
        <p:nvSpPr>
          <p:cNvPr name="TextBox 3" id="3"/>
          <p:cNvSpPr txBox="true"/>
          <p:nvPr/>
        </p:nvSpPr>
        <p:spPr>
          <a:xfrm rot="0">
            <a:off x="0" y="600075"/>
            <a:ext cx="18288000" cy="847725"/>
          </a:xfrm>
          <a:prstGeom prst="rect">
            <a:avLst/>
          </a:prstGeom>
        </p:spPr>
        <p:txBody>
          <a:bodyPr anchor="t" rtlCol="false" tIns="0" lIns="0" bIns="0" rIns="0">
            <a:spAutoFit/>
          </a:bodyPr>
          <a:lstStyle/>
          <a:p>
            <a:pPr algn="ctr">
              <a:lnSpc>
                <a:spcPts val="6600"/>
              </a:lnSpc>
            </a:pPr>
            <a:r>
              <a:rPr lang="en-US" sz="5500" spc="1100" u="sng">
                <a:solidFill>
                  <a:srgbClr val="E1AB33"/>
                </a:solidFill>
                <a:latin typeface="Glacial Indifference Bold"/>
              </a:rPr>
              <a:t>INFORMACIÓN DEL CONTACTO:</a:t>
            </a:r>
          </a:p>
        </p:txBody>
      </p:sp>
      <p:sp>
        <p:nvSpPr>
          <p:cNvPr name="TextBox 4" id="4"/>
          <p:cNvSpPr txBox="true"/>
          <p:nvPr/>
        </p:nvSpPr>
        <p:spPr>
          <a:xfrm rot="0">
            <a:off x="4374266" y="1993857"/>
            <a:ext cx="9539468" cy="3009900"/>
          </a:xfrm>
          <a:prstGeom prst="rect">
            <a:avLst/>
          </a:prstGeom>
        </p:spPr>
        <p:txBody>
          <a:bodyPr anchor="t" rtlCol="false" tIns="0" lIns="0" bIns="0" rIns="0">
            <a:spAutoFit/>
          </a:bodyPr>
          <a:lstStyle/>
          <a:p>
            <a:pPr algn="ctr">
              <a:lnSpc>
                <a:spcPts val="4799"/>
              </a:lnSpc>
            </a:pPr>
            <a:r>
              <a:rPr lang="en-US" sz="3999" spc="799">
                <a:solidFill>
                  <a:srgbClr val="E1AB33"/>
                </a:solidFill>
                <a:latin typeface="Glacial Indifference Bold"/>
              </a:rPr>
              <a:t>HOOVER ZARIANI</a:t>
            </a:r>
          </a:p>
          <a:p>
            <a:pPr algn="ctr">
              <a:lnSpc>
                <a:spcPts val="4799"/>
              </a:lnSpc>
            </a:pPr>
          </a:p>
          <a:p>
            <a:pPr algn="ctr">
              <a:lnSpc>
                <a:spcPts val="4799"/>
              </a:lnSpc>
            </a:pPr>
            <a:r>
              <a:rPr lang="en-US" sz="3999" spc="799">
                <a:solidFill>
                  <a:srgbClr val="E1AB33"/>
                </a:solidFill>
                <a:latin typeface="Glacial Indifference Bold"/>
              </a:rPr>
              <a:t>(818) 240-1000 Ext. 5789</a:t>
            </a:r>
          </a:p>
          <a:p>
            <a:pPr algn="ctr">
              <a:lnSpc>
                <a:spcPts val="4799"/>
              </a:lnSpc>
            </a:pPr>
          </a:p>
          <a:p>
            <a:pPr algn="ctr">
              <a:lnSpc>
                <a:spcPts val="4799"/>
              </a:lnSpc>
            </a:pPr>
            <a:r>
              <a:rPr lang="en-US" sz="3999" spc="799">
                <a:solidFill>
                  <a:srgbClr val="E1AB33"/>
                </a:solidFill>
                <a:latin typeface="Glacial Indifference Bold"/>
              </a:rPr>
              <a:t>  hzariani@glendale.edu</a:t>
            </a:r>
          </a:p>
        </p:txBody>
      </p:sp>
      <p:sp>
        <p:nvSpPr>
          <p:cNvPr name="TextBox 5" id="5"/>
          <p:cNvSpPr txBox="true"/>
          <p:nvPr/>
        </p:nvSpPr>
        <p:spPr>
          <a:xfrm rot="0">
            <a:off x="0" y="5892692"/>
            <a:ext cx="18288000" cy="1047750"/>
          </a:xfrm>
          <a:prstGeom prst="rect">
            <a:avLst/>
          </a:prstGeom>
        </p:spPr>
        <p:txBody>
          <a:bodyPr anchor="t" rtlCol="false" tIns="0" lIns="0" bIns="0" rIns="0">
            <a:spAutoFit/>
          </a:bodyPr>
          <a:lstStyle/>
          <a:p>
            <a:pPr algn="ctr">
              <a:lnSpc>
                <a:spcPts val="4199"/>
              </a:lnSpc>
            </a:pPr>
            <a:r>
              <a:rPr lang="en-US" sz="3499" spc="699">
                <a:solidFill>
                  <a:srgbClr val="E1AB33"/>
                </a:solidFill>
                <a:latin typeface="Glacial Indifference Bold"/>
              </a:rPr>
              <a:t>PARA OBTENER MÁS INFORMACIÓN, VISITE NUESTRO SITIO WEB:</a:t>
            </a:r>
          </a:p>
          <a:p>
            <a:pPr algn="ctr">
              <a:lnSpc>
                <a:spcPts val="4199"/>
              </a:lnSpc>
            </a:pPr>
            <a:r>
              <a:rPr lang="en-US" sz="3499" spc="699">
                <a:solidFill>
                  <a:srgbClr val="E1AB33"/>
                </a:solidFill>
                <a:latin typeface="Glacial Indifference Bold"/>
              </a:rPr>
              <a:t>WWW.GLENDALE.EDU/MCEC</a:t>
            </a:r>
          </a:p>
        </p:txBody>
      </p:sp>
      <p:sp>
        <p:nvSpPr>
          <p:cNvPr name="TextBox 6" id="6"/>
          <p:cNvSpPr txBox="true"/>
          <p:nvPr/>
        </p:nvSpPr>
        <p:spPr>
          <a:xfrm rot="0">
            <a:off x="4636634" y="8832487"/>
            <a:ext cx="9014732" cy="1143000"/>
          </a:xfrm>
          <a:prstGeom prst="rect">
            <a:avLst/>
          </a:prstGeom>
        </p:spPr>
        <p:txBody>
          <a:bodyPr anchor="t" rtlCol="false" tIns="0" lIns="0" bIns="0" rIns="0">
            <a:spAutoFit/>
          </a:bodyPr>
          <a:lstStyle/>
          <a:p>
            <a:pPr algn="ctr">
              <a:lnSpc>
                <a:spcPts val="4559"/>
              </a:lnSpc>
            </a:pPr>
            <a:r>
              <a:rPr lang="en-US" sz="3799" spc="759">
                <a:solidFill>
                  <a:srgbClr val="E1AB33"/>
                </a:solidFill>
                <a:latin typeface="Canva Sans Bold"/>
              </a:rPr>
              <a:t>SÍGUENOS EN INSTAGRAM:</a:t>
            </a:r>
          </a:p>
          <a:p>
            <a:pPr algn="ctr">
              <a:lnSpc>
                <a:spcPts val="4559"/>
              </a:lnSpc>
            </a:pPr>
            <a:r>
              <a:rPr lang="en-US" sz="3799" spc="759">
                <a:solidFill>
                  <a:srgbClr val="E1AB33"/>
                </a:solidFill>
                <a:latin typeface="Canva Sans Bold"/>
              </a:rPr>
              <a:t>@</a:t>
            </a:r>
            <a:r>
              <a:rPr lang="en-US" sz="3799" spc="759">
                <a:solidFill>
                  <a:srgbClr val="E1AB33"/>
                </a:solidFill>
                <a:latin typeface="Canva Sans Bold"/>
              </a:rPr>
              <a:t>GCCMCEC</a:t>
            </a:r>
          </a:p>
        </p:txBody>
      </p:sp>
      <p:sp>
        <p:nvSpPr>
          <p:cNvPr name="TextBox 7" id="7"/>
          <p:cNvSpPr txBox="true"/>
          <p:nvPr/>
        </p:nvSpPr>
        <p:spPr>
          <a:xfrm rot="0">
            <a:off x="5027191" y="4833937"/>
            <a:ext cx="8233618" cy="609600"/>
          </a:xfrm>
          <a:prstGeom prst="rect">
            <a:avLst/>
          </a:prstGeom>
        </p:spPr>
        <p:txBody>
          <a:bodyPr anchor="t" rtlCol="false" tIns="0" lIns="0" bIns="0" rIns="0">
            <a:spAutoFit/>
          </a:bodyPr>
          <a:lstStyle/>
          <a:p>
            <a:pPr algn="ctr">
              <a:lnSpc>
                <a:spcPts val="4799"/>
              </a:lnSpc>
              <a:spcBef>
                <a:spcPct val="0"/>
              </a:spcBef>
            </a:pPr>
            <a:r>
              <a:rPr lang="en-US" sz="3999" spc="799">
                <a:solidFill>
                  <a:srgbClr val="E1AB33"/>
                </a:solidFill>
                <a:latin typeface="Glacial Indifference"/>
              </a:rPr>
              <a:t>SÍGUENOS EN INSTAGRAM: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DAFfXVW81bI</dc:identifier>
  <dcterms:modified xsi:type="dcterms:W3CDTF">2011-08-01T06:04:30Z</dcterms:modified>
  <cp:revision>1</cp:revision>
  <dc:title>MCEC Presentation: Spanish</dc:title>
</cp:coreProperties>
</file>