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20"/>
    <p:sldId id="257" r:id="rId21"/>
    <p:sldId id="258" r:id="rId22"/>
    <p:sldId id="259" r:id="rId23"/>
    <p:sldId id="260" r:id="rId24"/>
    <p:sldId id="261" r:id="rId25"/>
    <p:sldId id="262"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bre Franklin Black" charset="1" panose="00000A00000000000000"/>
      <p:regular r:id="rId14"/>
    </p:embeddedFont>
    <p:embeddedFont>
      <p:font typeface="Libre Franklin Black Italics" charset="1" panose="00000A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my name is _____________ and I work at the Multicultural &amp; Community Engagement Center here at GCC. I will be going over the amazing resources the MCEC has to offer to each and one of you.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and foremost, the MCEC initiates, implements, and sustains civic engagement opportunities that promote diversity, critical thinking,g personal responsibility, and communication skills for all students.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is located in the Sierra Madre Building room 267 and we are open Monday- Tuesday 8:30AM-4:30PM and Fridays 8:30AM-3PM You can reach us by dialing GCC's main number first (818)249-1000 and then dial our extension which is 5580.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has so many amazing programs you can all benefit and learn from. This peer mentoring program is called SPARK. It is a unique peer mentoring program designed to help freshmen students navigate and be successful in their first year at GCC. It is a summer long commitment and they are paying $16/hour. If you would like more information or if you are interested in applying you can visit the website listed towards the bottom of the screen.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program the MCEC has to offer is the Estudiantes Unidos leadership program. This program is designed to inspire, engage, and empower LatinX students to become agents of change and advocate for ALL student at GCC. This is an amazing opportunity for LatinX students that want to build connections,  come out of their comfort zones, and become a voice for LatinX students in order to make a difference.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next 2 programs are also part of MCEC. However, STAR is currently not active. We are still working on getting that back up and running and Serving Community needs program is updated more frequently than the others. It is constantly getting updates because new work and/or school opportunities arise. We had tutoring positions available at local elementary schools in Glendale that started at $18/hour. So that is definitely a program you want to constantly check and be up to date with.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5419" r="0" b="5419"/>
          <a:stretch>
            <a:fillRect/>
          </a:stretch>
        </p:blipFill>
        <p:spPr>
          <a:xfrm flipH="false" flipV="false" rot="0">
            <a:off x="2889570" y="-588727"/>
            <a:ext cx="12508859" cy="1115301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36267" y="2167231"/>
            <a:ext cx="1615467" cy="1264103"/>
          </a:xfrm>
          <a:prstGeom prst="rect">
            <a:avLst/>
          </a:prstGeom>
        </p:spPr>
      </p:pic>
      <p:sp>
        <p:nvSpPr>
          <p:cNvPr name="TextBox 3" id="3"/>
          <p:cNvSpPr txBox="true"/>
          <p:nvPr/>
        </p:nvSpPr>
        <p:spPr>
          <a:xfrm rot="0">
            <a:off x="0" y="4244259"/>
            <a:ext cx="18288000" cy="5014041"/>
          </a:xfrm>
          <a:prstGeom prst="rect">
            <a:avLst/>
          </a:prstGeom>
        </p:spPr>
        <p:txBody>
          <a:bodyPr anchor="t" rtlCol="false" tIns="0" lIns="0" bIns="0" rIns="0">
            <a:spAutoFit/>
          </a:bodyPr>
          <a:lstStyle/>
          <a:p>
            <a:pPr algn="ctr">
              <a:lnSpc>
                <a:spcPts val="6610"/>
              </a:lnSpc>
              <a:spcBef>
                <a:spcPct val="0"/>
              </a:spcBef>
            </a:pPr>
            <a:r>
              <a:rPr lang="en-US" sz="4721">
                <a:solidFill>
                  <a:srgbClr val="E1AB33"/>
                </a:solidFill>
                <a:latin typeface="Glacial Indifference Bold"/>
              </a:rPr>
              <a:t>Центр мультикультурного и общественного взаимодействия инициирует, внедряет и поддерживает возможности участия в общественной жизни, которые способствуют разнообразию, критическому мышлению, личной ответственности и коммуникативным навыкам для всех учащихся.</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635063" y="3637032"/>
            <a:ext cx="5017874" cy="912341"/>
          </a:xfrm>
          <a:prstGeom prst="rect">
            <a:avLst/>
          </a:prstGeom>
        </p:spPr>
      </p:pic>
      <p:sp>
        <p:nvSpPr>
          <p:cNvPr name="TextBox 3" id="3"/>
          <p:cNvSpPr txBox="true"/>
          <p:nvPr/>
        </p:nvSpPr>
        <p:spPr>
          <a:xfrm rot="0">
            <a:off x="1549726" y="462480"/>
            <a:ext cx="15188548" cy="847725"/>
          </a:xfrm>
          <a:prstGeom prst="rect">
            <a:avLst/>
          </a:prstGeom>
        </p:spPr>
        <p:txBody>
          <a:bodyPr anchor="t" rtlCol="false" tIns="0" lIns="0" bIns="0" rIns="0">
            <a:spAutoFit/>
          </a:bodyPr>
          <a:lstStyle/>
          <a:p>
            <a:pPr algn="ctr">
              <a:lnSpc>
                <a:spcPts val="6600"/>
              </a:lnSpc>
            </a:pPr>
            <a:r>
              <a:rPr lang="en-US" sz="5500" spc="1100" u="sng">
                <a:solidFill>
                  <a:srgbClr val="FFFFFF"/>
                </a:solidFill>
                <a:latin typeface="Glacial Indifference Bold"/>
              </a:rPr>
              <a:t>МЦЕК</a:t>
            </a:r>
          </a:p>
        </p:txBody>
      </p:sp>
      <p:sp>
        <p:nvSpPr>
          <p:cNvPr name="TextBox 4" id="4"/>
          <p:cNvSpPr txBox="true"/>
          <p:nvPr/>
        </p:nvSpPr>
        <p:spPr>
          <a:xfrm rot="0">
            <a:off x="0" y="4739872"/>
            <a:ext cx="18288000" cy="2857500"/>
          </a:xfrm>
          <a:prstGeom prst="rect">
            <a:avLst/>
          </a:prstGeom>
        </p:spPr>
        <p:txBody>
          <a:bodyPr anchor="t" rtlCol="false" tIns="0" lIns="0" bIns="0" rIns="0">
            <a:spAutoFit/>
          </a:bodyPr>
          <a:lstStyle/>
          <a:p>
            <a:pPr algn="ctr">
              <a:lnSpc>
                <a:spcPts val="4559"/>
              </a:lnSpc>
            </a:pPr>
            <a:r>
              <a:rPr lang="en-US" sz="3799" spc="759">
                <a:solidFill>
                  <a:srgbClr val="FFFFFF"/>
                </a:solidFill>
                <a:latin typeface="Glacial Indifference Bold"/>
              </a:rPr>
              <a:t>С ПОНЕДЕЛЬНИКА ПО ЧЕТВЕРГ</a:t>
            </a:r>
          </a:p>
          <a:p>
            <a:pPr algn="ctr">
              <a:lnSpc>
                <a:spcPts val="4559"/>
              </a:lnSpc>
            </a:pPr>
            <a:r>
              <a:rPr lang="en-US" sz="3799" spc="759">
                <a:solidFill>
                  <a:srgbClr val="FFFFFF"/>
                </a:solidFill>
                <a:latin typeface="Glacial Indifference Bold"/>
              </a:rPr>
              <a:t>с 8:30 до 16:30</a:t>
            </a:r>
          </a:p>
          <a:p>
            <a:pPr algn="ctr">
              <a:lnSpc>
                <a:spcPts val="4559"/>
              </a:lnSpc>
            </a:pPr>
          </a:p>
          <a:p>
            <a:pPr algn="ctr">
              <a:lnSpc>
                <a:spcPts val="4559"/>
              </a:lnSpc>
            </a:pPr>
            <a:r>
              <a:rPr lang="en-US" sz="3799" spc="759">
                <a:solidFill>
                  <a:srgbClr val="FFFFFF"/>
                </a:solidFill>
                <a:latin typeface="Glacial Indifference Bold"/>
              </a:rPr>
              <a:t>Пятница</a:t>
            </a:r>
          </a:p>
          <a:p>
            <a:pPr algn="ctr">
              <a:lnSpc>
                <a:spcPts val="4559"/>
              </a:lnSpc>
              <a:spcBef>
                <a:spcPct val="0"/>
              </a:spcBef>
            </a:pPr>
            <a:r>
              <a:rPr lang="en-US" sz="3799" spc="759">
                <a:solidFill>
                  <a:srgbClr val="FFFFFF"/>
                </a:solidFill>
                <a:latin typeface="Glacial Indifference Bold"/>
              </a:rPr>
              <a:t>с 8:30 до 15:00</a:t>
            </a:r>
          </a:p>
        </p:txBody>
      </p:sp>
      <p:sp>
        <p:nvSpPr>
          <p:cNvPr name="TextBox 5" id="5"/>
          <p:cNvSpPr txBox="true"/>
          <p:nvPr/>
        </p:nvSpPr>
        <p:spPr>
          <a:xfrm rot="0">
            <a:off x="6564408" y="3812214"/>
            <a:ext cx="5159185" cy="552450"/>
          </a:xfrm>
          <a:prstGeom prst="rect">
            <a:avLst/>
          </a:prstGeom>
        </p:spPr>
        <p:txBody>
          <a:bodyPr anchor="t" rtlCol="false" tIns="0" lIns="0" bIns="0" rIns="0">
            <a:spAutoFit/>
          </a:bodyPr>
          <a:lstStyle/>
          <a:p>
            <a:pPr algn="ctr">
              <a:lnSpc>
                <a:spcPts val="4319"/>
              </a:lnSpc>
            </a:pPr>
            <a:r>
              <a:rPr lang="en-US" sz="3599" spc="719" u="sng">
                <a:solidFill>
                  <a:srgbClr val="FFFFFF"/>
                </a:solidFill>
                <a:latin typeface="Glacial Indifference"/>
              </a:rPr>
              <a:t>РАБОЧИЕ ЧАСЫ:</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700730"/>
            <a:ext cx="4296941" cy="781262"/>
          </a:xfrm>
          <a:prstGeom prst="rect">
            <a:avLst/>
          </a:prstGeom>
        </p:spPr>
      </p:pic>
      <p:sp>
        <p:nvSpPr>
          <p:cNvPr name="TextBox 7" id="7"/>
          <p:cNvSpPr txBox="true"/>
          <p:nvPr/>
        </p:nvSpPr>
        <p:spPr>
          <a:xfrm rot="0">
            <a:off x="7327126" y="1891336"/>
            <a:ext cx="3633748" cy="390525"/>
          </a:xfrm>
          <a:prstGeom prst="rect">
            <a:avLst/>
          </a:prstGeom>
        </p:spPr>
        <p:txBody>
          <a:bodyPr anchor="t" rtlCol="false" tIns="0" lIns="0" bIns="0" rIns="0">
            <a:spAutoFit/>
          </a:bodyPr>
          <a:lstStyle/>
          <a:p>
            <a:pPr algn="ctr">
              <a:lnSpc>
                <a:spcPts val="3000"/>
              </a:lnSpc>
            </a:pPr>
            <a:r>
              <a:rPr lang="en-US" sz="2500" spc="500" u="sng">
                <a:solidFill>
                  <a:srgbClr val="FFFFFF"/>
                </a:solidFill>
                <a:latin typeface="Glacial Indifference"/>
              </a:rPr>
              <a:t>РАСПОЛОЖЕНИЕ:</a:t>
            </a:r>
          </a:p>
        </p:txBody>
      </p:sp>
      <p:sp>
        <p:nvSpPr>
          <p:cNvPr name="TextBox 8" id="8"/>
          <p:cNvSpPr txBox="true"/>
          <p:nvPr/>
        </p:nvSpPr>
        <p:spPr>
          <a:xfrm rot="0">
            <a:off x="5647270" y="2675007"/>
            <a:ext cx="6401678"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СЬЕРРА-МАДРЕ 267</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7878752"/>
            <a:ext cx="5257912" cy="955984"/>
          </a:xfrm>
          <a:prstGeom prst="rect">
            <a:avLst/>
          </a:prstGeom>
        </p:spPr>
      </p:pic>
      <p:sp>
        <p:nvSpPr>
          <p:cNvPr name="TextBox 10" id="10"/>
          <p:cNvSpPr txBox="true"/>
          <p:nvPr/>
        </p:nvSpPr>
        <p:spPr>
          <a:xfrm rot="0">
            <a:off x="6670174" y="8080998"/>
            <a:ext cx="5053418" cy="466725"/>
          </a:xfrm>
          <a:prstGeom prst="rect">
            <a:avLst/>
          </a:prstGeom>
        </p:spPr>
        <p:txBody>
          <a:bodyPr anchor="t" rtlCol="false" tIns="0" lIns="0" bIns="0" rIns="0">
            <a:spAutoFit/>
          </a:bodyPr>
          <a:lstStyle/>
          <a:p>
            <a:pPr algn="ctr">
              <a:lnSpc>
                <a:spcPts val="3600"/>
              </a:lnSpc>
            </a:pPr>
            <a:r>
              <a:rPr lang="en-US" sz="3000" spc="600">
                <a:solidFill>
                  <a:srgbClr val="FFFFFF"/>
                </a:solidFill>
                <a:latin typeface="Glacial Indifference"/>
              </a:rPr>
              <a:t>ОФИСНЫЙ НОМЕР:</a:t>
            </a:r>
          </a:p>
        </p:txBody>
      </p:sp>
      <p:sp>
        <p:nvSpPr>
          <p:cNvPr name="TextBox 11" id="11"/>
          <p:cNvSpPr txBox="true"/>
          <p:nvPr/>
        </p:nvSpPr>
        <p:spPr>
          <a:xfrm rot="0">
            <a:off x="4460210" y="9130011"/>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(818) 240-1000 | ДОБ. Х5580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59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5456" y="-3798403"/>
            <a:ext cx="19076949" cy="19076949"/>
          </a:xfrm>
          <a:prstGeom prst="rect">
            <a:avLst/>
          </a:prstGeom>
        </p:spPr>
      </p:pic>
      <p:grpSp>
        <p:nvGrpSpPr>
          <p:cNvPr name="Group 3" id="3"/>
          <p:cNvGrpSpPr>
            <a:grpSpLocks noChangeAspect="true"/>
          </p:cNvGrpSpPr>
          <p:nvPr/>
        </p:nvGrpSpPr>
        <p:grpSpPr>
          <a:xfrm rot="0">
            <a:off x="0" y="-817659"/>
            <a:ext cx="6143927" cy="5486168"/>
            <a:chOff x="149860" y="501650"/>
            <a:chExt cx="12882880" cy="11503660"/>
          </a:xfrm>
        </p:grpSpPr>
        <p:sp>
          <p:nvSpPr>
            <p:cNvPr name="Freeform 4" id="4"/>
            <p:cNvSpPr/>
            <p:nvPr/>
          </p:nvSpPr>
          <p:spPr>
            <a:xfrm>
              <a:off x="149860" y="501650"/>
              <a:ext cx="12882879" cy="11503660"/>
            </a:xfrm>
            <a:custGeom>
              <a:avLst/>
              <a:gdLst/>
              <a:ahLst/>
              <a:cxnLst/>
              <a:rect r="r" b="b" t="t" l="l"/>
              <a:pathLst>
                <a:path h="11503660" w="12882879">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5"/>
              <a:stretch>
                <a:fillRect l="-29604" r="-27171" t="-4518" b="4518"/>
              </a:stretch>
            </a:blipFill>
          </p:spPr>
        </p:sp>
      </p:grpSp>
      <p:grpSp>
        <p:nvGrpSpPr>
          <p:cNvPr name="Group 5" id="5"/>
          <p:cNvGrpSpPr>
            <a:grpSpLocks noChangeAspect="true"/>
          </p:cNvGrpSpPr>
          <p:nvPr/>
        </p:nvGrpSpPr>
        <p:grpSpPr>
          <a:xfrm rot="-671478">
            <a:off x="5610619" y="705193"/>
            <a:ext cx="7570985" cy="3104413"/>
            <a:chOff x="0" y="0"/>
            <a:chExt cx="3150959" cy="1292022"/>
          </a:xfrm>
        </p:grpSpPr>
        <p:sp>
          <p:nvSpPr>
            <p:cNvPr name="Freeform 6" id="6"/>
            <p:cNvSpPr/>
            <p:nvPr/>
          </p:nvSpPr>
          <p:spPr>
            <a:xfrm>
              <a:off x="0" y="0"/>
              <a:ext cx="3150997" cy="1291971"/>
            </a:xfrm>
            <a:custGeom>
              <a:avLst/>
              <a:gdLst/>
              <a:ahLst/>
              <a:cxnLst/>
              <a:rect r="r" b="b" t="t" l="l"/>
              <a:pathLst>
                <a:path h="1291971" w="3150997">
                  <a:moveTo>
                    <a:pt x="3150997" y="0"/>
                  </a:moveTo>
                  <a:lnTo>
                    <a:pt x="0" y="0"/>
                  </a:lnTo>
                  <a:lnTo>
                    <a:pt x="0" y="1291971"/>
                  </a:lnTo>
                  <a:lnTo>
                    <a:pt x="3150997" y="1291971"/>
                  </a:lnTo>
                  <a:lnTo>
                    <a:pt x="3150997" y="0"/>
                  </a:lnTo>
                  <a:close/>
                </a:path>
              </a:pathLst>
            </a:custGeom>
            <a:blipFill>
              <a:blip r:embed="rId6"/>
              <a:stretch>
                <a:fillRect l="0" r="1" t="0" b="-4"/>
              </a:stretch>
            </a:blipFill>
          </p:spPr>
        </p:sp>
      </p:grpSp>
      <p:grpSp>
        <p:nvGrpSpPr>
          <p:cNvPr name="Group 7" id="7"/>
          <p:cNvGrpSpPr>
            <a:grpSpLocks noChangeAspect="true"/>
          </p:cNvGrpSpPr>
          <p:nvPr/>
        </p:nvGrpSpPr>
        <p:grpSpPr>
          <a:xfrm rot="0">
            <a:off x="6662937" y="6606846"/>
            <a:ext cx="4962126" cy="2934270"/>
            <a:chOff x="0" y="0"/>
            <a:chExt cx="4572000" cy="2703576"/>
          </a:xfrm>
        </p:grpSpPr>
        <p:sp>
          <p:nvSpPr>
            <p:cNvPr name="Freeform 8" id="8"/>
            <p:cNvSpPr/>
            <p:nvPr/>
          </p:nvSpPr>
          <p:spPr>
            <a:xfrm>
              <a:off x="0" y="889"/>
              <a:ext cx="4572000" cy="2701798"/>
            </a:xfrm>
            <a:custGeom>
              <a:avLst/>
              <a:gdLst/>
              <a:ahLst/>
              <a:cxnLst/>
              <a:rect r="r" b="b" t="t" l="l"/>
              <a:pathLst>
                <a:path h="2701798" w="4572000">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7"/>
              <a:stretch>
                <a:fillRect l="-7899" r="-7899" t="0" b="0"/>
              </a:stretch>
            </a:blipFill>
          </p:spPr>
        </p:sp>
        <p:sp>
          <p:nvSpPr>
            <p:cNvPr name="Freeform 9" id="9"/>
            <p:cNvSpPr/>
            <p:nvPr/>
          </p:nvSpPr>
          <p:spPr>
            <a:xfrm>
              <a:off x="0" y="0"/>
              <a:ext cx="4572000" cy="2703576"/>
            </a:xfrm>
            <a:custGeom>
              <a:avLst/>
              <a:gdLst/>
              <a:ahLst/>
              <a:cxnLst/>
              <a:rect r="r" b="b" t="t" l="l"/>
              <a:pathLst>
                <a:path h="2703576" w="4572000">
                  <a:moveTo>
                    <a:pt x="4572000" y="2703576"/>
                  </a:moveTo>
                  <a:lnTo>
                    <a:pt x="0" y="2703576"/>
                  </a:lnTo>
                  <a:lnTo>
                    <a:pt x="0" y="0"/>
                  </a:lnTo>
                  <a:lnTo>
                    <a:pt x="4572000" y="0"/>
                  </a:lnTo>
                  <a:lnTo>
                    <a:pt x="4572000" y="2703576"/>
                  </a:lnTo>
                  <a:close/>
                </a:path>
              </a:pathLst>
            </a:custGeom>
            <a:blipFill>
              <a:blip r:embed="rId8"/>
              <a:stretch>
                <a:fillRect l="-7" r="-7" t="0" b="0"/>
              </a:stretch>
            </a:blipFill>
          </p:spPr>
        </p:sp>
      </p:grpSp>
      <p:grpSp>
        <p:nvGrpSpPr>
          <p:cNvPr name="Group 10" id="10"/>
          <p:cNvGrpSpPr>
            <a:grpSpLocks noChangeAspect="true"/>
          </p:cNvGrpSpPr>
          <p:nvPr/>
        </p:nvGrpSpPr>
        <p:grpSpPr>
          <a:xfrm rot="0">
            <a:off x="13246621" y="339761"/>
            <a:ext cx="5897884" cy="3317518"/>
            <a:chOff x="0" y="0"/>
            <a:chExt cx="11289030" cy="6350000"/>
          </a:xfrm>
        </p:grpSpPr>
        <p:sp>
          <p:nvSpPr>
            <p:cNvPr name="Freeform 11" id="11"/>
            <p:cNvSpPr/>
            <p:nvPr/>
          </p:nvSpPr>
          <p:spPr>
            <a:xfrm>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9"/>
              <a:stretch>
                <a:fillRect l="0" r="0" t="-9265" b="-9265"/>
              </a:stretch>
            </a:blipFill>
          </p:spPr>
        </p:sp>
      </p:grpSp>
      <p:sp>
        <p:nvSpPr>
          <p:cNvPr name="TextBox 12" id="12"/>
          <p:cNvSpPr txBox="true"/>
          <p:nvPr/>
        </p:nvSpPr>
        <p:spPr>
          <a:xfrm rot="0">
            <a:off x="0" y="4230359"/>
            <a:ext cx="18288000" cy="2600325"/>
          </a:xfrm>
          <a:prstGeom prst="rect">
            <a:avLst/>
          </a:prstGeom>
        </p:spPr>
        <p:txBody>
          <a:bodyPr anchor="t" rtlCol="false" tIns="0" lIns="0" bIns="0" rIns="0">
            <a:spAutoFit/>
          </a:bodyPr>
          <a:lstStyle/>
          <a:p>
            <a:pPr algn="ctr">
              <a:lnSpc>
                <a:spcPts val="5159"/>
              </a:lnSpc>
            </a:pPr>
            <a:r>
              <a:rPr lang="en-US" sz="4299" spc="859">
                <a:solidFill>
                  <a:srgbClr val="FFFFFF"/>
                </a:solidFill>
                <a:latin typeface="Glacial Indifference Bold"/>
              </a:rPr>
              <a:t>Уникальная программа наставничества, разработанная, чтобы помочь студентам сориентироваться и добиться успеха в первый год обучения в GCC.</a:t>
            </a:r>
          </a:p>
        </p:txBody>
      </p:sp>
      <p:sp>
        <p:nvSpPr>
          <p:cNvPr name="TextBox 13" id="13"/>
          <p:cNvSpPr txBox="true"/>
          <p:nvPr/>
        </p:nvSpPr>
        <p:spPr>
          <a:xfrm rot="0">
            <a:off x="4411832" y="9401175"/>
            <a:ext cx="9968559" cy="723900"/>
          </a:xfrm>
          <a:prstGeom prst="rect">
            <a:avLst/>
          </a:prstGeom>
        </p:spPr>
        <p:txBody>
          <a:bodyPr anchor="t" rtlCol="false" tIns="0" lIns="0" bIns="0" rIns="0">
            <a:spAutoFit/>
          </a:bodyPr>
          <a:lstStyle/>
          <a:p>
            <a:pPr algn="ctr">
              <a:lnSpc>
                <a:spcPts val="5639"/>
              </a:lnSpc>
            </a:pPr>
            <a:r>
              <a:rPr lang="en-US" sz="4699" spc="939">
                <a:solidFill>
                  <a:srgbClr val="FFFFFF"/>
                </a:solidFill>
                <a:latin typeface="Glacial Indifference Bold"/>
              </a:rPr>
              <a:t>www.glendale.edu/spark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116" b="0"/>
          <a:stretch>
            <a:fillRect/>
          </a:stretch>
        </p:blipFill>
        <p:spPr>
          <a:xfrm flipH="false" flipV="false" rot="1158339">
            <a:off x="12214948" y="-141723"/>
            <a:ext cx="3848963" cy="359814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44702">
            <a:off x="14843927" y="3277560"/>
            <a:ext cx="3669750" cy="3187440"/>
          </a:xfrm>
          <a:prstGeom prst="rect">
            <a:avLst/>
          </a:prstGeom>
        </p:spPr>
      </p:pic>
      <p:pic>
        <p:nvPicPr>
          <p:cNvPr name="Picture 4" id="4"/>
          <p:cNvPicPr>
            <a:picLocks noChangeAspect="true"/>
          </p:cNvPicPr>
          <p:nvPr/>
        </p:nvPicPr>
        <p:blipFill>
          <a:blip r:embed="rId5"/>
          <a:srcRect l="66800" t="4582" r="4132" b="0"/>
          <a:stretch>
            <a:fillRect/>
          </a:stretch>
        </p:blipFill>
        <p:spPr>
          <a:xfrm flipH="false" flipV="false" rot="318884">
            <a:off x="-175835" y="2844068"/>
            <a:ext cx="4065306" cy="3607951"/>
          </a:xfrm>
          <a:prstGeom prst="rect">
            <a:avLst/>
          </a:prstGeom>
        </p:spPr>
      </p:pic>
      <p:grpSp>
        <p:nvGrpSpPr>
          <p:cNvPr name="Group 5" id="5"/>
          <p:cNvGrpSpPr/>
          <p:nvPr/>
        </p:nvGrpSpPr>
        <p:grpSpPr>
          <a:xfrm rot="0">
            <a:off x="0" y="6319170"/>
            <a:ext cx="18579115" cy="3967830"/>
            <a:chOff x="0" y="0"/>
            <a:chExt cx="4893265" cy="1045025"/>
          </a:xfrm>
        </p:grpSpPr>
        <p:sp>
          <p:nvSpPr>
            <p:cNvPr name="Freeform 6" id="6"/>
            <p:cNvSpPr/>
            <p:nvPr/>
          </p:nvSpPr>
          <p:spPr>
            <a:xfrm>
              <a:off x="0" y="0"/>
              <a:ext cx="4893265" cy="1045025"/>
            </a:xfrm>
            <a:custGeom>
              <a:avLst/>
              <a:gdLst/>
              <a:ahLst/>
              <a:cxnLst/>
              <a:rect r="r" b="b" t="t" l="l"/>
              <a:pathLst>
                <a:path h="1045025" w="4893265">
                  <a:moveTo>
                    <a:pt x="0" y="0"/>
                  </a:moveTo>
                  <a:lnTo>
                    <a:pt x="4893265" y="0"/>
                  </a:lnTo>
                  <a:lnTo>
                    <a:pt x="4893265" y="1045025"/>
                  </a:lnTo>
                  <a:lnTo>
                    <a:pt x="0" y="1045025"/>
                  </a:lnTo>
                  <a:close/>
                </a:path>
              </a:pathLst>
            </a:custGeom>
            <a:solidFill>
              <a:srgbClr val="FFDE5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a:p>
              <a:pPr algn="ctr">
                <a:lnSpc>
                  <a:spcPts val="2659"/>
                </a:lnSpc>
                <a:spcBef>
                  <a:spcPct val="0"/>
                </a:spcBef>
              </a:pPr>
            </a:p>
          </p:txBody>
        </p:sp>
      </p:grpSp>
      <p:pic>
        <p:nvPicPr>
          <p:cNvPr name="Picture 8" id="8"/>
          <p:cNvPicPr>
            <a:picLocks noChangeAspect="true"/>
          </p:cNvPicPr>
          <p:nvPr/>
        </p:nvPicPr>
        <p:blipFill>
          <a:blip r:embed="rId5"/>
          <a:srcRect l="4795" t="2681" r="69961" b="7330"/>
          <a:stretch>
            <a:fillRect/>
          </a:stretch>
        </p:blipFill>
        <p:spPr>
          <a:xfrm flipH="false" flipV="false" rot="-413101">
            <a:off x="2602574" y="25212"/>
            <a:ext cx="2961273" cy="2854145"/>
          </a:xfrm>
          <a:prstGeom prst="rect">
            <a:avLst/>
          </a:prstGeom>
        </p:spPr>
      </p:pic>
      <p:grpSp>
        <p:nvGrpSpPr>
          <p:cNvPr name="Group 9" id="9"/>
          <p:cNvGrpSpPr/>
          <p:nvPr/>
        </p:nvGrpSpPr>
        <p:grpSpPr>
          <a:xfrm rot="10614670">
            <a:off x="-1847878" y="5891435"/>
            <a:ext cx="21983755" cy="10614910"/>
            <a:chOff x="0" y="0"/>
            <a:chExt cx="29311674" cy="14153213"/>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730" t="63118" r="0" b="1454"/>
            <a:stretch>
              <a:fillRect/>
            </a:stretch>
          </p:blipFill>
          <p:spPr>
            <a:xfrm flipH="false" flipV="false" rot="1310718">
              <a:off x="8981440" y="4055006"/>
              <a:ext cx="19803540" cy="665259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r="0" b="1454"/>
            <a:stretch>
              <a:fillRect/>
            </a:stretch>
          </p:blipFill>
          <p:spPr>
            <a:xfrm flipH="false" flipV="false" rot="-1164382">
              <a:off x="542653" y="3101041"/>
              <a:ext cx="19803540" cy="6652593"/>
            </a:xfrm>
            <a:prstGeom prst="rect">
              <a:avLst/>
            </a:prstGeom>
          </p:spPr>
        </p:pic>
      </p:grpSp>
      <p:pic>
        <p:nvPicPr>
          <p:cNvPr name="Picture 12" id="12"/>
          <p:cNvPicPr>
            <a:picLocks noChangeAspect="true"/>
          </p:cNvPicPr>
          <p:nvPr/>
        </p:nvPicPr>
        <p:blipFill>
          <a:blip r:embed="rId10"/>
          <a:srcRect l="0" t="0" r="0" b="15171"/>
          <a:stretch>
            <a:fillRect/>
          </a:stretch>
        </p:blipFill>
        <p:spPr>
          <a:xfrm flipH="false" flipV="false" rot="0">
            <a:off x="5628820" y="84350"/>
            <a:ext cx="7030360" cy="6234820"/>
          </a:xfrm>
          <a:prstGeom prst="rect">
            <a:avLst/>
          </a:prstGeom>
        </p:spPr>
      </p:pic>
      <p:sp>
        <p:nvSpPr>
          <p:cNvPr name="TextBox 13" id="13"/>
          <p:cNvSpPr txBox="true"/>
          <p:nvPr/>
        </p:nvSpPr>
        <p:spPr>
          <a:xfrm rot="0">
            <a:off x="0" y="7328655"/>
            <a:ext cx="18288000" cy="2171700"/>
          </a:xfrm>
          <a:prstGeom prst="rect">
            <a:avLst/>
          </a:prstGeom>
        </p:spPr>
        <p:txBody>
          <a:bodyPr anchor="t" rtlCol="false" tIns="0" lIns="0" bIns="0" rIns="0">
            <a:spAutoFit/>
          </a:bodyPr>
          <a:lstStyle/>
          <a:p>
            <a:pPr algn="ctr">
              <a:lnSpc>
                <a:spcPts val="3480"/>
              </a:lnSpc>
            </a:pPr>
            <a:r>
              <a:rPr lang="en-US" sz="2900" spc="580">
                <a:solidFill>
                  <a:srgbClr val="000000"/>
                </a:solidFill>
                <a:latin typeface="Glacial Indifference Bold"/>
              </a:rPr>
              <a:t>МИССИЯ ESTUDIANTES UNIDOS СОСТОИТ В ТОМ, ЧТОБЫ ВДОХНОВЛЯТЬ, ВОВЛЕКАТЬ И РАСШИРЯТЬ ВОЗМОЖНОСТИ СТУДЕНТОВ ЛАТИНОАМЕРИКАНСКОГО ЯЗЫКА, ЧТОБЫ ОНИ МОГЛИ СТАТЬ ПРОВОДНИКАМИ ПЕРЕМЕН.</a:t>
            </a:r>
          </a:p>
          <a:p>
            <a:pPr algn="ctr">
              <a:lnSpc>
                <a:spcPts val="3360"/>
              </a:lnSpc>
              <a:spcBef>
                <a:spcPct val="0"/>
              </a:spcBef>
            </a:pPr>
            <a:r>
              <a:rPr lang="en-US" sz="2800" spc="560">
                <a:solidFill>
                  <a:srgbClr val="000000"/>
                </a:solidFill>
                <a:latin typeface="Glacial Indifference Bold"/>
              </a:rPr>
              <a:t>и выступает за всех студентов GCC.</a:t>
            </a:r>
          </a:p>
        </p:txBody>
      </p:sp>
      <p:sp>
        <p:nvSpPr>
          <p:cNvPr name="TextBox 14" id="14"/>
          <p:cNvSpPr txBox="true"/>
          <p:nvPr/>
        </p:nvSpPr>
        <p:spPr>
          <a:xfrm rot="0">
            <a:off x="1876149" y="6652258"/>
            <a:ext cx="14535702" cy="676397"/>
          </a:xfrm>
          <a:prstGeom prst="rect">
            <a:avLst/>
          </a:prstGeom>
        </p:spPr>
        <p:txBody>
          <a:bodyPr anchor="t" rtlCol="false" tIns="0" lIns="0" bIns="0" rIns="0">
            <a:spAutoFit/>
          </a:bodyPr>
          <a:lstStyle/>
          <a:p>
            <a:pPr algn="ctr">
              <a:lnSpc>
                <a:spcPts val="5101"/>
              </a:lnSpc>
            </a:pPr>
            <a:r>
              <a:rPr lang="en-US" sz="5101">
                <a:solidFill>
                  <a:srgbClr val="000000"/>
                </a:solidFill>
                <a:latin typeface="Libre Franklin Black Bold"/>
              </a:rPr>
              <a:t>СТАТЬ ЛИДЕРОМ, ИЗМЕНИТЬ СИТУАЦИЮ</a:t>
            </a:r>
          </a:p>
        </p:txBody>
      </p:sp>
      <p:sp>
        <p:nvSpPr>
          <p:cNvPr name="TextBox 15" id="15"/>
          <p:cNvSpPr txBox="true"/>
          <p:nvPr/>
        </p:nvSpPr>
        <p:spPr>
          <a:xfrm rot="0">
            <a:off x="5511704" y="9560303"/>
            <a:ext cx="7555706" cy="514350"/>
          </a:xfrm>
          <a:prstGeom prst="rect">
            <a:avLst/>
          </a:prstGeom>
        </p:spPr>
        <p:txBody>
          <a:bodyPr anchor="t" rtlCol="false" tIns="0" lIns="0" bIns="0" rIns="0">
            <a:spAutoFit/>
          </a:bodyPr>
          <a:lstStyle/>
          <a:p>
            <a:pPr algn="ctr">
              <a:lnSpc>
                <a:spcPts val="4080"/>
              </a:lnSpc>
              <a:spcBef>
                <a:spcPct val="0"/>
              </a:spcBef>
            </a:pPr>
            <a:r>
              <a:rPr lang="en-US" sz="3400" spc="680">
                <a:solidFill>
                  <a:srgbClr val="000000"/>
                </a:solidFill>
                <a:latin typeface="Glacial Indifference Bold"/>
              </a:rPr>
              <a:t>WWW.GLENDALE.EDU/MCEC</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59079" y="2293134"/>
            <a:ext cx="14237248" cy="2841848"/>
            <a:chOff x="0" y="0"/>
            <a:chExt cx="3749728" cy="748470"/>
          </a:xfrm>
        </p:grpSpPr>
        <p:sp>
          <p:nvSpPr>
            <p:cNvPr name="Freeform 3" id="3"/>
            <p:cNvSpPr/>
            <p:nvPr/>
          </p:nvSpPr>
          <p:spPr>
            <a:xfrm>
              <a:off x="0" y="0"/>
              <a:ext cx="3749728" cy="748470"/>
            </a:xfrm>
            <a:custGeom>
              <a:avLst/>
              <a:gdLst/>
              <a:ahLst/>
              <a:cxnLst/>
              <a:rect r="r" b="b" t="t" l="l"/>
              <a:pathLst>
                <a:path h="748470" w="3749728">
                  <a:moveTo>
                    <a:pt x="0" y="0"/>
                  </a:moveTo>
                  <a:lnTo>
                    <a:pt x="3749728" y="0"/>
                  </a:lnTo>
                  <a:lnTo>
                    <a:pt x="3749728" y="748470"/>
                  </a:lnTo>
                  <a:lnTo>
                    <a:pt x="0" y="748470"/>
                  </a:lnTo>
                  <a:close/>
                </a:path>
              </a:pathLst>
            </a:custGeom>
            <a:solidFill>
              <a:srgbClr val="78011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21181" y="7621569"/>
            <a:ext cx="16038119" cy="2346377"/>
            <a:chOff x="0" y="0"/>
            <a:chExt cx="4224031" cy="617976"/>
          </a:xfrm>
        </p:grpSpPr>
        <p:sp>
          <p:nvSpPr>
            <p:cNvPr name="Freeform 6" id="6"/>
            <p:cNvSpPr/>
            <p:nvPr/>
          </p:nvSpPr>
          <p:spPr>
            <a:xfrm>
              <a:off x="0" y="0"/>
              <a:ext cx="4224031" cy="617976"/>
            </a:xfrm>
            <a:custGeom>
              <a:avLst/>
              <a:gdLst/>
              <a:ahLst/>
              <a:cxnLst/>
              <a:rect r="r" b="b" t="t" l="l"/>
              <a:pathLst>
                <a:path h="617976" w="4224031">
                  <a:moveTo>
                    <a:pt x="0" y="0"/>
                  </a:moveTo>
                  <a:lnTo>
                    <a:pt x="4224031" y="0"/>
                  </a:lnTo>
                  <a:lnTo>
                    <a:pt x="4224031" y="617976"/>
                  </a:lnTo>
                  <a:lnTo>
                    <a:pt x="0" y="617976"/>
                  </a:lnTo>
                  <a:close/>
                </a:path>
              </a:pathLst>
            </a:custGeom>
            <a:solidFill>
              <a:srgbClr val="E1AB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0" y="5229663"/>
            <a:ext cx="18288000" cy="1952625"/>
          </a:xfrm>
          <a:prstGeom prst="rect">
            <a:avLst/>
          </a:prstGeom>
        </p:spPr>
        <p:txBody>
          <a:bodyPr anchor="t" rtlCol="false" tIns="0" lIns="0" bIns="0" rIns="0">
            <a:spAutoFit/>
          </a:bodyPr>
          <a:lstStyle/>
          <a:p>
            <a:pPr algn="ctr">
              <a:lnSpc>
                <a:spcPts val="5160"/>
              </a:lnSpc>
            </a:pPr>
            <a:r>
              <a:rPr lang="en-US" sz="4300" spc="860" u="sng">
                <a:solidFill>
                  <a:srgbClr val="000000"/>
                </a:solidFill>
                <a:latin typeface="Glacial Indifference Bold"/>
              </a:rPr>
              <a:t>ПРОГРАММА ОБСЛУЖИВАНИЯ ПОТРЕБНОСТЕЙ СООБЩЕСТВА</a:t>
            </a:r>
          </a:p>
          <a:p>
            <a:pPr algn="ctr">
              <a:lnSpc>
                <a:spcPts val="5160"/>
              </a:lnSpc>
            </a:pPr>
            <a:r>
              <a:rPr lang="en-US" sz="4300" spc="860" u="sng">
                <a:solidFill>
                  <a:srgbClr val="000000"/>
                </a:solidFill>
                <a:latin typeface="Glacial Indifference Bold"/>
              </a:rPr>
              <a:t>(SCN)</a:t>
            </a:r>
          </a:p>
        </p:txBody>
      </p:sp>
      <p:sp>
        <p:nvSpPr>
          <p:cNvPr name="TextBox 9" id="9"/>
          <p:cNvSpPr txBox="true"/>
          <p:nvPr/>
        </p:nvSpPr>
        <p:spPr>
          <a:xfrm rot="0">
            <a:off x="-72717" y="312777"/>
            <a:ext cx="18288000" cy="1685925"/>
          </a:xfrm>
          <a:prstGeom prst="rect">
            <a:avLst/>
          </a:prstGeom>
        </p:spPr>
        <p:txBody>
          <a:bodyPr anchor="t" rtlCol="false" tIns="0" lIns="0" bIns="0" rIns="0">
            <a:spAutoFit/>
          </a:bodyPr>
          <a:lstStyle/>
          <a:p>
            <a:pPr algn="ctr">
              <a:lnSpc>
                <a:spcPts val="6600"/>
              </a:lnSpc>
            </a:pPr>
            <a:r>
              <a:rPr lang="en-US" sz="5500" spc="1100" u="sng">
                <a:solidFill>
                  <a:srgbClr val="000000"/>
                </a:solidFill>
                <a:latin typeface="Glacial Indifference Bold"/>
              </a:rPr>
              <a:t>СТУДЕНТЫ ГОВОРЯТ О РАСЕ</a:t>
            </a:r>
          </a:p>
          <a:p>
            <a:pPr algn="ctr">
              <a:lnSpc>
                <a:spcPts val="6600"/>
              </a:lnSpc>
            </a:pPr>
            <a:r>
              <a:rPr lang="en-US" sz="5500" spc="1100" u="sng">
                <a:solidFill>
                  <a:srgbClr val="000000"/>
                </a:solidFill>
                <a:latin typeface="Glacial Indifference Bold"/>
              </a:rPr>
              <a:t>(Звезда)</a:t>
            </a:r>
          </a:p>
        </p:txBody>
      </p:sp>
      <p:sp>
        <p:nvSpPr>
          <p:cNvPr name="TextBox 10" id="10"/>
          <p:cNvSpPr txBox="true"/>
          <p:nvPr/>
        </p:nvSpPr>
        <p:spPr>
          <a:xfrm rot="0">
            <a:off x="1124940" y="7766057"/>
            <a:ext cx="15892685" cy="2057400"/>
          </a:xfrm>
          <a:prstGeom prst="rect">
            <a:avLst/>
          </a:prstGeom>
        </p:spPr>
        <p:txBody>
          <a:bodyPr anchor="t" rtlCol="false" tIns="0" lIns="0" bIns="0" rIns="0">
            <a:spAutoFit/>
          </a:bodyPr>
          <a:lstStyle/>
          <a:p>
            <a:pPr algn="ctr">
              <a:lnSpc>
                <a:spcPts val="4079"/>
              </a:lnSpc>
            </a:pPr>
            <a:r>
              <a:rPr lang="en-US" sz="3399" spc="679">
                <a:solidFill>
                  <a:srgbClr val="000000"/>
                </a:solidFill>
                <a:latin typeface="Glacial Indifference"/>
              </a:rPr>
              <a:t>Программа, предназначенная для подключения учащихся GCC к местным средним и старшим школам, где вы будете способствовать обсуждению расизма, сексизма, стереотипов и многого другого.</a:t>
            </a:r>
          </a:p>
        </p:txBody>
      </p:sp>
      <p:sp>
        <p:nvSpPr>
          <p:cNvPr name="TextBox 11" id="11"/>
          <p:cNvSpPr txBox="true"/>
          <p:nvPr/>
        </p:nvSpPr>
        <p:spPr>
          <a:xfrm rot="0">
            <a:off x="2264858" y="2618683"/>
            <a:ext cx="13625691" cy="2181225"/>
          </a:xfrm>
          <a:prstGeom prst="rect">
            <a:avLst/>
          </a:prstGeom>
        </p:spPr>
        <p:txBody>
          <a:bodyPr anchor="t" rtlCol="false" tIns="0" lIns="0" bIns="0" rIns="0">
            <a:spAutoFit/>
          </a:bodyPr>
          <a:lstStyle/>
          <a:p>
            <a:pPr algn="ctr">
              <a:lnSpc>
                <a:spcPts val="4319"/>
              </a:lnSpc>
            </a:pPr>
            <a:r>
              <a:rPr lang="en-US" sz="3599" spc="719">
                <a:solidFill>
                  <a:srgbClr val="FFFFFF"/>
                </a:solidFill>
                <a:latin typeface="Glacial Indifference"/>
              </a:rPr>
              <a:t>Программа, предназначенная для предоставления рабочих мест вне кампуса студентам GCC в местных школах и некоммерческих организациях.</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402686" y="7207142"/>
            <a:ext cx="1482629" cy="1482629"/>
          </a:xfrm>
          <a:prstGeom prst="rect">
            <a:avLst/>
          </a:prstGeom>
        </p:spPr>
      </p:pic>
      <p:sp>
        <p:nvSpPr>
          <p:cNvPr name="TextBox 3" id="3"/>
          <p:cNvSpPr txBox="true"/>
          <p:nvPr/>
        </p:nvSpPr>
        <p:spPr>
          <a:xfrm rot="0">
            <a:off x="3431759" y="180975"/>
            <a:ext cx="11424482" cy="1685925"/>
          </a:xfrm>
          <a:prstGeom prst="rect">
            <a:avLst/>
          </a:prstGeom>
        </p:spPr>
        <p:txBody>
          <a:bodyPr anchor="t" rtlCol="false" tIns="0" lIns="0" bIns="0" rIns="0">
            <a:spAutoFit/>
          </a:bodyPr>
          <a:lstStyle/>
          <a:p>
            <a:pPr algn="ctr">
              <a:lnSpc>
                <a:spcPts val="6600"/>
              </a:lnSpc>
            </a:pPr>
            <a:r>
              <a:rPr lang="en-US" sz="5500" spc="1100" u="sng">
                <a:solidFill>
                  <a:srgbClr val="E1AB33"/>
                </a:solidFill>
                <a:latin typeface="Glacial Indifference Bold"/>
              </a:rPr>
              <a:t>КОНТАКТНАЯ ИНФОРМАЦИЯ:</a:t>
            </a:r>
          </a:p>
        </p:txBody>
      </p:sp>
      <p:sp>
        <p:nvSpPr>
          <p:cNvPr name="TextBox 4" id="4"/>
          <p:cNvSpPr txBox="true"/>
          <p:nvPr/>
        </p:nvSpPr>
        <p:spPr>
          <a:xfrm rot="0">
            <a:off x="4374266" y="1993857"/>
            <a:ext cx="9539468" cy="3009900"/>
          </a:xfrm>
          <a:prstGeom prst="rect">
            <a:avLst/>
          </a:prstGeom>
        </p:spPr>
        <p:txBody>
          <a:bodyPr anchor="t" rtlCol="false" tIns="0" lIns="0" bIns="0" rIns="0">
            <a:spAutoFit/>
          </a:bodyPr>
          <a:lstStyle/>
          <a:p>
            <a:pPr algn="ctr">
              <a:lnSpc>
                <a:spcPts val="4799"/>
              </a:lnSpc>
            </a:pPr>
            <a:r>
              <a:rPr lang="en-US" sz="3999" spc="799">
                <a:solidFill>
                  <a:srgbClr val="E1AB33"/>
                </a:solidFill>
                <a:latin typeface="Glacial Indifference Bold"/>
              </a:rPr>
              <a:t>ГУВЕР ЗАРИАНИ</a:t>
            </a:r>
          </a:p>
          <a:p>
            <a:pPr algn="ctr">
              <a:lnSpc>
                <a:spcPts val="4799"/>
              </a:lnSpc>
            </a:pPr>
          </a:p>
          <a:p>
            <a:pPr algn="ctr">
              <a:lnSpc>
                <a:spcPts val="4799"/>
              </a:lnSpc>
            </a:pPr>
            <a:r>
              <a:rPr lang="en-US" sz="3999" spc="799">
                <a:solidFill>
                  <a:srgbClr val="E1AB33"/>
                </a:solidFill>
                <a:latin typeface="Glacial Indifference Bold"/>
              </a:rPr>
              <a:t>(818) 240-1000 доб. 5789</a:t>
            </a:r>
          </a:p>
          <a:p>
            <a:pPr algn="ctr">
              <a:lnSpc>
                <a:spcPts val="4799"/>
              </a:lnSpc>
            </a:pPr>
          </a:p>
          <a:p>
            <a:pPr algn="ctr">
              <a:lnSpc>
                <a:spcPts val="4799"/>
              </a:lnSpc>
            </a:pPr>
            <a:r>
              <a:rPr lang="en-US" sz="3999" spc="799">
                <a:solidFill>
                  <a:srgbClr val="E1AB33"/>
                </a:solidFill>
                <a:latin typeface="Glacial Indifference Bold"/>
              </a:rPr>
              <a:t>  hzariani@glendale.edu</a:t>
            </a:r>
            <a:r>
              <a:rPr lang="en-US" sz="3999" spc="799">
                <a:solidFill>
                  <a:srgbClr val="E1AB33"/>
                </a:solidFill>
                <a:latin typeface="Glacial Indifference Bold"/>
              </a:rPr>
              <a:t> </a:t>
            </a:r>
          </a:p>
        </p:txBody>
      </p:sp>
      <p:sp>
        <p:nvSpPr>
          <p:cNvPr name="TextBox 5" id="5"/>
          <p:cNvSpPr txBox="true"/>
          <p:nvPr/>
        </p:nvSpPr>
        <p:spPr>
          <a:xfrm rot="0">
            <a:off x="1861324" y="5559317"/>
            <a:ext cx="14565352" cy="1714500"/>
          </a:xfrm>
          <a:prstGeom prst="rect">
            <a:avLst/>
          </a:prstGeom>
        </p:spPr>
        <p:txBody>
          <a:bodyPr anchor="t" rtlCol="false" tIns="0" lIns="0" bIns="0" rIns="0">
            <a:spAutoFit/>
          </a:bodyPr>
          <a:lstStyle/>
          <a:p>
            <a:pPr algn="ctr">
              <a:lnSpc>
                <a:spcPts val="4559"/>
              </a:lnSpc>
            </a:pPr>
            <a:r>
              <a:rPr lang="en-US" sz="3799" spc="759">
                <a:solidFill>
                  <a:srgbClr val="E1AB33"/>
                </a:solidFill>
                <a:latin typeface="Glacial Indifference Bold"/>
              </a:rPr>
              <a:t>ДЛЯ ПОЛУЧЕНИЯ БОЛЕЕ ПОДРОБНОЙ ИНФОРМАЦИИ ПОСЕТИТЕ НАШ ВЕБ-САЙТ:</a:t>
            </a:r>
          </a:p>
          <a:p>
            <a:pPr algn="ctr">
              <a:lnSpc>
                <a:spcPts val="4559"/>
              </a:lnSpc>
            </a:pPr>
            <a:r>
              <a:rPr lang="en-US" sz="3799" spc="759">
                <a:solidFill>
                  <a:srgbClr val="E1AB33"/>
                </a:solidFill>
                <a:latin typeface="Glacial Indifference Bold"/>
              </a:rPr>
              <a:t>WWW.GLENDALE.EDU/MCEC </a:t>
            </a:r>
          </a:p>
        </p:txBody>
      </p:sp>
      <p:sp>
        <p:nvSpPr>
          <p:cNvPr name="TextBox 6" id="6"/>
          <p:cNvSpPr txBox="true"/>
          <p:nvPr/>
        </p:nvSpPr>
        <p:spPr>
          <a:xfrm rot="0">
            <a:off x="0" y="8908846"/>
            <a:ext cx="18288000" cy="1143000"/>
          </a:xfrm>
          <a:prstGeom prst="rect">
            <a:avLst/>
          </a:prstGeom>
        </p:spPr>
        <p:txBody>
          <a:bodyPr anchor="t" rtlCol="false" tIns="0" lIns="0" bIns="0" rIns="0">
            <a:spAutoFit/>
          </a:bodyPr>
          <a:lstStyle/>
          <a:p>
            <a:pPr algn="ctr">
              <a:lnSpc>
                <a:spcPts val="4559"/>
              </a:lnSpc>
            </a:pPr>
            <a:r>
              <a:rPr lang="en-US" sz="3799" spc="759">
                <a:solidFill>
                  <a:srgbClr val="E1AB33"/>
                </a:solidFill>
                <a:latin typeface="Canva Sans Bold"/>
              </a:rPr>
              <a:t>ПОДПИСЫВАЙТЕСЬ НА НАС В INSTAGRAM:</a:t>
            </a:r>
          </a:p>
          <a:p>
            <a:pPr algn="ctr">
              <a:lnSpc>
                <a:spcPts val="4559"/>
              </a:lnSpc>
            </a:pPr>
            <a:r>
              <a:rPr lang="en-US" sz="3799" spc="759">
                <a:solidFill>
                  <a:srgbClr val="E1AB33"/>
                </a:solidFill>
                <a:latin typeface="Canva Sans Bold"/>
              </a:rPr>
              <a:t>@</a:t>
            </a:r>
            <a:r>
              <a:rPr lang="en-US" sz="3799" spc="759">
                <a:solidFill>
                  <a:srgbClr val="E1AB33"/>
                </a:solidFill>
                <a:latin typeface="Canva Sans Bold"/>
              </a:rPr>
              <a:t>GCCMCEC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DAFfXXeEwl4</dc:identifier>
  <dcterms:modified xsi:type="dcterms:W3CDTF">2011-08-01T06:04:30Z</dcterms:modified>
  <cp:revision>1</cp:revision>
  <dc:title>MCEC Presentation: Russian</dc:title>
</cp:coreProperties>
</file>