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20"/>
    <p:sldId id="257" r:id="rId21"/>
    <p:sldId id="258" r:id="rId22"/>
    <p:sldId id="259" r:id="rId23"/>
    <p:sldId id="260" r:id="rId24"/>
    <p:sldId id="261" r:id="rId25"/>
    <p:sldId id="262" r:id="rId2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ibre Franklin Black" charset="1" panose="00000A00000000000000"/>
      <p:regular r:id="rId14"/>
    </p:embeddedFont>
    <p:embeddedFont>
      <p:font typeface="Libre Franklin Black Italics" charset="1" panose="00000A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my name is _____________ and I work at the Multicultural &amp; Community Engagement Center here at GCC. I will be going over the amazing resources the MCEC has to offer to each and one of you.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and foremost, the MCEC initiates, implements, and sustains civic engagement opportunities that promote diversity, critical thinking,g personal responsibility, and communication skills for all students.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is located in the Sierra Madre Building room 267 and we are open Monday- Tuesday 8:30AM-4:30PM and Fridays 8:30AM-3PM You can reach us by dialing GCC's main number first (818)249-1000 and then dial our extension which is 5580.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has so many amazing programs you can all benefit and learn from. This peer mentoring program is called SPARK. It is a unique peer mentoring program designed to help freshmen students navigate and be successful in their first year at GCC. It is a summer long commitment and they are paying $16/hour. If you would like more information or if you are interested in applying you can visit the website listed towards the bottom of the screen.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program the MCEC has to offer is the Estudiantes Unidos leadership program. This program is designed to inspire, engage, and empower LatinX students to become agents of change and advocate for ALL student at GCC. This is an amazing opportunity for LatinX students that want to build connections,  come out of their comfort zones, and become a voice for LatinX students in order to make a difference.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next 2 programs are also part of MCEC. However, STAR is currently not active. We are still working on getting that back up and running and Serving Community needs program is updated more frequently than the others. It is constantly getting updates because new work and/or school opportunities arise. We had tutoring positions available at local elementary schools in Glendale that started at $18/hour. So that is definitely a program you want to constantly check and be up to date with.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2" Target="../notesSlides/notesSlide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5419" r="0" b="5419"/>
          <a:stretch>
            <a:fillRect/>
          </a:stretch>
        </p:blipFill>
        <p:spPr>
          <a:xfrm flipH="false" flipV="false" rot="0">
            <a:off x="2889570" y="-588727"/>
            <a:ext cx="12508859" cy="1115301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36267" y="1212742"/>
            <a:ext cx="1615467" cy="1264103"/>
          </a:xfrm>
          <a:prstGeom prst="rect">
            <a:avLst/>
          </a:prstGeom>
        </p:spPr>
      </p:pic>
      <p:sp>
        <p:nvSpPr>
          <p:cNvPr name="TextBox 3" id="3"/>
          <p:cNvSpPr txBox="true"/>
          <p:nvPr/>
        </p:nvSpPr>
        <p:spPr>
          <a:xfrm rot="0">
            <a:off x="0" y="2814231"/>
            <a:ext cx="18288000" cy="6690441"/>
          </a:xfrm>
          <a:prstGeom prst="rect">
            <a:avLst/>
          </a:prstGeom>
        </p:spPr>
        <p:txBody>
          <a:bodyPr anchor="t" rtlCol="false" tIns="0" lIns="0" bIns="0" rIns="0">
            <a:spAutoFit/>
          </a:bodyPr>
          <a:lstStyle/>
          <a:p>
            <a:pPr algn="ctr">
              <a:lnSpc>
                <a:spcPts val="6610"/>
              </a:lnSpc>
              <a:spcBef>
                <a:spcPct val="0"/>
              </a:spcBef>
            </a:pPr>
            <a:r>
              <a:rPr lang="en-US" sz="4721">
                <a:solidFill>
                  <a:srgbClr val="E1AB33"/>
                </a:solidFill>
                <a:latin typeface="Glacial Indifference Bold"/>
              </a:rPr>
              <a:t>Բազմամշակութային և համայնքային ներգրավվածության կենտրոնը նախաձեռնում, իրականացնում և պահպանում է քաղաքացիական ներգրավվածության հնարավորությունները, որոնք խթանում են բազմազանությունը, քննադատական մտածողությունը, անձնական պատասխանատվությունը և հաղորդակցման հմտությունները բոլոր ուսանողների համար:</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635063" y="3637032"/>
            <a:ext cx="5017874" cy="912341"/>
          </a:xfrm>
          <a:prstGeom prst="rect">
            <a:avLst/>
          </a:prstGeom>
        </p:spPr>
      </p:pic>
      <p:sp>
        <p:nvSpPr>
          <p:cNvPr name="TextBox 3" id="3"/>
          <p:cNvSpPr txBox="true"/>
          <p:nvPr/>
        </p:nvSpPr>
        <p:spPr>
          <a:xfrm rot="0">
            <a:off x="1549726" y="462480"/>
            <a:ext cx="15188548" cy="847725"/>
          </a:xfrm>
          <a:prstGeom prst="rect">
            <a:avLst/>
          </a:prstGeom>
        </p:spPr>
        <p:txBody>
          <a:bodyPr anchor="t" rtlCol="false" tIns="0" lIns="0" bIns="0" rIns="0">
            <a:spAutoFit/>
          </a:bodyPr>
          <a:lstStyle/>
          <a:p>
            <a:pPr algn="ctr">
              <a:lnSpc>
                <a:spcPts val="6600"/>
              </a:lnSpc>
            </a:pPr>
            <a:r>
              <a:rPr lang="en-US" sz="5500" spc="1100" u="sng">
                <a:solidFill>
                  <a:srgbClr val="FFFFFF"/>
                </a:solidFill>
                <a:latin typeface="Glacial Indifference Bold"/>
              </a:rPr>
              <a:t>MCEC</a:t>
            </a:r>
          </a:p>
        </p:txBody>
      </p:sp>
      <p:sp>
        <p:nvSpPr>
          <p:cNvPr name="TextBox 4" id="4"/>
          <p:cNvSpPr txBox="true"/>
          <p:nvPr/>
        </p:nvSpPr>
        <p:spPr>
          <a:xfrm rot="0">
            <a:off x="0" y="4739872"/>
            <a:ext cx="18288000" cy="2857500"/>
          </a:xfrm>
          <a:prstGeom prst="rect">
            <a:avLst/>
          </a:prstGeom>
        </p:spPr>
        <p:txBody>
          <a:bodyPr anchor="t" rtlCol="false" tIns="0" lIns="0" bIns="0" rIns="0">
            <a:spAutoFit/>
          </a:bodyPr>
          <a:lstStyle/>
          <a:p>
            <a:pPr algn="ctr">
              <a:lnSpc>
                <a:spcPts val="4559"/>
              </a:lnSpc>
            </a:pPr>
            <a:r>
              <a:rPr lang="en-US" sz="3799" spc="759">
                <a:solidFill>
                  <a:srgbClr val="FFFFFF"/>
                </a:solidFill>
                <a:latin typeface="Glacial Indifference Bold"/>
              </a:rPr>
              <a:t>ԵՐԿՈՒՇԱԲԹԻԻՑ ՀԻՆԳՇԱԲԹԻ</a:t>
            </a:r>
          </a:p>
          <a:p>
            <a:pPr algn="ctr">
              <a:lnSpc>
                <a:spcPts val="4559"/>
              </a:lnSpc>
            </a:pPr>
            <a:r>
              <a:rPr lang="en-US" sz="3799" spc="759">
                <a:solidFill>
                  <a:srgbClr val="FFFFFF"/>
                </a:solidFill>
                <a:latin typeface="Glacial Indifference Bold"/>
              </a:rPr>
              <a:t>8:30-ից 16:30-ը:</a:t>
            </a:r>
          </a:p>
          <a:p>
            <a:pPr algn="ctr">
              <a:lnSpc>
                <a:spcPts val="4559"/>
              </a:lnSpc>
            </a:pPr>
          </a:p>
          <a:p>
            <a:pPr algn="ctr">
              <a:lnSpc>
                <a:spcPts val="4559"/>
              </a:lnSpc>
            </a:pPr>
            <a:r>
              <a:rPr lang="en-US" sz="3799" spc="759">
                <a:solidFill>
                  <a:srgbClr val="FFFFFF"/>
                </a:solidFill>
                <a:latin typeface="Glacial Indifference Bold"/>
              </a:rPr>
              <a:t>Ուրբաթ</a:t>
            </a:r>
          </a:p>
          <a:p>
            <a:pPr algn="ctr">
              <a:lnSpc>
                <a:spcPts val="4559"/>
              </a:lnSpc>
              <a:spcBef>
                <a:spcPct val="0"/>
              </a:spcBef>
            </a:pPr>
            <a:r>
              <a:rPr lang="en-US" sz="3799" spc="759">
                <a:solidFill>
                  <a:srgbClr val="FFFFFF"/>
                </a:solidFill>
                <a:latin typeface="Glacial Indifference Bold"/>
              </a:rPr>
              <a:t>8:30-ից 15:00:</a:t>
            </a:r>
          </a:p>
        </p:txBody>
      </p:sp>
      <p:sp>
        <p:nvSpPr>
          <p:cNvPr name="TextBox 5" id="5"/>
          <p:cNvSpPr txBox="true"/>
          <p:nvPr/>
        </p:nvSpPr>
        <p:spPr>
          <a:xfrm rot="0">
            <a:off x="6564408" y="3916989"/>
            <a:ext cx="5159185" cy="342900"/>
          </a:xfrm>
          <a:prstGeom prst="rect">
            <a:avLst/>
          </a:prstGeom>
        </p:spPr>
        <p:txBody>
          <a:bodyPr anchor="t" rtlCol="false" tIns="0" lIns="0" bIns="0" rIns="0">
            <a:spAutoFit/>
          </a:bodyPr>
          <a:lstStyle/>
          <a:p>
            <a:pPr algn="ctr">
              <a:lnSpc>
                <a:spcPts val="2640"/>
              </a:lnSpc>
            </a:pPr>
            <a:r>
              <a:rPr lang="en-US" sz="2200" spc="440" u="sng">
                <a:solidFill>
                  <a:srgbClr val="FFFFFF"/>
                </a:solidFill>
                <a:latin typeface="Glacial Indifference"/>
              </a:rPr>
              <a:t>ԱՇԽԱՏԱՆՔԱՅԻՆ ԺԱՄԵՐ:</a:t>
            </a: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703245"/>
            <a:ext cx="4296941" cy="781262"/>
          </a:xfrm>
          <a:prstGeom prst="rect">
            <a:avLst/>
          </a:prstGeom>
        </p:spPr>
      </p:pic>
      <p:sp>
        <p:nvSpPr>
          <p:cNvPr name="TextBox 7" id="7"/>
          <p:cNvSpPr txBox="true"/>
          <p:nvPr/>
        </p:nvSpPr>
        <p:spPr>
          <a:xfrm rot="0">
            <a:off x="6564408" y="1836807"/>
            <a:ext cx="5084571" cy="438150"/>
          </a:xfrm>
          <a:prstGeom prst="rect">
            <a:avLst/>
          </a:prstGeom>
        </p:spPr>
        <p:txBody>
          <a:bodyPr anchor="t" rtlCol="false" tIns="0" lIns="0" bIns="0" rIns="0">
            <a:spAutoFit/>
          </a:bodyPr>
          <a:lstStyle/>
          <a:p>
            <a:pPr algn="ctr">
              <a:lnSpc>
                <a:spcPts val="3480"/>
              </a:lnSpc>
            </a:pPr>
            <a:r>
              <a:rPr lang="en-US" sz="2900" spc="580" u="sng">
                <a:solidFill>
                  <a:srgbClr val="FFFFFF"/>
                </a:solidFill>
                <a:latin typeface="Glacial Indifference"/>
              </a:rPr>
              <a:t>Գտնվելու վայրը:</a:t>
            </a:r>
          </a:p>
        </p:txBody>
      </p:sp>
      <p:sp>
        <p:nvSpPr>
          <p:cNvPr name="TextBox 8" id="8"/>
          <p:cNvSpPr txBox="true"/>
          <p:nvPr/>
        </p:nvSpPr>
        <p:spPr>
          <a:xfrm rot="0">
            <a:off x="5877219" y="2703582"/>
            <a:ext cx="6458947"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ՍԻԵՐԱ ՄԱԴՐԵ 267</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7878752"/>
            <a:ext cx="5257912" cy="955984"/>
          </a:xfrm>
          <a:prstGeom prst="rect">
            <a:avLst/>
          </a:prstGeom>
        </p:spPr>
      </p:pic>
      <p:sp>
        <p:nvSpPr>
          <p:cNvPr name="TextBox 10" id="10"/>
          <p:cNvSpPr txBox="true"/>
          <p:nvPr/>
        </p:nvSpPr>
        <p:spPr>
          <a:xfrm rot="0">
            <a:off x="6670174" y="8080998"/>
            <a:ext cx="5053418" cy="466725"/>
          </a:xfrm>
          <a:prstGeom prst="rect">
            <a:avLst/>
          </a:prstGeom>
        </p:spPr>
        <p:txBody>
          <a:bodyPr anchor="t" rtlCol="false" tIns="0" lIns="0" bIns="0" rIns="0">
            <a:spAutoFit/>
          </a:bodyPr>
          <a:lstStyle/>
          <a:p>
            <a:pPr algn="ctr">
              <a:lnSpc>
                <a:spcPts val="3600"/>
              </a:lnSpc>
            </a:pPr>
            <a:r>
              <a:rPr lang="en-US" sz="3000" spc="600">
                <a:solidFill>
                  <a:srgbClr val="FFFFFF"/>
                </a:solidFill>
                <a:latin typeface="Glacial Indifference"/>
              </a:rPr>
              <a:t>ԳՐԱՍԵՆՅԱԿԻ ԹԻՎ.</a:t>
            </a:r>
          </a:p>
        </p:txBody>
      </p:sp>
      <p:sp>
        <p:nvSpPr>
          <p:cNvPr name="TextBox 11" id="11"/>
          <p:cNvSpPr txBox="true"/>
          <p:nvPr/>
        </p:nvSpPr>
        <p:spPr>
          <a:xfrm rot="0">
            <a:off x="0" y="9130011"/>
            <a:ext cx="18288000"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(818) 240-1000 | ԱՐՏԱՔ. X5580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591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05456" y="-3798403"/>
            <a:ext cx="19076949" cy="19076949"/>
          </a:xfrm>
          <a:prstGeom prst="rect">
            <a:avLst/>
          </a:prstGeom>
        </p:spPr>
      </p:pic>
      <p:grpSp>
        <p:nvGrpSpPr>
          <p:cNvPr name="Group 3" id="3"/>
          <p:cNvGrpSpPr>
            <a:grpSpLocks noChangeAspect="true"/>
          </p:cNvGrpSpPr>
          <p:nvPr/>
        </p:nvGrpSpPr>
        <p:grpSpPr>
          <a:xfrm rot="0">
            <a:off x="0" y="-817659"/>
            <a:ext cx="6143927" cy="5486168"/>
            <a:chOff x="149860" y="501650"/>
            <a:chExt cx="12882880" cy="11503660"/>
          </a:xfrm>
        </p:grpSpPr>
        <p:sp>
          <p:nvSpPr>
            <p:cNvPr name="Freeform 4" id="4"/>
            <p:cNvSpPr/>
            <p:nvPr/>
          </p:nvSpPr>
          <p:spPr>
            <a:xfrm>
              <a:off x="149860" y="501650"/>
              <a:ext cx="12882879" cy="11503660"/>
            </a:xfrm>
            <a:custGeom>
              <a:avLst/>
              <a:gdLst/>
              <a:ahLst/>
              <a:cxnLst/>
              <a:rect r="r" b="b" t="t" l="l"/>
              <a:pathLst>
                <a:path h="11503660" w="12882879">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5"/>
              <a:stretch>
                <a:fillRect l="-29604" r="-27171" t="-4518" b="4518"/>
              </a:stretch>
            </a:blipFill>
          </p:spPr>
        </p:sp>
      </p:grpSp>
      <p:grpSp>
        <p:nvGrpSpPr>
          <p:cNvPr name="Group 5" id="5"/>
          <p:cNvGrpSpPr>
            <a:grpSpLocks noChangeAspect="true"/>
          </p:cNvGrpSpPr>
          <p:nvPr/>
        </p:nvGrpSpPr>
        <p:grpSpPr>
          <a:xfrm rot="-671478">
            <a:off x="5610619" y="705193"/>
            <a:ext cx="7570985" cy="3104413"/>
            <a:chOff x="0" y="0"/>
            <a:chExt cx="3150959" cy="1292022"/>
          </a:xfrm>
        </p:grpSpPr>
        <p:sp>
          <p:nvSpPr>
            <p:cNvPr name="Freeform 6" id="6"/>
            <p:cNvSpPr/>
            <p:nvPr/>
          </p:nvSpPr>
          <p:spPr>
            <a:xfrm>
              <a:off x="0" y="0"/>
              <a:ext cx="3150997" cy="1291971"/>
            </a:xfrm>
            <a:custGeom>
              <a:avLst/>
              <a:gdLst/>
              <a:ahLst/>
              <a:cxnLst/>
              <a:rect r="r" b="b" t="t" l="l"/>
              <a:pathLst>
                <a:path h="1291971" w="3150997">
                  <a:moveTo>
                    <a:pt x="3150997" y="0"/>
                  </a:moveTo>
                  <a:lnTo>
                    <a:pt x="0" y="0"/>
                  </a:lnTo>
                  <a:lnTo>
                    <a:pt x="0" y="1291971"/>
                  </a:lnTo>
                  <a:lnTo>
                    <a:pt x="3150997" y="1291971"/>
                  </a:lnTo>
                  <a:lnTo>
                    <a:pt x="3150997" y="0"/>
                  </a:lnTo>
                  <a:close/>
                </a:path>
              </a:pathLst>
            </a:custGeom>
            <a:blipFill>
              <a:blip r:embed="rId6"/>
              <a:stretch>
                <a:fillRect l="0" r="1" t="0" b="-4"/>
              </a:stretch>
            </a:blipFill>
          </p:spPr>
        </p:sp>
      </p:grpSp>
      <p:grpSp>
        <p:nvGrpSpPr>
          <p:cNvPr name="Group 7" id="7"/>
          <p:cNvGrpSpPr>
            <a:grpSpLocks noChangeAspect="true"/>
          </p:cNvGrpSpPr>
          <p:nvPr/>
        </p:nvGrpSpPr>
        <p:grpSpPr>
          <a:xfrm rot="0">
            <a:off x="6662937" y="6606846"/>
            <a:ext cx="4962126" cy="2934270"/>
            <a:chOff x="0" y="0"/>
            <a:chExt cx="4572000" cy="2703576"/>
          </a:xfrm>
        </p:grpSpPr>
        <p:sp>
          <p:nvSpPr>
            <p:cNvPr name="Freeform 8" id="8"/>
            <p:cNvSpPr/>
            <p:nvPr/>
          </p:nvSpPr>
          <p:spPr>
            <a:xfrm>
              <a:off x="0" y="889"/>
              <a:ext cx="4572000" cy="2701798"/>
            </a:xfrm>
            <a:custGeom>
              <a:avLst/>
              <a:gdLst/>
              <a:ahLst/>
              <a:cxnLst/>
              <a:rect r="r" b="b" t="t" l="l"/>
              <a:pathLst>
                <a:path h="2701798" w="4572000">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7"/>
              <a:stretch>
                <a:fillRect l="-7899" r="-7899" t="0" b="0"/>
              </a:stretch>
            </a:blipFill>
          </p:spPr>
        </p:sp>
        <p:sp>
          <p:nvSpPr>
            <p:cNvPr name="Freeform 9" id="9"/>
            <p:cNvSpPr/>
            <p:nvPr/>
          </p:nvSpPr>
          <p:spPr>
            <a:xfrm>
              <a:off x="0" y="0"/>
              <a:ext cx="4572000" cy="2703576"/>
            </a:xfrm>
            <a:custGeom>
              <a:avLst/>
              <a:gdLst/>
              <a:ahLst/>
              <a:cxnLst/>
              <a:rect r="r" b="b" t="t" l="l"/>
              <a:pathLst>
                <a:path h="2703576" w="4572000">
                  <a:moveTo>
                    <a:pt x="4572000" y="2703576"/>
                  </a:moveTo>
                  <a:lnTo>
                    <a:pt x="0" y="2703576"/>
                  </a:lnTo>
                  <a:lnTo>
                    <a:pt x="0" y="0"/>
                  </a:lnTo>
                  <a:lnTo>
                    <a:pt x="4572000" y="0"/>
                  </a:lnTo>
                  <a:lnTo>
                    <a:pt x="4572000" y="2703576"/>
                  </a:lnTo>
                  <a:close/>
                </a:path>
              </a:pathLst>
            </a:custGeom>
            <a:blipFill>
              <a:blip r:embed="rId8"/>
              <a:stretch>
                <a:fillRect l="-7" r="-7" t="0" b="0"/>
              </a:stretch>
            </a:blipFill>
          </p:spPr>
        </p:sp>
      </p:grpSp>
      <p:grpSp>
        <p:nvGrpSpPr>
          <p:cNvPr name="Group 10" id="10"/>
          <p:cNvGrpSpPr>
            <a:grpSpLocks noChangeAspect="true"/>
          </p:cNvGrpSpPr>
          <p:nvPr/>
        </p:nvGrpSpPr>
        <p:grpSpPr>
          <a:xfrm rot="0">
            <a:off x="13246621" y="339761"/>
            <a:ext cx="5897884" cy="3317518"/>
            <a:chOff x="0" y="0"/>
            <a:chExt cx="11289030" cy="6350000"/>
          </a:xfrm>
        </p:grpSpPr>
        <p:sp>
          <p:nvSpPr>
            <p:cNvPr name="Freeform 11" id="11"/>
            <p:cNvSpPr/>
            <p:nvPr/>
          </p:nvSpPr>
          <p:spPr>
            <a:xfrm>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9"/>
              <a:stretch>
                <a:fillRect l="0" r="0" t="-9265" b="-9265"/>
              </a:stretch>
            </a:blipFill>
          </p:spPr>
        </p:sp>
      </p:grpSp>
      <p:sp>
        <p:nvSpPr>
          <p:cNvPr name="TextBox 12" id="12"/>
          <p:cNvSpPr txBox="true"/>
          <p:nvPr/>
        </p:nvSpPr>
        <p:spPr>
          <a:xfrm rot="0">
            <a:off x="0" y="4692321"/>
            <a:ext cx="18288000" cy="1685925"/>
          </a:xfrm>
          <a:prstGeom prst="rect">
            <a:avLst/>
          </a:prstGeom>
        </p:spPr>
        <p:txBody>
          <a:bodyPr anchor="t" rtlCol="false" tIns="0" lIns="0" bIns="0" rIns="0">
            <a:spAutoFit/>
          </a:bodyPr>
          <a:lstStyle/>
          <a:p>
            <a:pPr algn="ctr">
              <a:lnSpc>
                <a:spcPts val="4440"/>
              </a:lnSpc>
            </a:pPr>
            <a:r>
              <a:rPr lang="en-US" sz="3700" spc="740">
                <a:solidFill>
                  <a:srgbClr val="FFFFFF"/>
                </a:solidFill>
                <a:latin typeface="Glacial Indifference Bold"/>
              </a:rPr>
              <a:t>Եզակի գործընկերների մենթորական ծրագիր, որը նախատեսված է օգնելու ուսանողներին կողմնորոշվել և հաջողակ լինել GCC-ում իրենց առաջին տարում</a:t>
            </a:r>
          </a:p>
        </p:txBody>
      </p:sp>
      <p:sp>
        <p:nvSpPr>
          <p:cNvPr name="TextBox 13" id="13"/>
          <p:cNvSpPr txBox="true"/>
          <p:nvPr/>
        </p:nvSpPr>
        <p:spPr>
          <a:xfrm rot="0">
            <a:off x="4411832" y="9401175"/>
            <a:ext cx="9968559" cy="723900"/>
          </a:xfrm>
          <a:prstGeom prst="rect">
            <a:avLst/>
          </a:prstGeom>
        </p:spPr>
        <p:txBody>
          <a:bodyPr anchor="t" rtlCol="false" tIns="0" lIns="0" bIns="0" rIns="0">
            <a:spAutoFit/>
          </a:bodyPr>
          <a:lstStyle/>
          <a:p>
            <a:pPr algn="ctr">
              <a:lnSpc>
                <a:spcPts val="5639"/>
              </a:lnSpc>
            </a:pPr>
            <a:r>
              <a:rPr lang="en-US" sz="4699" spc="939">
                <a:solidFill>
                  <a:srgbClr val="FFFFFF"/>
                </a:solidFill>
                <a:latin typeface="Glacial Indifference Bold"/>
              </a:rPr>
              <a:t>www.glendale.edu/spark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5116" b="0"/>
          <a:stretch>
            <a:fillRect/>
          </a:stretch>
        </p:blipFill>
        <p:spPr>
          <a:xfrm flipH="false" flipV="false" rot="1158339">
            <a:off x="12214948" y="-141723"/>
            <a:ext cx="3848963" cy="359814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44702">
            <a:off x="14843927" y="3277560"/>
            <a:ext cx="3669750" cy="3187440"/>
          </a:xfrm>
          <a:prstGeom prst="rect">
            <a:avLst/>
          </a:prstGeom>
        </p:spPr>
      </p:pic>
      <p:pic>
        <p:nvPicPr>
          <p:cNvPr name="Picture 4" id="4"/>
          <p:cNvPicPr>
            <a:picLocks noChangeAspect="true"/>
          </p:cNvPicPr>
          <p:nvPr/>
        </p:nvPicPr>
        <p:blipFill>
          <a:blip r:embed="rId5"/>
          <a:srcRect l="66800" t="4582" r="4132" b="0"/>
          <a:stretch>
            <a:fillRect/>
          </a:stretch>
        </p:blipFill>
        <p:spPr>
          <a:xfrm flipH="false" flipV="false" rot="318884">
            <a:off x="-175835" y="2844068"/>
            <a:ext cx="4065306" cy="3607951"/>
          </a:xfrm>
          <a:prstGeom prst="rect">
            <a:avLst/>
          </a:prstGeom>
        </p:spPr>
      </p:pic>
      <p:grpSp>
        <p:nvGrpSpPr>
          <p:cNvPr name="Group 5" id="5"/>
          <p:cNvGrpSpPr/>
          <p:nvPr/>
        </p:nvGrpSpPr>
        <p:grpSpPr>
          <a:xfrm rot="0">
            <a:off x="0" y="6319170"/>
            <a:ext cx="18579115" cy="3967830"/>
            <a:chOff x="0" y="0"/>
            <a:chExt cx="4893265" cy="1045025"/>
          </a:xfrm>
        </p:grpSpPr>
        <p:sp>
          <p:nvSpPr>
            <p:cNvPr name="Freeform 6" id="6"/>
            <p:cNvSpPr/>
            <p:nvPr/>
          </p:nvSpPr>
          <p:spPr>
            <a:xfrm>
              <a:off x="0" y="0"/>
              <a:ext cx="4893265" cy="1045025"/>
            </a:xfrm>
            <a:custGeom>
              <a:avLst/>
              <a:gdLst/>
              <a:ahLst/>
              <a:cxnLst/>
              <a:rect r="r" b="b" t="t" l="l"/>
              <a:pathLst>
                <a:path h="1045025" w="4893265">
                  <a:moveTo>
                    <a:pt x="0" y="0"/>
                  </a:moveTo>
                  <a:lnTo>
                    <a:pt x="4893265" y="0"/>
                  </a:lnTo>
                  <a:lnTo>
                    <a:pt x="4893265" y="1045025"/>
                  </a:lnTo>
                  <a:lnTo>
                    <a:pt x="0" y="1045025"/>
                  </a:lnTo>
                  <a:close/>
                </a:path>
              </a:pathLst>
            </a:custGeom>
            <a:solidFill>
              <a:srgbClr val="FFDE5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a:p>
              <a:pPr algn="ctr">
                <a:lnSpc>
                  <a:spcPts val="2659"/>
                </a:lnSpc>
                <a:spcBef>
                  <a:spcPct val="0"/>
                </a:spcBef>
              </a:pPr>
            </a:p>
          </p:txBody>
        </p:sp>
      </p:grpSp>
      <p:pic>
        <p:nvPicPr>
          <p:cNvPr name="Picture 8" id="8"/>
          <p:cNvPicPr>
            <a:picLocks noChangeAspect="true"/>
          </p:cNvPicPr>
          <p:nvPr/>
        </p:nvPicPr>
        <p:blipFill>
          <a:blip r:embed="rId5"/>
          <a:srcRect l="4795" t="2681" r="69961" b="7330"/>
          <a:stretch>
            <a:fillRect/>
          </a:stretch>
        </p:blipFill>
        <p:spPr>
          <a:xfrm flipH="false" flipV="false" rot="-413101">
            <a:off x="2602574" y="25212"/>
            <a:ext cx="2961273" cy="2854145"/>
          </a:xfrm>
          <a:prstGeom prst="rect">
            <a:avLst/>
          </a:prstGeom>
        </p:spPr>
      </p:pic>
      <p:grpSp>
        <p:nvGrpSpPr>
          <p:cNvPr name="Group 9" id="9"/>
          <p:cNvGrpSpPr/>
          <p:nvPr/>
        </p:nvGrpSpPr>
        <p:grpSpPr>
          <a:xfrm rot="10614670">
            <a:off x="-1847878" y="5891435"/>
            <a:ext cx="21983755" cy="10614910"/>
            <a:chOff x="0" y="0"/>
            <a:chExt cx="29311674" cy="14153213"/>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730" t="63118" r="0" b="1454"/>
            <a:stretch>
              <a:fillRect/>
            </a:stretch>
          </p:blipFill>
          <p:spPr>
            <a:xfrm flipH="false" flipV="false" rot="1310718">
              <a:off x="8981440" y="4055006"/>
              <a:ext cx="19803540" cy="665259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r="0" b="1454"/>
            <a:stretch>
              <a:fillRect/>
            </a:stretch>
          </p:blipFill>
          <p:spPr>
            <a:xfrm flipH="false" flipV="false" rot="-1164382">
              <a:off x="542653" y="3101041"/>
              <a:ext cx="19803540" cy="6652593"/>
            </a:xfrm>
            <a:prstGeom prst="rect">
              <a:avLst/>
            </a:prstGeom>
          </p:spPr>
        </p:pic>
      </p:grpSp>
      <p:pic>
        <p:nvPicPr>
          <p:cNvPr name="Picture 12" id="12"/>
          <p:cNvPicPr>
            <a:picLocks noChangeAspect="true"/>
          </p:cNvPicPr>
          <p:nvPr/>
        </p:nvPicPr>
        <p:blipFill>
          <a:blip r:embed="rId10"/>
          <a:srcRect l="0" t="0" r="0" b="15171"/>
          <a:stretch>
            <a:fillRect/>
          </a:stretch>
        </p:blipFill>
        <p:spPr>
          <a:xfrm flipH="false" flipV="false" rot="0">
            <a:off x="5628820" y="84350"/>
            <a:ext cx="7030360" cy="6234820"/>
          </a:xfrm>
          <a:prstGeom prst="rect">
            <a:avLst/>
          </a:prstGeom>
        </p:spPr>
      </p:pic>
      <p:sp>
        <p:nvSpPr>
          <p:cNvPr name="TextBox 13" id="13"/>
          <p:cNvSpPr txBox="true"/>
          <p:nvPr/>
        </p:nvSpPr>
        <p:spPr>
          <a:xfrm rot="0">
            <a:off x="0" y="7520554"/>
            <a:ext cx="18288000" cy="1838325"/>
          </a:xfrm>
          <a:prstGeom prst="rect">
            <a:avLst/>
          </a:prstGeom>
        </p:spPr>
        <p:txBody>
          <a:bodyPr anchor="t" rtlCol="false" tIns="0" lIns="0" bIns="0" rIns="0">
            <a:spAutoFit/>
          </a:bodyPr>
          <a:lstStyle/>
          <a:p>
            <a:pPr algn="ctr">
              <a:lnSpc>
                <a:spcPts val="3600"/>
              </a:lnSpc>
            </a:pPr>
            <a:r>
              <a:rPr lang="en-US" sz="3000" spc="600">
                <a:solidFill>
                  <a:srgbClr val="000000"/>
                </a:solidFill>
                <a:latin typeface="Glacial Indifference Bold"/>
              </a:rPr>
              <a:t>ESTUDIANTES UNIDOS-Ի ԱՌԱՔԵԼՈՒԹՅՈՒՆՆ Է ՈԳԵՇՆՉԵԼ, ՆԵՐԳՐԱՎԵԼ ԵՒ ՀԶՈՐԱՑՆԵԼ ԼԱՏԻՆԱԿԱՆ ԼԵԶՎԻ ՈՒՍԱՆՈՂՆԵՐԻՆ՝ ԴԱՌՆԱԼՈՒ ՓՈՓՈԽՈՒԹՅԱՆ ԳՈՐԾԱԿԱԼՆԵՐ:</a:t>
            </a:r>
          </a:p>
          <a:p>
            <a:pPr algn="ctr">
              <a:lnSpc>
                <a:spcPts val="3600"/>
              </a:lnSpc>
              <a:spcBef>
                <a:spcPct val="0"/>
              </a:spcBef>
            </a:pPr>
            <a:r>
              <a:rPr lang="en-US" sz="3000" spc="600">
                <a:solidFill>
                  <a:srgbClr val="000000"/>
                </a:solidFill>
                <a:latin typeface="Glacial Indifference Bold"/>
              </a:rPr>
              <a:t>և պաշտպանում է GCC-ի բոլոր ուսանողների համար:</a:t>
            </a:r>
          </a:p>
        </p:txBody>
      </p:sp>
      <p:sp>
        <p:nvSpPr>
          <p:cNvPr name="TextBox 14" id="14"/>
          <p:cNvSpPr txBox="true"/>
          <p:nvPr/>
        </p:nvSpPr>
        <p:spPr>
          <a:xfrm rot="0">
            <a:off x="1876149" y="6652258"/>
            <a:ext cx="14535702" cy="676397"/>
          </a:xfrm>
          <a:prstGeom prst="rect">
            <a:avLst/>
          </a:prstGeom>
        </p:spPr>
        <p:txBody>
          <a:bodyPr anchor="t" rtlCol="false" tIns="0" lIns="0" bIns="0" rIns="0">
            <a:spAutoFit/>
          </a:bodyPr>
          <a:lstStyle/>
          <a:p>
            <a:pPr algn="ctr">
              <a:lnSpc>
                <a:spcPts val="5101"/>
              </a:lnSpc>
            </a:pPr>
            <a:r>
              <a:rPr lang="en-US" sz="5101">
                <a:solidFill>
                  <a:srgbClr val="000000"/>
                </a:solidFill>
                <a:latin typeface="Libre Franklin Black Bold"/>
              </a:rPr>
              <a:t>ԴԱՌՆԱԼ ԱՌԱՋՆՈՐԴ, ՓՈԽԵԼ</a:t>
            </a:r>
          </a:p>
        </p:txBody>
      </p:sp>
      <p:sp>
        <p:nvSpPr>
          <p:cNvPr name="TextBox 15" id="15"/>
          <p:cNvSpPr txBox="true"/>
          <p:nvPr/>
        </p:nvSpPr>
        <p:spPr>
          <a:xfrm rot="0">
            <a:off x="5511704" y="9560303"/>
            <a:ext cx="7555706" cy="514350"/>
          </a:xfrm>
          <a:prstGeom prst="rect">
            <a:avLst/>
          </a:prstGeom>
        </p:spPr>
        <p:txBody>
          <a:bodyPr anchor="t" rtlCol="false" tIns="0" lIns="0" bIns="0" rIns="0">
            <a:spAutoFit/>
          </a:bodyPr>
          <a:lstStyle/>
          <a:p>
            <a:pPr algn="ctr">
              <a:lnSpc>
                <a:spcPts val="4080"/>
              </a:lnSpc>
              <a:spcBef>
                <a:spcPct val="0"/>
              </a:spcBef>
            </a:pPr>
            <a:r>
              <a:rPr lang="en-US" sz="3400" spc="680">
                <a:solidFill>
                  <a:srgbClr val="000000"/>
                </a:solidFill>
                <a:latin typeface="Glacial Indifference Bold"/>
              </a:rPr>
              <a:t>WWW.GLENDALE.EDU/MCEC</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959079" y="2293134"/>
            <a:ext cx="14237248" cy="2841848"/>
            <a:chOff x="0" y="0"/>
            <a:chExt cx="3749728" cy="748470"/>
          </a:xfrm>
        </p:grpSpPr>
        <p:sp>
          <p:nvSpPr>
            <p:cNvPr name="Freeform 3" id="3"/>
            <p:cNvSpPr/>
            <p:nvPr/>
          </p:nvSpPr>
          <p:spPr>
            <a:xfrm>
              <a:off x="0" y="0"/>
              <a:ext cx="3749728" cy="748470"/>
            </a:xfrm>
            <a:custGeom>
              <a:avLst/>
              <a:gdLst/>
              <a:ahLst/>
              <a:cxnLst/>
              <a:rect r="r" b="b" t="t" l="l"/>
              <a:pathLst>
                <a:path h="748470" w="3749728">
                  <a:moveTo>
                    <a:pt x="0" y="0"/>
                  </a:moveTo>
                  <a:lnTo>
                    <a:pt x="3749728" y="0"/>
                  </a:lnTo>
                  <a:lnTo>
                    <a:pt x="3749728" y="748470"/>
                  </a:lnTo>
                  <a:lnTo>
                    <a:pt x="0" y="748470"/>
                  </a:lnTo>
                  <a:close/>
                </a:path>
              </a:pathLst>
            </a:custGeom>
            <a:solidFill>
              <a:srgbClr val="78011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21181" y="7621569"/>
            <a:ext cx="16038119" cy="2346377"/>
            <a:chOff x="0" y="0"/>
            <a:chExt cx="4224031" cy="617976"/>
          </a:xfrm>
        </p:grpSpPr>
        <p:sp>
          <p:nvSpPr>
            <p:cNvPr name="Freeform 6" id="6"/>
            <p:cNvSpPr/>
            <p:nvPr/>
          </p:nvSpPr>
          <p:spPr>
            <a:xfrm>
              <a:off x="0" y="0"/>
              <a:ext cx="4224031" cy="617976"/>
            </a:xfrm>
            <a:custGeom>
              <a:avLst/>
              <a:gdLst/>
              <a:ahLst/>
              <a:cxnLst/>
              <a:rect r="r" b="b" t="t" l="l"/>
              <a:pathLst>
                <a:path h="617976" w="4224031">
                  <a:moveTo>
                    <a:pt x="0" y="0"/>
                  </a:moveTo>
                  <a:lnTo>
                    <a:pt x="4224031" y="0"/>
                  </a:lnTo>
                  <a:lnTo>
                    <a:pt x="4224031" y="617976"/>
                  </a:lnTo>
                  <a:lnTo>
                    <a:pt x="0" y="617976"/>
                  </a:lnTo>
                  <a:close/>
                </a:path>
              </a:pathLst>
            </a:custGeom>
            <a:solidFill>
              <a:srgbClr val="E1AB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6327" y="5610390"/>
            <a:ext cx="18427826" cy="1304925"/>
          </a:xfrm>
          <a:prstGeom prst="rect">
            <a:avLst/>
          </a:prstGeom>
        </p:spPr>
        <p:txBody>
          <a:bodyPr anchor="t" rtlCol="false" tIns="0" lIns="0" bIns="0" rIns="0">
            <a:spAutoFit/>
          </a:bodyPr>
          <a:lstStyle/>
          <a:p>
            <a:pPr algn="ctr">
              <a:lnSpc>
                <a:spcPts val="5160"/>
              </a:lnSpc>
            </a:pPr>
            <a:r>
              <a:rPr lang="en-US" sz="4300" spc="860" u="sng">
                <a:solidFill>
                  <a:srgbClr val="000000"/>
                </a:solidFill>
                <a:latin typeface="Glacial Indifference Bold"/>
              </a:rPr>
              <a:t>ՀԱՄԱՅՆՔԻ ԿԱՐԻՔՆԵՐԻ ՍՊԱՍԱՐԿՄԱՆ ԾՐԱԳԻՐ</a:t>
            </a:r>
          </a:p>
          <a:p>
            <a:pPr algn="ctr">
              <a:lnSpc>
                <a:spcPts val="5160"/>
              </a:lnSpc>
            </a:pPr>
            <a:r>
              <a:rPr lang="en-US" sz="4300" spc="860" u="sng">
                <a:solidFill>
                  <a:srgbClr val="000000"/>
                </a:solidFill>
                <a:latin typeface="Glacial Indifference Bold"/>
              </a:rPr>
              <a:t>(SCN)</a:t>
            </a:r>
          </a:p>
        </p:txBody>
      </p:sp>
      <p:sp>
        <p:nvSpPr>
          <p:cNvPr name="TextBox 9" id="9"/>
          <p:cNvSpPr txBox="true"/>
          <p:nvPr/>
        </p:nvSpPr>
        <p:spPr>
          <a:xfrm rot="0">
            <a:off x="26327" y="500063"/>
            <a:ext cx="18288000" cy="1438275"/>
          </a:xfrm>
          <a:prstGeom prst="rect">
            <a:avLst/>
          </a:prstGeom>
        </p:spPr>
        <p:txBody>
          <a:bodyPr anchor="t" rtlCol="false" tIns="0" lIns="0" bIns="0" rIns="0">
            <a:spAutoFit/>
          </a:bodyPr>
          <a:lstStyle/>
          <a:p>
            <a:pPr algn="ctr">
              <a:lnSpc>
                <a:spcPts val="5640"/>
              </a:lnSpc>
            </a:pPr>
            <a:r>
              <a:rPr lang="en-US" sz="4700" spc="940" u="sng">
                <a:solidFill>
                  <a:srgbClr val="000000"/>
                </a:solidFill>
                <a:latin typeface="Glacial Indifference Bold"/>
              </a:rPr>
              <a:t>ՈՒՍԱՆՈՂՆԵՐԸ ԽՈՍՈՒՄ ԵՆ ՌԱՍԱՅԻ ՄԱՍԻՆ</a:t>
            </a:r>
          </a:p>
          <a:p>
            <a:pPr algn="ctr">
              <a:lnSpc>
                <a:spcPts val="5640"/>
              </a:lnSpc>
            </a:pPr>
            <a:r>
              <a:rPr lang="en-US" sz="4700" spc="940" u="sng">
                <a:solidFill>
                  <a:srgbClr val="000000"/>
                </a:solidFill>
                <a:latin typeface="Glacial Indifference Bold"/>
              </a:rPr>
              <a:t>(Աստղ)</a:t>
            </a:r>
          </a:p>
        </p:txBody>
      </p:sp>
      <p:sp>
        <p:nvSpPr>
          <p:cNvPr name="TextBox 10" id="10"/>
          <p:cNvSpPr txBox="true"/>
          <p:nvPr/>
        </p:nvSpPr>
        <p:spPr>
          <a:xfrm rot="0">
            <a:off x="1131361" y="7766057"/>
            <a:ext cx="15892685" cy="2057400"/>
          </a:xfrm>
          <a:prstGeom prst="rect">
            <a:avLst/>
          </a:prstGeom>
        </p:spPr>
        <p:txBody>
          <a:bodyPr anchor="t" rtlCol="false" tIns="0" lIns="0" bIns="0" rIns="0">
            <a:spAutoFit/>
          </a:bodyPr>
          <a:lstStyle/>
          <a:p>
            <a:pPr algn="ctr">
              <a:lnSpc>
                <a:spcPts val="4079"/>
              </a:lnSpc>
            </a:pPr>
            <a:r>
              <a:rPr lang="en-US" sz="3399" spc="679">
                <a:solidFill>
                  <a:srgbClr val="000000"/>
                </a:solidFill>
                <a:latin typeface="Glacial Indifference"/>
              </a:rPr>
              <a:t>Ծրագիր, որը նախատեսված է GCC-ի ուսանողներին տեղական միջին և ավագ դպրոցներին միացնելու համար, որտեղ դուք կհեշտացնեք քննարկումները ռասիզմի, սեքսիզմի, կարծրատիպերի և այլնի մասին:</a:t>
            </a:r>
          </a:p>
        </p:txBody>
      </p:sp>
      <p:sp>
        <p:nvSpPr>
          <p:cNvPr name="TextBox 11" id="11"/>
          <p:cNvSpPr txBox="true"/>
          <p:nvPr/>
        </p:nvSpPr>
        <p:spPr>
          <a:xfrm rot="0">
            <a:off x="2264858" y="2347221"/>
            <a:ext cx="13625691" cy="2724150"/>
          </a:xfrm>
          <a:prstGeom prst="rect">
            <a:avLst/>
          </a:prstGeom>
        </p:spPr>
        <p:txBody>
          <a:bodyPr anchor="t" rtlCol="false" tIns="0" lIns="0" bIns="0" rIns="0">
            <a:spAutoFit/>
          </a:bodyPr>
          <a:lstStyle/>
          <a:p>
            <a:pPr algn="ctr">
              <a:lnSpc>
                <a:spcPts val="4319"/>
              </a:lnSpc>
            </a:pPr>
            <a:r>
              <a:rPr lang="en-US" sz="3599" spc="719">
                <a:solidFill>
                  <a:srgbClr val="FFFFFF"/>
                </a:solidFill>
                <a:latin typeface="Glacial Indifference"/>
              </a:rPr>
              <a:t>Ծրագիր, որը նախատեսված է տեղական դպրոցներում և ոչ առևտրային կազմակերպություններում GCC-ի ուսանողների համար աշխատատեղեր ապահովելու համար:</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402686" y="7207142"/>
            <a:ext cx="1482629" cy="1482629"/>
          </a:xfrm>
          <a:prstGeom prst="rect">
            <a:avLst/>
          </a:prstGeom>
        </p:spPr>
      </p:pic>
      <p:sp>
        <p:nvSpPr>
          <p:cNvPr name="TextBox 3" id="3"/>
          <p:cNvSpPr txBox="true"/>
          <p:nvPr/>
        </p:nvSpPr>
        <p:spPr>
          <a:xfrm rot="0">
            <a:off x="0" y="600075"/>
            <a:ext cx="18288000" cy="847725"/>
          </a:xfrm>
          <a:prstGeom prst="rect">
            <a:avLst/>
          </a:prstGeom>
        </p:spPr>
        <p:txBody>
          <a:bodyPr anchor="t" rtlCol="false" tIns="0" lIns="0" bIns="0" rIns="0">
            <a:spAutoFit/>
          </a:bodyPr>
          <a:lstStyle/>
          <a:p>
            <a:pPr algn="ctr">
              <a:lnSpc>
                <a:spcPts val="6600"/>
              </a:lnSpc>
            </a:pPr>
            <a:r>
              <a:rPr lang="en-US" sz="5500" spc="1100" u="sng">
                <a:solidFill>
                  <a:srgbClr val="E1AB33"/>
                </a:solidFill>
                <a:latin typeface="Glacial Indifference Bold"/>
              </a:rPr>
              <a:t>ԿՈՆՏԱԿՏԱՅԻՆ ՏՎՅԱԼՆԵՐ:</a:t>
            </a:r>
          </a:p>
        </p:txBody>
      </p:sp>
      <p:sp>
        <p:nvSpPr>
          <p:cNvPr name="TextBox 4" id="4"/>
          <p:cNvSpPr txBox="true"/>
          <p:nvPr/>
        </p:nvSpPr>
        <p:spPr>
          <a:xfrm rot="0">
            <a:off x="4374266" y="1745690"/>
            <a:ext cx="9539468" cy="3009900"/>
          </a:xfrm>
          <a:prstGeom prst="rect">
            <a:avLst/>
          </a:prstGeom>
        </p:spPr>
        <p:txBody>
          <a:bodyPr anchor="t" rtlCol="false" tIns="0" lIns="0" bIns="0" rIns="0">
            <a:spAutoFit/>
          </a:bodyPr>
          <a:lstStyle/>
          <a:p>
            <a:pPr algn="ctr">
              <a:lnSpc>
                <a:spcPts val="4799"/>
              </a:lnSpc>
            </a:pPr>
            <a:r>
              <a:rPr lang="en-US" sz="3999" spc="799">
                <a:solidFill>
                  <a:srgbClr val="E1AB33"/>
                </a:solidFill>
                <a:latin typeface="Glacial Indifference Bold"/>
              </a:rPr>
              <a:t>ՀՈՎԵՐ ԶԱՐԻԱՆԻ</a:t>
            </a:r>
          </a:p>
          <a:p>
            <a:pPr algn="ctr">
              <a:lnSpc>
                <a:spcPts val="4799"/>
              </a:lnSpc>
            </a:pPr>
          </a:p>
          <a:p>
            <a:pPr algn="ctr">
              <a:lnSpc>
                <a:spcPts val="4799"/>
              </a:lnSpc>
            </a:pPr>
            <a:r>
              <a:rPr lang="en-US" sz="3999" spc="799">
                <a:solidFill>
                  <a:srgbClr val="E1AB33"/>
                </a:solidFill>
                <a:latin typeface="Glacial Indifference Bold"/>
              </a:rPr>
              <a:t>(818) 240-1000 Արտ. 5789 թ</a:t>
            </a:r>
          </a:p>
          <a:p>
            <a:pPr algn="ctr">
              <a:lnSpc>
                <a:spcPts val="4799"/>
              </a:lnSpc>
            </a:pPr>
          </a:p>
          <a:p>
            <a:pPr algn="ctr">
              <a:lnSpc>
                <a:spcPts val="4799"/>
              </a:lnSpc>
            </a:pPr>
            <a:r>
              <a:rPr lang="en-US" sz="3999" spc="799">
                <a:solidFill>
                  <a:srgbClr val="E1AB33"/>
                </a:solidFill>
                <a:latin typeface="Glacial Indifference Bold"/>
              </a:rPr>
              <a:t>  hzariani@glendale.edu</a:t>
            </a:r>
          </a:p>
        </p:txBody>
      </p:sp>
      <p:sp>
        <p:nvSpPr>
          <p:cNvPr name="TextBox 5" id="5"/>
          <p:cNvSpPr txBox="true"/>
          <p:nvPr/>
        </p:nvSpPr>
        <p:spPr>
          <a:xfrm rot="0">
            <a:off x="0" y="5559317"/>
            <a:ext cx="18288000" cy="1714500"/>
          </a:xfrm>
          <a:prstGeom prst="rect">
            <a:avLst/>
          </a:prstGeom>
        </p:spPr>
        <p:txBody>
          <a:bodyPr anchor="t" rtlCol="false" tIns="0" lIns="0" bIns="0" rIns="0">
            <a:spAutoFit/>
          </a:bodyPr>
          <a:lstStyle/>
          <a:p>
            <a:pPr algn="ctr">
              <a:lnSpc>
                <a:spcPts val="4559"/>
              </a:lnSpc>
            </a:pPr>
            <a:r>
              <a:rPr lang="en-US" sz="3799" spc="759">
                <a:solidFill>
                  <a:srgbClr val="E1AB33"/>
                </a:solidFill>
                <a:latin typeface="Glacial Indifference Bold"/>
              </a:rPr>
              <a:t>ԼՐԱԼ ՏԵՂԵԿՈՒԹՅՈՒՆՆԵՐԻ ՀԱՄԱՐ ԱՅՑԵԼԵՔ ՄԵՐ ԿԱՅՔԸ.</a:t>
            </a:r>
          </a:p>
          <a:p>
            <a:pPr algn="ctr">
              <a:lnSpc>
                <a:spcPts val="4559"/>
              </a:lnSpc>
            </a:pPr>
            <a:r>
              <a:rPr lang="en-US" sz="3799" spc="759">
                <a:solidFill>
                  <a:srgbClr val="E1AB33"/>
                </a:solidFill>
                <a:latin typeface="Glacial Indifference Bold"/>
              </a:rPr>
              <a:t>WWW.GLENDALE.EDU/MCEC </a:t>
            </a:r>
          </a:p>
        </p:txBody>
      </p:sp>
      <p:sp>
        <p:nvSpPr>
          <p:cNvPr name="TextBox 6" id="6"/>
          <p:cNvSpPr txBox="true"/>
          <p:nvPr/>
        </p:nvSpPr>
        <p:spPr>
          <a:xfrm rot="0">
            <a:off x="3834864" y="8832487"/>
            <a:ext cx="10618273" cy="1143000"/>
          </a:xfrm>
          <a:prstGeom prst="rect">
            <a:avLst/>
          </a:prstGeom>
        </p:spPr>
        <p:txBody>
          <a:bodyPr anchor="t" rtlCol="false" tIns="0" lIns="0" bIns="0" rIns="0">
            <a:spAutoFit/>
          </a:bodyPr>
          <a:lstStyle/>
          <a:p>
            <a:pPr algn="ctr">
              <a:lnSpc>
                <a:spcPts val="4559"/>
              </a:lnSpc>
            </a:pPr>
            <a:r>
              <a:rPr lang="en-US" sz="3799" spc="759">
                <a:solidFill>
                  <a:srgbClr val="E1AB33"/>
                </a:solidFill>
                <a:latin typeface="Canva Sans Bold"/>
              </a:rPr>
              <a:t>ՀԵՏԵՎԵՔ ՄԵԶ INSTAGRAM-ում.</a:t>
            </a:r>
          </a:p>
          <a:p>
            <a:pPr algn="ctr">
              <a:lnSpc>
                <a:spcPts val="4559"/>
              </a:lnSpc>
            </a:pPr>
            <a:r>
              <a:rPr lang="en-US" sz="3799" spc="759">
                <a:solidFill>
                  <a:srgbClr val="E1AB33"/>
                </a:solidFill>
                <a:latin typeface="Canva Sans Bold"/>
              </a:rPr>
              <a:t>@</a:t>
            </a:r>
            <a:r>
              <a:rPr lang="en-US" sz="3799" spc="759">
                <a:solidFill>
                  <a:srgbClr val="E1AB33"/>
                </a:solidFill>
                <a:latin typeface="Canva Sans Bold"/>
              </a:rPr>
              <a:t>GCCMCEC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DAFfXVtrv-0</dc:identifier>
  <dcterms:modified xsi:type="dcterms:W3CDTF">2011-08-01T06:04:30Z</dcterms:modified>
  <cp:revision>1</cp:revision>
  <dc:title>MCEC Presentation: Armenian </dc:title>
</cp:coreProperties>
</file>