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Hatton Bold" charset="1" panose="00000700000000000000"/>
      <p:regular r:id="rId14"/>
    </p:embeddedFont>
    <p:embeddedFont>
      <p:font typeface="Hatton Bold Bold" charset="1" panose="00000900000000000000"/>
      <p:regular r:id="rId15"/>
    </p:embeddedFont>
    <p:embeddedFont>
      <p:font typeface="Hatton Black" charset="1" panose="00000A00000000000000"/>
      <p:regular r:id="rId16"/>
    </p:embeddedFont>
    <p:embeddedFont>
      <p:font typeface="Agrandir" charset="1" panose="00000500000000000000"/>
      <p:regular r:id="rId17"/>
    </p:embeddedFont>
    <p:embeddedFont>
      <p:font typeface="Agrandir Bold" charset="1" panose="00000800000000000000"/>
      <p:regular r:id="rId18"/>
    </p:embeddedFont>
    <p:embeddedFont>
      <p:font typeface="Agrandir Italics" charset="1" panose="00000500000000000000"/>
      <p:regular r:id="rId19"/>
    </p:embeddedFont>
    <p:embeddedFont>
      <p:font typeface="Agrandir Bold Italics" charset="1" panose="00000800000000000000"/>
      <p:regular r:id="rId20"/>
    </p:embeddedFont>
    <p:embeddedFont>
      <p:font typeface="Canva Sans" charset="1" panose="020B0503030501040103"/>
      <p:regular r:id="rId21"/>
    </p:embeddedFont>
    <p:embeddedFont>
      <p:font typeface="Canva Sans Bold" charset="1" panose="020B0803030501040103"/>
      <p:regular r:id="rId22"/>
    </p:embeddedFont>
    <p:embeddedFont>
      <p:font typeface="Canva Sans Italics" charset="1" panose="020B0503030501040103"/>
      <p:regular r:id="rId23"/>
    </p:embeddedFont>
    <p:embeddedFont>
      <p:font typeface="Canva Sans Bold Italics" charset="1" panose="020B0803030501040103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slides/slide1.xml" Type="http://schemas.openxmlformats.org/officeDocument/2006/relationships/slide"/><Relationship Id="rId26" Target="slides/slide2.xml" Type="http://schemas.openxmlformats.org/officeDocument/2006/relationships/slide"/><Relationship Id="rId27" Target="slides/slide3.xml" Type="http://schemas.openxmlformats.org/officeDocument/2006/relationships/slide"/><Relationship Id="rId28" Target="slides/slide4.xml" Type="http://schemas.openxmlformats.org/officeDocument/2006/relationships/slide"/><Relationship Id="rId29" Target="slides/slide5.xml" Type="http://schemas.openxmlformats.org/officeDocument/2006/relationships/slide"/><Relationship Id="rId3" Target="viewProps.xml" Type="http://schemas.openxmlformats.org/officeDocument/2006/relationships/viewProps"/><Relationship Id="rId30" Target="slides/slide6.xml" Type="http://schemas.openxmlformats.org/officeDocument/2006/relationships/slide"/><Relationship Id="rId31" Target="slides/slide7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mailto:hzariani@glendale.edu" TargetMode="External" Type="http://schemas.openxmlformats.org/officeDocument/2006/relationships/hyperlink"/><Relationship Id="rId4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E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3777">
            <a:off x="4809452" y="7254018"/>
            <a:ext cx="8669097" cy="0"/>
          </a:xfrm>
          <a:prstGeom prst="line">
            <a:avLst/>
          </a:prstGeom>
          <a:ln cap="flat" w="19050">
            <a:solidFill>
              <a:srgbClr val="9E2743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1005" y="2484902"/>
            <a:ext cx="3750652" cy="555652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5749650" y="7392581"/>
            <a:ext cx="6788699" cy="377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32"/>
              </a:lnSpc>
              <a:spcBef>
                <a:spcPct val="0"/>
              </a:spcBef>
            </a:pPr>
            <a:r>
              <a:rPr lang="en-US" sz="2400" spc="240">
                <a:solidFill>
                  <a:srgbClr val="9E2743"/>
                </a:solidFill>
                <a:latin typeface="Hatton Bold"/>
              </a:rPr>
              <a:t>GLENDALE COMMUNITY COLLEGE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958145" y="6725380"/>
            <a:ext cx="10371709" cy="483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40"/>
              </a:lnSpc>
            </a:pPr>
            <a:r>
              <a:rPr lang="en-US" sz="3000" spc="81">
                <a:solidFill>
                  <a:srgbClr val="9E2743"/>
                </a:solidFill>
                <a:latin typeface="Hatton Black Bold"/>
              </a:rPr>
              <a:t>CENTRO DE RECURSOS DE LOS SUEÑOS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526248" y="7751102"/>
            <a:ext cx="7235504" cy="290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124"/>
              </a:lnSpc>
              <a:spcBef>
                <a:spcPct val="0"/>
              </a:spcBef>
            </a:pPr>
            <a:r>
              <a:rPr lang="en-US" sz="1800" spc="185">
                <a:solidFill>
                  <a:srgbClr val="9E2743"/>
                </a:solidFill>
                <a:latin typeface="Hatton Bold"/>
              </a:rPr>
              <a:t>https://www.glendale.edu/dreamresourcecenter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2761752" y="2484902"/>
            <a:ext cx="3768890" cy="558354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343688" y="1153331"/>
            <a:ext cx="5600624" cy="56006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4405">
            <a:off x="9304404" y="3299471"/>
            <a:ext cx="7432344" cy="0"/>
          </a:xfrm>
          <a:prstGeom prst="line">
            <a:avLst/>
          </a:prstGeom>
          <a:ln cap="flat" w="19050">
            <a:solidFill>
              <a:srgbClr val="2F2623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100767" y="2343188"/>
            <a:ext cx="5600624" cy="560062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3422915" y="5800873"/>
            <a:ext cx="6367195" cy="411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true" rot="9043725">
            <a:off x="-1704580" y="-646014"/>
            <a:ext cx="8092521" cy="522979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304407" y="2655644"/>
            <a:ext cx="7954893" cy="648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38"/>
              </a:lnSpc>
            </a:pPr>
            <a:r>
              <a:rPr lang="en-US" sz="4100" spc="110">
                <a:solidFill>
                  <a:srgbClr val="9E2743"/>
                </a:solidFill>
                <a:latin typeface="Hatton Black Bold"/>
              </a:rPr>
              <a:t>ESTADO DE LA MISIÓN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04407" y="3449628"/>
            <a:ext cx="7682656" cy="5315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39"/>
              </a:lnSpc>
            </a:pPr>
            <a:r>
              <a:rPr lang="en-US" sz="3313" spc="165">
                <a:solidFill>
                  <a:srgbClr val="9E2743"/>
                </a:solidFill>
                <a:latin typeface="Agrandir Bold"/>
              </a:rPr>
              <a:t>La misión del Centro de Recursos DREAM en GCC es apoyar una cultura de campus inclusivo y empoderar a los estudiantes indocumentados para que logren objetivos académicos y personales y se conviertan en miembros activos de nuestras comunidades.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865404" y="250415"/>
            <a:ext cx="2655919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5999" spc="1199" u="sng">
                <a:solidFill>
                  <a:srgbClr val="9E2743"/>
                </a:solidFill>
                <a:latin typeface="Glacial Indifference Bold"/>
              </a:rPr>
              <a:t>DRC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995530" y="1660009"/>
            <a:ext cx="4296941" cy="78126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7327126" y="1764890"/>
            <a:ext cx="3633748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 u="sng">
                <a:solidFill>
                  <a:srgbClr val="9E2743"/>
                </a:solidFill>
                <a:latin typeface="Glacial Indifference"/>
              </a:rPr>
              <a:t>UBICACIÓN: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239052" y="2632233"/>
            <a:ext cx="5809895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9E2743"/>
                </a:solidFill>
                <a:latin typeface="Glacial Indifference Bold"/>
              </a:rPr>
              <a:t>SIERRA MADRE 267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05697" y="3574348"/>
            <a:ext cx="4876607" cy="886656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6564408" y="3774788"/>
            <a:ext cx="5159185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3100" spc="620" u="sng">
                <a:solidFill>
                  <a:srgbClr val="9E2743"/>
                </a:solidFill>
                <a:latin typeface="Glacial Indifference"/>
              </a:rPr>
              <a:t>HORAS DE OFICINA: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12595" y="5066256"/>
            <a:ext cx="9662811" cy="2857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>
                <a:solidFill>
                  <a:srgbClr val="9E2743"/>
                </a:solidFill>
                <a:latin typeface="Glacial Indifference Bold"/>
              </a:rPr>
              <a:t>DE LUNES A JUEVES</a:t>
            </a:r>
          </a:p>
          <a:p>
            <a:pPr algn="ctr">
              <a:lnSpc>
                <a:spcPts val="4559"/>
              </a:lnSpc>
            </a:pPr>
            <a:r>
              <a:rPr lang="en-US" sz="3799" spc="759">
                <a:solidFill>
                  <a:srgbClr val="9E2743"/>
                </a:solidFill>
                <a:latin typeface="Glacial Indifference Bold"/>
              </a:rPr>
              <a:t>8:30 am a 4:30 pm</a:t>
            </a:r>
          </a:p>
          <a:p>
            <a:pPr algn="ctr">
              <a:lnSpc>
                <a:spcPts val="4559"/>
              </a:lnSpc>
            </a:pPr>
          </a:p>
          <a:p>
            <a:pPr algn="ctr">
              <a:lnSpc>
                <a:spcPts val="4559"/>
              </a:lnSpc>
            </a:pPr>
            <a:r>
              <a:rPr lang="en-US" sz="3799" spc="759">
                <a:solidFill>
                  <a:srgbClr val="9E2743"/>
                </a:solidFill>
                <a:latin typeface="Glacial Indifference Bold"/>
              </a:rPr>
              <a:t>Viernes</a:t>
            </a:r>
          </a:p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9E2743"/>
                </a:solidFill>
                <a:latin typeface="Glacial Indifference Bold"/>
              </a:rPr>
              <a:t>8:30 am a 3:00 pm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64408" y="8083939"/>
            <a:ext cx="5257912" cy="955984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4386402" y="9258300"/>
            <a:ext cx="9515196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9E2743"/>
                </a:solidFill>
                <a:latin typeface="Glacial Indifference Bold"/>
              </a:rPr>
              <a:t>(818) 240-1000 | EXT. X5810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670174" y="8323806"/>
            <a:ext cx="5152146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600">
                <a:solidFill>
                  <a:srgbClr val="9E2743"/>
                </a:solidFill>
                <a:latin typeface="Glacial Indifference"/>
              </a:rPr>
              <a:t>NÚMERO DE OFICINA: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0" y="695058"/>
            <a:ext cx="18288000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5999" spc="1199" u="sng">
                <a:solidFill>
                  <a:srgbClr val="9E2743"/>
                </a:solidFill>
                <a:latin typeface="Glacial Indifference Bold"/>
              </a:rPr>
              <a:t>EVENTOS, ACTIVIDADES Y RECURSOS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1865721"/>
            <a:ext cx="18288000" cy="841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63596" indent="-431798" lvl="1">
              <a:lnSpc>
                <a:spcPts val="4799"/>
              </a:lnSpc>
              <a:buFont typeface="Arial"/>
              <a:buChar char="•"/>
            </a:pPr>
            <a:r>
              <a:rPr lang="en-US" sz="3999" spc="799" u="sng">
                <a:solidFill>
                  <a:srgbClr val="F7B538"/>
                </a:solidFill>
                <a:latin typeface="Glacial Indifference Bold"/>
              </a:rPr>
              <a:t>CONSEJERÍA ACADÉMICA</a:t>
            </a:r>
          </a:p>
          <a:p>
            <a:pPr algn="ctr">
              <a:lnSpc>
                <a:spcPts val="4799"/>
              </a:lnSpc>
            </a:pPr>
            <a:r>
              <a:rPr lang="en-US" sz="3999" spc="799" u="sng">
                <a:solidFill>
                  <a:srgbClr val="F7B538"/>
                </a:solidFill>
                <a:latin typeface="Glacial Indifference Bold"/>
              </a:rPr>
              <a:t>(plan educativo del estudiante,</a:t>
            </a:r>
          </a:p>
          <a:p>
            <a:pPr algn="ctr">
              <a:lnSpc>
                <a:spcPts val="4799"/>
              </a:lnSpc>
            </a:pPr>
            <a:r>
              <a:rPr lang="en-US" sz="3999" spc="799" u="sng">
                <a:solidFill>
                  <a:srgbClr val="F7B538"/>
                </a:solidFill>
                <a:latin typeface="Glacial Indifference Bold"/>
              </a:rPr>
              <a:t>  objetivos académicos/profesionales, y más)</a:t>
            </a:r>
          </a:p>
          <a:p>
            <a:pPr algn="ctr">
              <a:lnSpc>
                <a:spcPts val="4799"/>
              </a:lnSpc>
            </a:pPr>
          </a:p>
          <a:p>
            <a:pPr algn="ctr" marL="863596" indent="-431798" lvl="1">
              <a:lnSpc>
                <a:spcPts val="4799"/>
              </a:lnSpc>
              <a:buFont typeface="Arial"/>
              <a:buChar char="•"/>
            </a:pPr>
            <a:r>
              <a:rPr lang="en-US" sz="3999" spc="799" u="sng">
                <a:solidFill>
                  <a:srgbClr val="9E2743"/>
                </a:solidFill>
                <a:latin typeface="Glacial Indifference Bold"/>
              </a:rPr>
              <a:t>CAMPAÑAS ESTUDIANTILES</a:t>
            </a:r>
          </a:p>
          <a:p>
            <a:pPr algn="ctr">
              <a:lnSpc>
                <a:spcPts val="4799"/>
              </a:lnSpc>
            </a:pPr>
            <a:r>
              <a:rPr lang="en-US" sz="3999" spc="799" u="sng">
                <a:solidFill>
                  <a:srgbClr val="9E2743"/>
                </a:solidFill>
                <a:latin typeface="Glacial Indifference Bold"/>
              </a:rPr>
              <a:t>(TALLERES CAL DREAM ACT, MICRÓFONOS ABIERTOS Y MÁS)</a:t>
            </a:r>
          </a:p>
          <a:p>
            <a:pPr algn="ctr">
              <a:lnSpc>
                <a:spcPts val="4799"/>
              </a:lnSpc>
            </a:pPr>
          </a:p>
          <a:p>
            <a:pPr algn="ctr" marL="863596" indent="-431798" lvl="1">
              <a:lnSpc>
                <a:spcPts val="4799"/>
              </a:lnSpc>
              <a:buFont typeface="Arial"/>
              <a:buChar char="•"/>
            </a:pPr>
            <a:r>
              <a:rPr lang="en-US" sz="3999" spc="799" u="sng">
                <a:solidFill>
                  <a:srgbClr val="F7B538"/>
                </a:solidFill>
                <a:latin typeface="Glacial Indifference Bold"/>
              </a:rPr>
              <a:t>FORMACIÓN Y TALLERES</a:t>
            </a:r>
          </a:p>
          <a:p>
            <a:pPr algn="ctr">
              <a:lnSpc>
                <a:spcPts val="4799"/>
              </a:lnSpc>
            </a:pPr>
            <a:r>
              <a:rPr lang="en-US" sz="3999" spc="799" u="sng">
                <a:solidFill>
                  <a:srgbClr val="F7B538"/>
                </a:solidFill>
                <a:latin typeface="Glacial Indifference Bold"/>
              </a:rPr>
              <a:t>(AYUDA FINANCIERA, SALUD MENTAL Y MÁS)</a:t>
            </a: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799"/>
              </a:lnSpc>
            </a:pPr>
            <a:r>
              <a:rPr lang="en-US" sz="3999" spc="799" u="sng">
                <a:solidFill>
                  <a:srgbClr val="9E2743"/>
                </a:solidFill>
                <a:latin typeface="Glacial Indifference Bold"/>
              </a:rPr>
              <a:t>ACTUALIZACIONES DE INMIGRACIÓN</a:t>
            </a:r>
          </a:p>
          <a:p>
            <a:pPr algn="ctr">
              <a:lnSpc>
                <a:spcPts val="4799"/>
              </a:lnSpc>
            </a:pPr>
          </a:p>
          <a:p>
            <a:pPr algn="ctr" marL="863596" indent="-431798" lvl="1">
              <a:lnSpc>
                <a:spcPts val="4799"/>
              </a:lnSpc>
              <a:buFont typeface="Arial"/>
              <a:buChar char="•"/>
            </a:pPr>
            <a:r>
              <a:rPr lang="en-US" sz="3999" spc="799">
                <a:solidFill>
                  <a:srgbClr val="F7B538"/>
                </a:solidFill>
                <a:latin typeface="Glacial Indifference Bold"/>
              </a:rPr>
              <a:t>BECAS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5788" y="7098203"/>
            <a:ext cx="16843512" cy="2751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spc="189">
                <a:solidFill>
                  <a:srgbClr val="9E2743"/>
                </a:solidFill>
                <a:latin typeface="Agrandir"/>
              </a:rPr>
              <a:t>Los miembros de V.O.I.C.E.S apoyan AB 540 y los estudiantes indocumentados buscan educación superior a través de oportunidades divertidas de participación, defensa transformadora en la comunidad y redes sólidas.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527987" y="1515663"/>
            <a:ext cx="7468294" cy="233384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6277" r="11494" b="0"/>
          <a:stretch>
            <a:fillRect/>
          </a:stretch>
        </p:blipFill>
        <p:spPr>
          <a:xfrm flipH="false" flipV="false" rot="0">
            <a:off x="9527987" y="3978448"/>
            <a:ext cx="7468294" cy="233010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14892" y="1104326"/>
            <a:ext cx="5094675" cy="54903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1643" y="4068041"/>
            <a:ext cx="7544064" cy="5960317"/>
            <a:chOff x="0" y="0"/>
            <a:chExt cx="5840981" cy="461476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5840981" cy="4614767"/>
            </a:xfrm>
            <a:custGeom>
              <a:avLst/>
              <a:gdLst/>
              <a:ahLst/>
              <a:cxnLst/>
              <a:rect r="r" b="b" t="t" l="l"/>
              <a:pathLst>
                <a:path h="4614767" w="5840981">
                  <a:moveTo>
                    <a:pt x="5716520" y="4614767"/>
                  </a:moveTo>
                  <a:lnTo>
                    <a:pt x="124460" y="4614767"/>
                  </a:lnTo>
                  <a:cubicBezTo>
                    <a:pt x="55880" y="4614767"/>
                    <a:pt x="0" y="4558886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16521" y="0"/>
                  </a:lnTo>
                  <a:cubicBezTo>
                    <a:pt x="5785101" y="0"/>
                    <a:pt x="5840981" y="55880"/>
                    <a:pt x="5840981" y="124460"/>
                  </a:cubicBezTo>
                  <a:lnTo>
                    <a:pt x="5840981" y="4490307"/>
                  </a:lnTo>
                  <a:cubicBezTo>
                    <a:pt x="5840981" y="4558887"/>
                    <a:pt x="5785101" y="4614767"/>
                    <a:pt x="5716521" y="4614767"/>
                  </a:cubicBezTo>
                  <a:close/>
                </a:path>
              </a:pathLst>
            </a:custGeom>
            <a:solidFill>
              <a:srgbClr val="F4CE76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464958" y="4108474"/>
            <a:ext cx="7345433" cy="5960317"/>
            <a:chOff x="0" y="0"/>
            <a:chExt cx="5687191" cy="4614767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5687191" cy="4614767"/>
            </a:xfrm>
            <a:custGeom>
              <a:avLst/>
              <a:gdLst/>
              <a:ahLst/>
              <a:cxnLst/>
              <a:rect r="r" b="b" t="t" l="l"/>
              <a:pathLst>
                <a:path h="4614767" w="5687191">
                  <a:moveTo>
                    <a:pt x="5562731" y="4614767"/>
                  </a:moveTo>
                  <a:lnTo>
                    <a:pt x="124460" y="4614767"/>
                  </a:lnTo>
                  <a:cubicBezTo>
                    <a:pt x="55880" y="4614767"/>
                    <a:pt x="0" y="4558886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62731" y="0"/>
                  </a:lnTo>
                  <a:cubicBezTo>
                    <a:pt x="5631311" y="0"/>
                    <a:pt x="5687191" y="55880"/>
                    <a:pt x="5687191" y="124460"/>
                  </a:cubicBezTo>
                  <a:lnTo>
                    <a:pt x="5687191" y="4490307"/>
                  </a:lnTo>
                  <a:cubicBezTo>
                    <a:pt x="5687191" y="4558887"/>
                    <a:pt x="5631311" y="4614767"/>
                    <a:pt x="5562731" y="4614767"/>
                  </a:cubicBezTo>
                  <a:close/>
                </a:path>
              </a:pathLst>
            </a:custGeom>
            <a:solidFill>
              <a:srgbClr val="9E2743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470071" y="93917"/>
            <a:ext cx="10450454" cy="388989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578205" y="4211251"/>
            <a:ext cx="7232186" cy="5857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85"/>
              </a:lnSpc>
              <a:spcBef>
                <a:spcPct val="0"/>
              </a:spcBef>
            </a:pPr>
            <a:r>
              <a:rPr lang="en-US" sz="3904" spc="780">
                <a:solidFill>
                  <a:srgbClr val="FFFFFF"/>
                </a:solidFill>
                <a:latin typeface="Glacial Indifference Bold"/>
              </a:rPr>
              <a:t>PROPORCIONA APOYO COMO CONOCIMIENTOS SOBRE RECURSOS COMPATIBLES CON UNDOCU, DESARROLLO PROFESIONAL, UNDOCUHUSTLE Y SUPERACIÓN DE BARRERAS.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18204" y="4244669"/>
            <a:ext cx="6970941" cy="5678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58"/>
              </a:lnSpc>
              <a:spcBef>
                <a:spcPct val="0"/>
              </a:spcBef>
            </a:pPr>
            <a:r>
              <a:rPr lang="en-US" sz="3132" spc="626">
                <a:solidFill>
                  <a:srgbClr val="9E2743"/>
                </a:solidFill>
                <a:latin typeface="Glacial Indifference Bold"/>
              </a:rPr>
              <a:t>EL PROGRAMA DE TUTORÍA UPLIFT APOYA A LOS ESTUDIANTES PROPORCIONANDO UN ESPACIO SEGURO Y ACOGEDOR PARA CULTIVAR CONEXIONES SIGNIFICATIVAS ENTRE LOS ESTUDIANTES ENTRANTES Y CONTINUOS, LA FACULTAD Y EL PERSONAL.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10999"/>
          </a:blip>
          <a:srcRect l="0" t="21875" r="0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0" y="600075"/>
            <a:ext cx="18288000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spc="1100" u="sng">
                <a:solidFill>
                  <a:srgbClr val="9E2743"/>
                </a:solidFill>
                <a:latin typeface="Glacial Indifference Bold"/>
              </a:rPr>
              <a:t>INFORMACIÓN DEL CONTACTO: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374266" y="1876959"/>
            <a:ext cx="9539468" cy="300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799">
                <a:solidFill>
                  <a:srgbClr val="F7B538"/>
                </a:solidFill>
                <a:latin typeface="Glacial Indifference Bold"/>
              </a:rPr>
              <a:t>ANTHONY GARCIA</a:t>
            </a: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799"/>
              </a:lnSpc>
            </a:pPr>
            <a:r>
              <a:rPr lang="en-US" sz="3999" spc="799">
                <a:solidFill>
                  <a:srgbClr val="F7B538"/>
                </a:solidFill>
                <a:latin typeface="Glacial Indifference Bold"/>
              </a:rPr>
              <a:t>(818) 240-1000  Ext. 5810</a:t>
            </a: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799"/>
              </a:lnSpc>
            </a:pPr>
            <a:r>
              <a:rPr lang="en-US" sz="3999" spc="799">
                <a:solidFill>
                  <a:srgbClr val="F7B538"/>
                </a:solidFill>
                <a:latin typeface="Glacial Indifference Bold"/>
              </a:rPr>
              <a:t>anthonyg</a:t>
            </a:r>
            <a:r>
              <a:rPr lang="en-US" sz="3999" spc="799">
                <a:solidFill>
                  <a:srgbClr val="F7B538"/>
                </a:solidFill>
                <a:latin typeface="Glacial Indifference Bold"/>
                <a:hlinkClick r:id="rId3" tooltip="mailto:hzariani@glendale.edu"/>
              </a:rPr>
              <a:t>@glendale.edu</a:t>
            </a:r>
            <a:r>
              <a:rPr lang="en-US" sz="3999" spc="799">
                <a:solidFill>
                  <a:srgbClr val="F7B538"/>
                </a:solidFill>
                <a:latin typeface="Glacial Indifference Bold"/>
              </a:rPr>
              <a:t> 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8402686" y="7026579"/>
            <a:ext cx="1482629" cy="1482629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0" y="8827597"/>
            <a:ext cx="18288000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>
                <a:solidFill>
                  <a:srgbClr val="F7B538"/>
                </a:solidFill>
                <a:latin typeface="Glacial Indifference Bold"/>
              </a:rPr>
              <a:t>SÍGUENOS EN INSTAGRAM:</a:t>
            </a:r>
          </a:p>
          <a:p>
            <a:pPr algn="ctr">
              <a:lnSpc>
                <a:spcPts val="4559"/>
              </a:lnSpc>
            </a:pPr>
            <a:r>
              <a:rPr lang="en-US" sz="3799" spc="759">
                <a:solidFill>
                  <a:srgbClr val="F7B538"/>
                </a:solidFill>
                <a:latin typeface="Canva Sans Bold"/>
              </a:rPr>
              <a:t>@GCC.DRC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5485443"/>
            <a:ext cx="18288000" cy="171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>
                <a:solidFill>
                  <a:srgbClr val="9E2743"/>
                </a:solidFill>
                <a:latin typeface="Glacial Indifference Bold"/>
              </a:rPr>
              <a:t>PARA OBTENER MÁS INFORMACIÓN, VISITE NUESTRO SITIO WEB:</a:t>
            </a:r>
          </a:p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9E2743"/>
                </a:solidFill>
                <a:latin typeface="Glacial Indifference Bold"/>
              </a:rPr>
              <a:t>WWW.GLENDALE.EDU/dreamresourcecenter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DAFfK3ftu3w</dc:identifier>
  <dcterms:modified xsi:type="dcterms:W3CDTF">2011-08-01T06:04:30Z</dcterms:modified>
  <cp:revision>1</cp:revision>
  <dc:title>DRC Presentation: Spanish</dc:title>
</cp:coreProperties>
</file>