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atton Bold" charset="1" panose="00000700000000000000"/>
      <p:regular r:id="rId14"/>
    </p:embeddedFont>
    <p:embeddedFont>
      <p:font typeface="Hatton Bold Bold" charset="1" panose="00000900000000000000"/>
      <p:regular r:id="rId15"/>
    </p:embeddedFont>
    <p:embeddedFont>
      <p:font typeface="Hatton Black" charset="1" panose="00000A00000000000000"/>
      <p:regular r:id="rId16"/>
    </p:embeddedFont>
    <p:embeddedFont>
      <p:font typeface="Agrandir" charset="1" panose="00000500000000000000"/>
      <p:regular r:id="rId17"/>
    </p:embeddedFont>
    <p:embeddedFont>
      <p:font typeface="Agrandir Bold" charset="1" panose="00000800000000000000"/>
      <p:regular r:id="rId18"/>
    </p:embeddedFont>
    <p:embeddedFont>
      <p:font typeface="Agrandir Italics" charset="1" panose="00000500000000000000"/>
      <p:regular r:id="rId19"/>
    </p:embeddedFont>
    <p:embeddedFont>
      <p:font typeface="Agrandir Bold Italics" charset="1" panose="00000800000000000000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3777">
            <a:off x="4809452" y="7254018"/>
            <a:ext cx="8669097" cy="0"/>
          </a:xfrm>
          <a:prstGeom prst="line">
            <a:avLst/>
          </a:prstGeom>
          <a:ln cap="flat" w="19050">
            <a:solidFill>
              <a:srgbClr val="9E2743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005" y="2484902"/>
            <a:ext cx="3750652" cy="555652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749650" y="7392581"/>
            <a:ext cx="6788699" cy="377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32"/>
              </a:lnSpc>
              <a:spcBef>
                <a:spcPct val="0"/>
              </a:spcBef>
            </a:pPr>
            <a:r>
              <a:rPr lang="en-US" sz="2400" spc="240">
                <a:solidFill>
                  <a:srgbClr val="9E2743"/>
                </a:solidFill>
                <a:latin typeface="Hatton Bold"/>
              </a:rPr>
              <a:t>GLENDALE COMMUNITY COLLEGE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65506" y="6697186"/>
            <a:ext cx="8556989" cy="580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8"/>
              </a:lnSpc>
            </a:pPr>
            <a:r>
              <a:rPr lang="en-US" sz="3600" spc="97">
                <a:solidFill>
                  <a:srgbClr val="9E2743"/>
                </a:solidFill>
                <a:latin typeface="Hatton Black Bold"/>
              </a:rPr>
              <a:t>РЕСУРСНЫЙ ЦЕНТР МЕЧТЫ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26248" y="7751102"/>
            <a:ext cx="7235504" cy="290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124"/>
              </a:lnSpc>
              <a:spcBef>
                <a:spcPct val="0"/>
              </a:spcBef>
            </a:pPr>
            <a:r>
              <a:rPr lang="en-US" sz="1800" spc="185">
                <a:solidFill>
                  <a:srgbClr val="9E2743"/>
                </a:solidFill>
                <a:latin typeface="Hatton Bold"/>
              </a:rPr>
              <a:t>https://www.glendale.edu/dreamresourcecenter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761752" y="2484902"/>
            <a:ext cx="3768890" cy="558354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343688" y="1153331"/>
            <a:ext cx="5600624" cy="5600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4405">
            <a:off x="9304404" y="3299471"/>
            <a:ext cx="7432344" cy="0"/>
          </a:xfrm>
          <a:prstGeom prst="line">
            <a:avLst/>
          </a:prstGeom>
          <a:ln cap="flat" w="19050">
            <a:solidFill>
              <a:srgbClr val="2F2623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100767" y="2343188"/>
            <a:ext cx="5600624" cy="560062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3422915" y="5800873"/>
            <a:ext cx="6367195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9043725">
            <a:off x="-1704580" y="-646014"/>
            <a:ext cx="8092521" cy="522979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304407" y="2655644"/>
            <a:ext cx="7954893" cy="648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38"/>
              </a:lnSpc>
            </a:pPr>
            <a:r>
              <a:rPr lang="en-US" sz="4100" spc="110">
                <a:solidFill>
                  <a:srgbClr val="9E2743"/>
                </a:solidFill>
                <a:latin typeface="Hatton Black Bold"/>
              </a:rPr>
              <a:t>ЗАЯВЛЕНИЕ О МИССИИ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4407" y="3459153"/>
            <a:ext cx="7432350" cy="559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59"/>
              </a:lnSpc>
            </a:pPr>
            <a:r>
              <a:rPr lang="en-US" sz="3113" spc="155">
                <a:solidFill>
                  <a:srgbClr val="9E2743"/>
                </a:solidFill>
                <a:latin typeface="Agrandir Bold"/>
              </a:rPr>
              <a:t>Миссия Ресурсного центра DREAM в GCC состоит в том, чтобы поддерживать инклюзивную культуру кампуса и предоставлять студентам без документов возможность достигать академических и личных целей и становиться активными членами наших сообществ.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865404" y="250415"/>
            <a:ext cx="265591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1199" u="sng">
                <a:solidFill>
                  <a:srgbClr val="9E2743"/>
                </a:solidFill>
                <a:latin typeface="Glacial Indifference Bold"/>
              </a:rPr>
              <a:t>ДРК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95530" y="1660009"/>
            <a:ext cx="4296941" cy="78126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327126" y="1850615"/>
            <a:ext cx="3633748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500" u="sng">
                <a:solidFill>
                  <a:srgbClr val="9E2743"/>
                </a:solidFill>
                <a:latin typeface="Glacial Indifference"/>
              </a:rPr>
              <a:t>РАСПОЛОЖЕНИЕ: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39052" y="2632233"/>
            <a:ext cx="580989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499" spc="699">
                <a:solidFill>
                  <a:srgbClr val="9E2743"/>
                </a:solidFill>
                <a:latin typeface="Glacial Indifference Bold"/>
              </a:rPr>
              <a:t>СЬЕРРА-МАДРЕ 267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5697" y="3574348"/>
            <a:ext cx="4876607" cy="88665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564408" y="3832383"/>
            <a:ext cx="515918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679" u="sng">
                <a:solidFill>
                  <a:srgbClr val="9E2743"/>
                </a:solidFill>
                <a:latin typeface="Glacial Indifference"/>
              </a:rPr>
              <a:t>РАБОЧИЕ ЧАСЫ: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12595" y="5066256"/>
            <a:ext cx="9662811" cy="271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719">
                <a:solidFill>
                  <a:srgbClr val="9E2743"/>
                </a:solidFill>
                <a:latin typeface="Glacial Indifference Bold"/>
              </a:rPr>
              <a:t>С ПОНЕДЕЛЬНИКА ПО ЧЕТВЕРГ</a:t>
            </a:r>
          </a:p>
          <a:p>
            <a:pPr algn="ctr">
              <a:lnSpc>
                <a:spcPts val="4320"/>
              </a:lnSpc>
            </a:pPr>
            <a:r>
              <a:rPr lang="en-US" sz="3600" spc="719">
                <a:solidFill>
                  <a:srgbClr val="9E2743"/>
                </a:solidFill>
                <a:latin typeface="Glacial Indifference Bold"/>
              </a:rPr>
              <a:t>с 8:30 до 16:30</a:t>
            </a:r>
          </a:p>
          <a:p>
            <a:pPr algn="ctr">
              <a:lnSpc>
                <a:spcPts val="4320"/>
              </a:lnSpc>
            </a:pPr>
          </a:p>
          <a:p>
            <a:pPr algn="ctr">
              <a:lnSpc>
                <a:spcPts val="4320"/>
              </a:lnSpc>
            </a:pPr>
            <a:r>
              <a:rPr lang="en-US" sz="3600" spc="719">
                <a:solidFill>
                  <a:srgbClr val="9E2743"/>
                </a:solidFill>
                <a:latin typeface="Glacial Indifference Bold"/>
              </a:rPr>
              <a:t>Пятница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 spc="719">
                <a:solidFill>
                  <a:srgbClr val="9E2743"/>
                </a:solidFill>
                <a:latin typeface="Glacial Indifference Bold"/>
              </a:rPr>
              <a:t>с 8:30 до 15:00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64408" y="8083939"/>
            <a:ext cx="5257912" cy="95598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4386402" y="9258300"/>
            <a:ext cx="9515196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(818) 240-1000 | ДОБ. X5810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70174" y="8376194"/>
            <a:ext cx="5053418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100" spc="620">
                <a:solidFill>
                  <a:srgbClr val="9E2743"/>
                </a:solidFill>
                <a:latin typeface="Glacial Indifference"/>
              </a:rPr>
              <a:t>ОФИСНЫЙ НОМЕР: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89105" y="761733"/>
            <a:ext cx="17509790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200" spc="1040" u="sng">
                <a:solidFill>
                  <a:srgbClr val="9E2743"/>
                </a:solidFill>
                <a:latin typeface="Glacial Indifference Bold"/>
              </a:rPr>
              <a:t>СОБЫТИЯ, МЕРОПРИЯТИЯ И РЕСУРСЫ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8155" y="1875246"/>
            <a:ext cx="17509790" cy="785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55649" indent="-377824" lvl="1">
              <a:lnSpc>
                <a:spcPts val="4199"/>
              </a:lnSpc>
              <a:buFont typeface="Arial"/>
              <a:buChar char="•"/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АКАДЕМИЧЕСКОЕ КОНСУЛЬТИРОВАНИЕ</a:t>
            </a:r>
          </a:p>
          <a:p>
            <a:pPr algn="ctr">
              <a:lnSpc>
                <a:spcPts val="4199"/>
              </a:lnSpc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(учебный план студента,</a:t>
            </a:r>
          </a:p>
          <a:p>
            <a:pPr algn="ctr">
              <a:lnSpc>
                <a:spcPts val="4199"/>
              </a:lnSpc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 академические/карьерные цели и многое другое)</a:t>
            </a:r>
          </a:p>
          <a:p>
            <a:pPr algn="ctr">
              <a:lnSpc>
                <a:spcPts val="4199"/>
              </a:lnSpc>
            </a:pPr>
          </a:p>
          <a:p>
            <a:pPr algn="ctr" marL="755649" indent="-377824" lvl="1">
              <a:lnSpc>
                <a:spcPts val="4199"/>
              </a:lnSpc>
              <a:buFont typeface="Arial"/>
              <a:buChar char="•"/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студенческие кампании</a:t>
            </a:r>
          </a:p>
          <a:p>
            <a:pPr algn="ctr">
              <a:lnSpc>
                <a:spcPts val="4199"/>
              </a:lnSpc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(семинары Cal Dream Act, открытый микрофон и многое другое)</a:t>
            </a:r>
          </a:p>
          <a:p>
            <a:pPr algn="ctr">
              <a:lnSpc>
                <a:spcPts val="4199"/>
              </a:lnSpc>
            </a:pPr>
          </a:p>
          <a:p>
            <a:pPr algn="ctr" marL="755649" indent="-377824" lvl="1">
              <a:lnSpc>
                <a:spcPts val="4199"/>
              </a:lnSpc>
              <a:buFont typeface="Arial"/>
              <a:buChar char="•"/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обучение и семинары</a:t>
            </a:r>
          </a:p>
          <a:p>
            <a:pPr algn="ctr">
              <a:lnSpc>
                <a:spcPts val="4199"/>
              </a:lnSpc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(финансовая помощь, психическое здоровье и многое другое)</a:t>
            </a:r>
          </a:p>
          <a:p>
            <a:pPr algn="ctr">
              <a:lnSpc>
                <a:spcPts val="4199"/>
              </a:lnSpc>
            </a:pPr>
          </a:p>
          <a:p>
            <a:pPr algn="ctr" marL="755649" indent="-377824" lvl="1">
              <a:lnSpc>
                <a:spcPts val="4199"/>
              </a:lnSpc>
              <a:buFont typeface="Arial"/>
              <a:buChar char="•"/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обновления иммиграции</a:t>
            </a:r>
          </a:p>
          <a:p>
            <a:pPr algn="ctr">
              <a:lnSpc>
                <a:spcPts val="4199"/>
              </a:lnSpc>
            </a:pPr>
          </a:p>
          <a:p>
            <a:pPr algn="ctr" marL="755649" indent="-377824" lvl="1">
              <a:lnSpc>
                <a:spcPts val="4199"/>
              </a:lnSpc>
              <a:buFont typeface="Arial"/>
              <a:buChar char="•"/>
            </a:pPr>
            <a:r>
              <a:rPr lang="en-US" sz="3499" spc="699" u="sng">
                <a:solidFill>
                  <a:srgbClr val="F7B538"/>
                </a:solidFill>
                <a:latin typeface="Glacial Indifference Bold"/>
              </a:rPr>
              <a:t>стипендии</a:t>
            </a:r>
            <a:r>
              <a:rPr lang="en-US" sz="3499" spc="699">
                <a:solidFill>
                  <a:srgbClr val="9E2743"/>
                </a:solidFill>
                <a:latin typeface="Glacial Indifference Bold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5788" y="7098203"/>
            <a:ext cx="16843512" cy="2751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189">
                <a:solidFill>
                  <a:srgbClr val="9E2743"/>
                </a:solidFill>
                <a:latin typeface="Agrandir"/>
              </a:rPr>
              <a:t>Члены V.O.I.C.E.S поддерживают AB 540, а студенты без документов получают высшее образование благодаря интересным возможностям участия, преобразующей защите интересов в сообществе и прочным сетям.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527987" y="1515663"/>
            <a:ext cx="7468294" cy="233384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6277" r="11494" b="0"/>
          <a:stretch>
            <a:fillRect/>
          </a:stretch>
        </p:blipFill>
        <p:spPr>
          <a:xfrm flipH="false" flipV="false" rot="0">
            <a:off x="9527987" y="3978448"/>
            <a:ext cx="7468294" cy="233010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14892" y="1104326"/>
            <a:ext cx="5094675" cy="54903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1643" y="4068041"/>
            <a:ext cx="7544064" cy="5960317"/>
            <a:chOff x="0" y="0"/>
            <a:chExt cx="5840981" cy="46147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840981" cy="4614767"/>
            </a:xfrm>
            <a:custGeom>
              <a:avLst/>
              <a:gdLst/>
              <a:ahLst/>
              <a:cxnLst/>
              <a:rect r="r" b="b" t="t" l="l"/>
              <a:pathLst>
                <a:path h="4614767" w="5840981">
                  <a:moveTo>
                    <a:pt x="5716520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16521" y="0"/>
                  </a:lnTo>
                  <a:cubicBezTo>
                    <a:pt x="5785101" y="0"/>
                    <a:pt x="5840981" y="55880"/>
                    <a:pt x="5840981" y="124460"/>
                  </a:cubicBezTo>
                  <a:lnTo>
                    <a:pt x="5840981" y="4490307"/>
                  </a:lnTo>
                  <a:cubicBezTo>
                    <a:pt x="5840981" y="4558887"/>
                    <a:pt x="5785101" y="4614767"/>
                    <a:pt x="5716521" y="4614767"/>
                  </a:cubicBezTo>
                  <a:close/>
                </a:path>
              </a:pathLst>
            </a:custGeom>
            <a:solidFill>
              <a:srgbClr val="F4CE7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464958" y="4108474"/>
            <a:ext cx="7345433" cy="5960317"/>
            <a:chOff x="0" y="0"/>
            <a:chExt cx="5687191" cy="461476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687191" cy="4614767"/>
            </a:xfrm>
            <a:custGeom>
              <a:avLst/>
              <a:gdLst/>
              <a:ahLst/>
              <a:cxnLst/>
              <a:rect r="r" b="b" t="t" l="l"/>
              <a:pathLst>
                <a:path h="4614767" w="5687191">
                  <a:moveTo>
                    <a:pt x="5562731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62731" y="0"/>
                  </a:lnTo>
                  <a:cubicBezTo>
                    <a:pt x="5631311" y="0"/>
                    <a:pt x="5687191" y="55880"/>
                    <a:pt x="5687191" y="124460"/>
                  </a:cubicBezTo>
                  <a:lnTo>
                    <a:pt x="5687191" y="4490307"/>
                  </a:lnTo>
                  <a:cubicBezTo>
                    <a:pt x="5687191" y="4558887"/>
                    <a:pt x="5631311" y="4614767"/>
                    <a:pt x="5562731" y="4614767"/>
                  </a:cubicBezTo>
                  <a:close/>
                </a:path>
              </a:pathLst>
            </a:custGeom>
            <a:solidFill>
              <a:srgbClr val="9E2743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470071" y="93917"/>
            <a:ext cx="10450454" cy="388989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689866" y="4163291"/>
            <a:ext cx="7120525" cy="590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9"/>
              </a:lnSpc>
              <a:spcBef>
                <a:spcPct val="0"/>
              </a:spcBef>
            </a:pPr>
            <a:r>
              <a:rPr lang="en-US" sz="3899" spc="779">
                <a:solidFill>
                  <a:srgbClr val="FFFFFF"/>
                </a:solidFill>
                <a:latin typeface="Glacial Indifference Bold"/>
              </a:rPr>
              <a:t>ПРЕДОСТАВЛЯЕТ ПОДДЕРЖКУ, ТАКУЮ КАК ЗНАНИЯ О НЕДОКУМЕНТИРОВАННЫХ РЕСУРСАХ, ПРОФЕССИОНАЛЬНОМ РАЗВИТИИ, UNDOCUHUSTLE И ПРЕОДОЛЕНИИ БАРЬЕРОВ.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1643" y="4200225"/>
            <a:ext cx="7544064" cy="569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80"/>
              </a:lnSpc>
              <a:spcBef>
                <a:spcPct val="0"/>
              </a:spcBef>
            </a:pPr>
            <a:r>
              <a:rPr lang="en-US" sz="2900" spc="580">
                <a:solidFill>
                  <a:srgbClr val="9E2743"/>
                </a:solidFill>
                <a:latin typeface="Glacial Indifference Bold"/>
              </a:rPr>
              <a:t>ПРОГРАММА НАСТАВНИЧЕСТВА UPLIFT ПОДДЕРЖИВАЕТ СТУДЕНТОВ, ПРЕДОСТАВЛЯЯ БЕЗОПАСНОЕ И ГОСТЕПРИИМНОЕ ПРОСТРАНСТВО ДЛЯ РАЗВИТИЯ КОНСТРУКТИВНЫХ СВЯЗЕЙ МЕЖДУ ПОСТУПАЮЩИМИ И ПРОДОЛЖАЮЩИМИ ОБУЧЕНИЕ СТУДЕНТАМИ, ПРЕПОДАВАТЕЛЯМИ И СОТРУДНИКАМИ.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0999"/>
          </a:blip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431759" y="180975"/>
            <a:ext cx="11424482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spc="1100" u="sng">
                <a:solidFill>
                  <a:srgbClr val="9E2743"/>
                </a:solidFill>
                <a:latin typeface="Glacial Indifference Bold"/>
              </a:rPr>
              <a:t>КОНТАКТНАЯ ИНФОРМАЦИЯ: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74266" y="1876959"/>
            <a:ext cx="9539468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ЭНТОНИ ГАРСИА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(818) 240-1000 доб. 5810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anthonyg@glendale.edu</a:t>
            </a: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2686" y="7026579"/>
            <a:ext cx="1482629" cy="148262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760717" y="8686800"/>
            <a:ext cx="8766565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7B538"/>
                </a:solidFill>
                <a:latin typeface="Glacial Indifference Bold"/>
              </a:rPr>
              <a:t>FOLLOW US ON INSTAGRAM:</a:t>
            </a:r>
          </a:p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7B538"/>
                </a:solidFill>
                <a:latin typeface="Canva Sans Bold"/>
              </a:rPr>
              <a:t>@</a:t>
            </a:r>
            <a:r>
              <a:rPr lang="en-US" sz="3799" spc="759">
                <a:solidFill>
                  <a:srgbClr val="F7B538"/>
                </a:solidFill>
                <a:latin typeface="Canva Sans Bold"/>
              </a:rPr>
              <a:t>GCC.DRC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5226354"/>
            <a:ext cx="18288000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spc="719">
                <a:solidFill>
                  <a:srgbClr val="9E2743"/>
                </a:solidFill>
                <a:latin typeface="Glacial Indifference Bold"/>
              </a:rPr>
              <a:t>ДЛЯ ПОЛУЧЕНИЯ БОЛЕЕ ПОДРОБНОЙ ИНФОРМАЦИИ ПОСЕТИТЕ НАШ ВЕБ-САЙТ: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499" spc="699">
                <a:solidFill>
                  <a:srgbClr val="9E2743"/>
                </a:solidFill>
                <a:latin typeface="Glacial Indifference Bold"/>
              </a:rPr>
              <a:t>WWW.GLENDALE.EDU/dreamresourcecenter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DAFfK8xC2ss</dc:identifier>
  <dcterms:modified xsi:type="dcterms:W3CDTF">2011-08-01T06:04:30Z</dcterms:modified>
  <cp:revision>1</cp:revision>
  <dc:title>DRC Presentation: Russian</dc:title>
</cp:coreProperties>
</file>