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5"/>
    <p:sldId id="257" r:id="rId26"/>
    <p:sldId id="258" r:id="rId27"/>
    <p:sldId id="259" r:id="rId28"/>
    <p:sldId id="260" r:id="rId29"/>
    <p:sldId id="261" r:id="rId30"/>
    <p:sldId id="262" r:id="rId31"/>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Hatton Bold" charset="1" panose="00000700000000000000"/>
      <p:regular r:id="rId14"/>
    </p:embeddedFont>
    <p:embeddedFont>
      <p:font typeface="Hatton Bold Bold" charset="1" panose="00000900000000000000"/>
      <p:regular r:id="rId15"/>
    </p:embeddedFont>
    <p:embeddedFont>
      <p:font typeface="Hatton Black" charset="1" panose="00000A00000000000000"/>
      <p:regular r:id="rId16"/>
    </p:embeddedFont>
    <p:embeddedFont>
      <p:font typeface="Agrandir" charset="1" panose="00000500000000000000"/>
      <p:regular r:id="rId17"/>
    </p:embeddedFont>
    <p:embeddedFont>
      <p:font typeface="Agrandir Bold" charset="1" panose="00000800000000000000"/>
      <p:regular r:id="rId18"/>
    </p:embeddedFont>
    <p:embeddedFont>
      <p:font typeface="Agrandir Italics" charset="1" panose="00000500000000000000"/>
      <p:regular r:id="rId19"/>
    </p:embeddedFont>
    <p:embeddedFont>
      <p:font typeface="Agrandir Bold Italics" charset="1" panose="00000800000000000000"/>
      <p:regular r:id="rId20"/>
    </p:embeddedFont>
    <p:embeddedFont>
      <p:font typeface="Canva Sans" charset="1" panose="020B0503030501040103"/>
      <p:regular r:id="rId21"/>
    </p:embeddedFont>
    <p:embeddedFont>
      <p:font typeface="Canva Sans Bold" charset="1" panose="020B0803030501040103"/>
      <p:regular r:id="rId22"/>
    </p:embeddedFont>
    <p:embeddedFont>
      <p:font typeface="Canva Sans Italics" charset="1" panose="020B0503030501040103"/>
      <p:regular r:id="rId23"/>
    </p:embeddedFont>
    <p:embeddedFont>
      <p:font typeface="Canva Sans Bold Italics" charset="1" panose="020B08030305010401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slides/slide1.xml" Type="http://schemas.openxmlformats.org/officeDocument/2006/relationships/slide"/><Relationship Id="rId26" Target="slides/slide2.xml" Type="http://schemas.openxmlformats.org/officeDocument/2006/relationships/slide"/><Relationship Id="rId27" Target="slides/slide3.xml" Type="http://schemas.openxmlformats.org/officeDocument/2006/relationships/slide"/><Relationship Id="rId28" Target="slides/slide4.xml" Type="http://schemas.openxmlformats.org/officeDocument/2006/relationships/slide"/><Relationship Id="rId29" Target="slides/slide5.xml" Type="http://schemas.openxmlformats.org/officeDocument/2006/relationships/slide"/><Relationship Id="rId3" Target="viewProps.xml" Type="http://schemas.openxmlformats.org/officeDocument/2006/relationships/viewProps"/><Relationship Id="rId30" Target="slides/slide6.xml" Type="http://schemas.openxmlformats.org/officeDocument/2006/relationships/slide"/><Relationship Id="rId31" Target="slides/slide7.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ailto:hzariani@glendale.edu" TargetMode="External" Type="http://schemas.openxmlformats.org/officeDocument/2006/relationships/hyperlink"/><Relationship Id="rId4" Target="../media/image1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DEA1"/>
        </a:solidFill>
      </p:bgPr>
    </p:bg>
    <p:spTree>
      <p:nvGrpSpPr>
        <p:cNvPr id="1" name=""/>
        <p:cNvGrpSpPr/>
        <p:nvPr/>
      </p:nvGrpSpPr>
      <p:grpSpPr>
        <a:xfrm>
          <a:off x="0" y="0"/>
          <a:ext cx="0" cy="0"/>
          <a:chOff x="0" y="0"/>
          <a:chExt cx="0" cy="0"/>
        </a:xfrm>
      </p:grpSpPr>
      <p:sp>
        <p:nvSpPr>
          <p:cNvPr name="AutoShape 2" id="2"/>
          <p:cNvSpPr/>
          <p:nvPr/>
        </p:nvSpPr>
        <p:spPr>
          <a:xfrm rot="-3777">
            <a:off x="4809452" y="7254018"/>
            <a:ext cx="8669097" cy="0"/>
          </a:xfrm>
          <a:prstGeom prst="line">
            <a:avLst/>
          </a:prstGeom>
          <a:ln cap="flat" w="19050">
            <a:solidFill>
              <a:srgbClr val="9E2743"/>
            </a:solidFill>
            <a:prstDash val="solid"/>
            <a:headEnd type="none" len="sm" w="sm"/>
            <a:tailEnd type="none" len="sm" w="sm"/>
          </a:ln>
        </p:spPr>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41005" y="2484902"/>
            <a:ext cx="3750652" cy="5556522"/>
          </a:xfrm>
          <a:prstGeom prst="rect">
            <a:avLst/>
          </a:prstGeom>
        </p:spPr>
      </p:pic>
      <p:sp>
        <p:nvSpPr>
          <p:cNvPr name="TextBox 4" id="4"/>
          <p:cNvSpPr txBox="true"/>
          <p:nvPr/>
        </p:nvSpPr>
        <p:spPr>
          <a:xfrm rot="0">
            <a:off x="5749650" y="7392581"/>
            <a:ext cx="6788699" cy="377571"/>
          </a:xfrm>
          <a:prstGeom prst="rect">
            <a:avLst/>
          </a:prstGeom>
        </p:spPr>
        <p:txBody>
          <a:bodyPr anchor="t" rtlCol="false" tIns="0" lIns="0" bIns="0" rIns="0">
            <a:spAutoFit/>
          </a:bodyPr>
          <a:lstStyle/>
          <a:p>
            <a:pPr marL="0" indent="0" lvl="0">
              <a:lnSpc>
                <a:spcPts val="2832"/>
              </a:lnSpc>
              <a:spcBef>
                <a:spcPct val="0"/>
              </a:spcBef>
            </a:pPr>
            <a:r>
              <a:rPr lang="en-US" sz="2400" spc="240">
                <a:solidFill>
                  <a:srgbClr val="9E2743"/>
                </a:solidFill>
                <a:latin typeface="Hatton Bold"/>
              </a:rPr>
              <a:t>GLENDALE COMMUNITY COLLEGE</a:t>
            </a:r>
          </a:p>
        </p:txBody>
      </p:sp>
      <p:sp>
        <p:nvSpPr>
          <p:cNvPr name="TextBox 5" id="5"/>
          <p:cNvSpPr txBox="true"/>
          <p:nvPr/>
        </p:nvSpPr>
        <p:spPr>
          <a:xfrm rot="0">
            <a:off x="4865506" y="6697186"/>
            <a:ext cx="8556989" cy="580644"/>
          </a:xfrm>
          <a:prstGeom prst="rect">
            <a:avLst/>
          </a:prstGeom>
        </p:spPr>
        <p:txBody>
          <a:bodyPr anchor="t" rtlCol="false" tIns="0" lIns="0" bIns="0" rIns="0">
            <a:spAutoFit/>
          </a:bodyPr>
          <a:lstStyle/>
          <a:p>
            <a:pPr>
              <a:lnSpc>
                <a:spcPts val="4248"/>
              </a:lnSpc>
            </a:pPr>
            <a:r>
              <a:rPr lang="en-US" sz="3600" spc="97">
                <a:solidFill>
                  <a:srgbClr val="9E2743"/>
                </a:solidFill>
                <a:latin typeface="Hatton Black Bold"/>
              </a:rPr>
              <a:t>DREAM RESOURCE CENTER</a:t>
            </a:r>
          </a:p>
        </p:txBody>
      </p:sp>
      <p:sp>
        <p:nvSpPr>
          <p:cNvPr name="TextBox 6" id="6"/>
          <p:cNvSpPr txBox="true"/>
          <p:nvPr/>
        </p:nvSpPr>
        <p:spPr>
          <a:xfrm rot="0">
            <a:off x="5526248" y="7751102"/>
            <a:ext cx="7235504" cy="290322"/>
          </a:xfrm>
          <a:prstGeom prst="rect">
            <a:avLst/>
          </a:prstGeom>
        </p:spPr>
        <p:txBody>
          <a:bodyPr anchor="t" rtlCol="false" tIns="0" lIns="0" bIns="0" rIns="0">
            <a:spAutoFit/>
          </a:bodyPr>
          <a:lstStyle/>
          <a:p>
            <a:pPr marL="0" indent="0" lvl="0">
              <a:lnSpc>
                <a:spcPts val="2124"/>
              </a:lnSpc>
              <a:spcBef>
                <a:spcPct val="0"/>
              </a:spcBef>
            </a:pPr>
            <a:r>
              <a:rPr lang="en-US" sz="1800" spc="185">
                <a:solidFill>
                  <a:srgbClr val="9E2743"/>
                </a:solidFill>
                <a:latin typeface="Hatton Bold"/>
              </a:rPr>
              <a:t>https://www.glendale.edu/dreamresourcecenter</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12761752" y="2484902"/>
            <a:ext cx="3768890" cy="5583541"/>
          </a:xfrm>
          <a:prstGeom prst="rect">
            <a:avLst/>
          </a:prstGeom>
        </p:spPr>
      </p:pic>
      <p:pic>
        <p:nvPicPr>
          <p:cNvPr name="Picture 8" id="8"/>
          <p:cNvPicPr>
            <a:picLocks noChangeAspect="true"/>
          </p:cNvPicPr>
          <p:nvPr/>
        </p:nvPicPr>
        <p:blipFill>
          <a:blip r:embed="rId4"/>
          <a:srcRect l="0" t="0" r="0" b="0"/>
          <a:stretch>
            <a:fillRect/>
          </a:stretch>
        </p:blipFill>
        <p:spPr>
          <a:xfrm flipH="false" flipV="false" rot="0">
            <a:off x="6343688" y="1153331"/>
            <a:ext cx="5600624" cy="5600624"/>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DFE"/>
        </a:solidFill>
      </p:bgPr>
    </p:bg>
    <p:spTree>
      <p:nvGrpSpPr>
        <p:cNvPr id="1" name=""/>
        <p:cNvGrpSpPr/>
        <p:nvPr/>
      </p:nvGrpSpPr>
      <p:grpSpPr>
        <a:xfrm>
          <a:off x="0" y="0"/>
          <a:ext cx="0" cy="0"/>
          <a:chOff x="0" y="0"/>
          <a:chExt cx="0" cy="0"/>
        </a:xfrm>
      </p:grpSpPr>
      <p:sp>
        <p:nvSpPr>
          <p:cNvPr name="AutoShape 2" id="2"/>
          <p:cNvSpPr/>
          <p:nvPr/>
        </p:nvSpPr>
        <p:spPr>
          <a:xfrm rot="-4405">
            <a:off x="9304404" y="3299471"/>
            <a:ext cx="7432344" cy="0"/>
          </a:xfrm>
          <a:prstGeom prst="line">
            <a:avLst/>
          </a:prstGeom>
          <a:ln cap="flat" w="19050">
            <a:solidFill>
              <a:srgbClr val="2F2623"/>
            </a:solidFill>
            <a:prstDash val="solid"/>
            <a:headEnd type="none" len="sm" w="sm"/>
            <a:tailEnd type="none" len="sm" w="sm"/>
          </a:ln>
        </p:spPr>
      </p:sp>
      <p:pic>
        <p:nvPicPr>
          <p:cNvPr name="Picture 3" id="3"/>
          <p:cNvPicPr>
            <a:picLocks noChangeAspect="true"/>
          </p:cNvPicPr>
          <p:nvPr/>
        </p:nvPicPr>
        <p:blipFill>
          <a:blip r:embed="rId2"/>
          <a:srcRect l="0" t="0" r="0" b="0"/>
          <a:stretch>
            <a:fillRect/>
          </a:stretch>
        </p:blipFill>
        <p:spPr>
          <a:xfrm flipH="false" flipV="false" rot="0">
            <a:off x="2100767" y="2343188"/>
            <a:ext cx="5600624" cy="5600624"/>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13422915" y="5800873"/>
            <a:ext cx="6367195" cy="4114800"/>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true" rot="9043725">
            <a:off x="-1704580" y="-646014"/>
            <a:ext cx="8092521" cy="5229792"/>
          </a:xfrm>
          <a:prstGeom prst="rect">
            <a:avLst/>
          </a:prstGeom>
        </p:spPr>
      </p:pic>
      <p:sp>
        <p:nvSpPr>
          <p:cNvPr name="TextBox 6" id="6"/>
          <p:cNvSpPr txBox="true"/>
          <p:nvPr/>
        </p:nvSpPr>
        <p:spPr>
          <a:xfrm rot="0">
            <a:off x="9304407" y="2655644"/>
            <a:ext cx="7954893" cy="648589"/>
          </a:xfrm>
          <a:prstGeom prst="rect">
            <a:avLst/>
          </a:prstGeom>
        </p:spPr>
        <p:txBody>
          <a:bodyPr anchor="t" rtlCol="false" tIns="0" lIns="0" bIns="0" rIns="0">
            <a:spAutoFit/>
          </a:bodyPr>
          <a:lstStyle/>
          <a:p>
            <a:pPr>
              <a:lnSpc>
                <a:spcPts val="4838"/>
              </a:lnSpc>
            </a:pPr>
            <a:r>
              <a:rPr lang="en-US" sz="4100" spc="110">
                <a:solidFill>
                  <a:srgbClr val="9E2743"/>
                </a:solidFill>
                <a:latin typeface="Hatton Black Bold"/>
              </a:rPr>
              <a:t>MISSION STATEMENT</a:t>
            </a:r>
          </a:p>
        </p:txBody>
      </p:sp>
      <p:sp>
        <p:nvSpPr>
          <p:cNvPr name="TextBox 7" id="7"/>
          <p:cNvSpPr txBox="true"/>
          <p:nvPr/>
        </p:nvSpPr>
        <p:spPr>
          <a:xfrm rot="0">
            <a:off x="9304407" y="3449628"/>
            <a:ext cx="7432350" cy="4733614"/>
          </a:xfrm>
          <a:prstGeom prst="rect">
            <a:avLst/>
          </a:prstGeom>
        </p:spPr>
        <p:txBody>
          <a:bodyPr anchor="t" rtlCol="false" tIns="0" lIns="0" bIns="0" rIns="0">
            <a:spAutoFit/>
          </a:bodyPr>
          <a:lstStyle/>
          <a:p>
            <a:pPr>
              <a:lnSpc>
                <a:spcPts val="4639"/>
              </a:lnSpc>
            </a:pPr>
            <a:r>
              <a:rPr lang="en-US" sz="3313" spc="165">
                <a:solidFill>
                  <a:srgbClr val="9E2743"/>
                </a:solidFill>
                <a:latin typeface="Agrandir Bold"/>
              </a:rPr>
              <a:t>The mission of the DREAM Resource Center at GCC is to support an inclusive campus culture and to empower undocumented students to achieve academic and personal pursuits and become active members of our communities.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875" r="0" b="21875"/>
          <a:stretch>
            <a:fillRect/>
          </a:stretch>
        </p:blipFill>
        <p:spPr>
          <a:xfrm>
            <a:off x="0" y="0"/>
            <a:ext cx="18288000" cy="10287000"/>
          </a:xfrm>
          <a:prstGeom prst="rect">
            <a:avLst/>
          </a:prstGeom>
        </p:spPr>
      </p:pic>
      <p:sp>
        <p:nvSpPr>
          <p:cNvPr name="TextBox 3" id="3"/>
          <p:cNvSpPr txBox="true"/>
          <p:nvPr/>
        </p:nvSpPr>
        <p:spPr>
          <a:xfrm rot="0">
            <a:off x="7865404" y="250415"/>
            <a:ext cx="2655919" cy="914400"/>
          </a:xfrm>
          <a:prstGeom prst="rect">
            <a:avLst/>
          </a:prstGeom>
        </p:spPr>
        <p:txBody>
          <a:bodyPr anchor="t" rtlCol="false" tIns="0" lIns="0" bIns="0" rIns="0">
            <a:spAutoFit/>
          </a:bodyPr>
          <a:lstStyle/>
          <a:p>
            <a:pPr algn="ctr">
              <a:lnSpc>
                <a:spcPts val="7199"/>
              </a:lnSpc>
            </a:pPr>
            <a:r>
              <a:rPr lang="en-US" sz="5999" spc="1199" u="sng">
                <a:solidFill>
                  <a:srgbClr val="9E2743"/>
                </a:solidFill>
                <a:latin typeface="Glacial Indifference Bold"/>
              </a:rPr>
              <a:t>DRC</a:t>
            </a:r>
          </a:p>
        </p:txBody>
      </p:sp>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995530" y="1660009"/>
            <a:ext cx="4296941" cy="781262"/>
          </a:xfrm>
          <a:prstGeom prst="rect">
            <a:avLst/>
          </a:prstGeom>
        </p:spPr>
      </p:pic>
      <p:sp>
        <p:nvSpPr>
          <p:cNvPr name="TextBox 5" id="5"/>
          <p:cNvSpPr txBox="true"/>
          <p:nvPr/>
        </p:nvSpPr>
        <p:spPr>
          <a:xfrm rot="0">
            <a:off x="7327126" y="1764890"/>
            <a:ext cx="3633748" cy="571500"/>
          </a:xfrm>
          <a:prstGeom prst="rect">
            <a:avLst/>
          </a:prstGeom>
        </p:spPr>
        <p:txBody>
          <a:bodyPr anchor="t" rtlCol="false" tIns="0" lIns="0" bIns="0" rIns="0">
            <a:spAutoFit/>
          </a:bodyPr>
          <a:lstStyle/>
          <a:p>
            <a:pPr algn="ctr">
              <a:lnSpc>
                <a:spcPts val="4559"/>
              </a:lnSpc>
            </a:pPr>
            <a:r>
              <a:rPr lang="en-US" sz="3799" spc="759" u="sng">
                <a:solidFill>
                  <a:srgbClr val="9E2743"/>
                </a:solidFill>
                <a:latin typeface="Glacial Indifference"/>
              </a:rPr>
              <a:t>LOCATION:</a:t>
            </a:r>
          </a:p>
        </p:txBody>
      </p:sp>
      <p:sp>
        <p:nvSpPr>
          <p:cNvPr name="TextBox 6" id="6"/>
          <p:cNvSpPr txBox="true"/>
          <p:nvPr/>
        </p:nvSpPr>
        <p:spPr>
          <a:xfrm rot="0">
            <a:off x="6239052" y="2632233"/>
            <a:ext cx="5809895" cy="571500"/>
          </a:xfrm>
          <a:prstGeom prst="rect">
            <a:avLst/>
          </a:prstGeom>
        </p:spPr>
        <p:txBody>
          <a:bodyPr anchor="t" rtlCol="false" tIns="0" lIns="0" bIns="0" rIns="0">
            <a:spAutoFit/>
          </a:bodyPr>
          <a:lstStyle/>
          <a:p>
            <a:pPr algn="ctr">
              <a:lnSpc>
                <a:spcPts val="4559"/>
              </a:lnSpc>
              <a:spcBef>
                <a:spcPct val="0"/>
              </a:spcBef>
            </a:pPr>
            <a:r>
              <a:rPr lang="en-US" sz="3799" spc="759">
                <a:solidFill>
                  <a:srgbClr val="9E2743"/>
                </a:solidFill>
                <a:latin typeface="Glacial Indifference Bold"/>
              </a:rPr>
              <a:t>SIERRA MADRE 267</a:t>
            </a:r>
          </a:p>
        </p:txBody>
      </p:sp>
      <p:pic>
        <p:nvPicPr>
          <p:cNvPr name="Picture 7" id="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705697" y="3574348"/>
            <a:ext cx="4876607" cy="886656"/>
          </a:xfrm>
          <a:prstGeom prst="rect">
            <a:avLst/>
          </a:prstGeom>
        </p:spPr>
      </p:pic>
      <p:sp>
        <p:nvSpPr>
          <p:cNvPr name="TextBox 8" id="8"/>
          <p:cNvSpPr txBox="true"/>
          <p:nvPr/>
        </p:nvSpPr>
        <p:spPr>
          <a:xfrm rot="0">
            <a:off x="6564408" y="3803808"/>
            <a:ext cx="5159185" cy="571500"/>
          </a:xfrm>
          <a:prstGeom prst="rect">
            <a:avLst/>
          </a:prstGeom>
        </p:spPr>
        <p:txBody>
          <a:bodyPr anchor="t" rtlCol="false" tIns="0" lIns="0" bIns="0" rIns="0">
            <a:spAutoFit/>
          </a:bodyPr>
          <a:lstStyle/>
          <a:p>
            <a:pPr algn="ctr">
              <a:lnSpc>
                <a:spcPts val="4559"/>
              </a:lnSpc>
            </a:pPr>
            <a:r>
              <a:rPr lang="en-US" sz="3799" spc="759" u="sng">
                <a:solidFill>
                  <a:srgbClr val="9E2743"/>
                </a:solidFill>
                <a:latin typeface="Glacial Indifference"/>
              </a:rPr>
              <a:t>OFFICE HOURS:</a:t>
            </a:r>
          </a:p>
        </p:txBody>
      </p:sp>
      <p:sp>
        <p:nvSpPr>
          <p:cNvPr name="TextBox 9" id="9"/>
          <p:cNvSpPr txBox="true"/>
          <p:nvPr/>
        </p:nvSpPr>
        <p:spPr>
          <a:xfrm rot="0">
            <a:off x="4312595" y="5066256"/>
            <a:ext cx="9662811" cy="2857500"/>
          </a:xfrm>
          <a:prstGeom prst="rect">
            <a:avLst/>
          </a:prstGeom>
        </p:spPr>
        <p:txBody>
          <a:bodyPr anchor="t" rtlCol="false" tIns="0" lIns="0" bIns="0" rIns="0">
            <a:spAutoFit/>
          </a:bodyPr>
          <a:lstStyle/>
          <a:p>
            <a:pPr algn="ctr">
              <a:lnSpc>
                <a:spcPts val="4559"/>
              </a:lnSpc>
              <a:spcBef>
                <a:spcPct val="0"/>
              </a:spcBef>
            </a:pPr>
            <a:r>
              <a:rPr lang="en-US" sz="3799" spc="759">
                <a:solidFill>
                  <a:srgbClr val="9E2743"/>
                </a:solidFill>
                <a:latin typeface="Glacial Indifference Bold"/>
              </a:rPr>
              <a:t>MONDAY THROUGH THURSDAY </a:t>
            </a:r>
          </a:p>
          <a:p>
            <a:pPr algn="ctr">
              <a:lnSpc>
                <a:spcPts val="4559"/>
              </a:lnSpc>
              <a:spcBef>
                <a:spcPct val="0"/>
              </a:spcBef>
            </a:pPr>
            <a:r>
              <a:rPr lang="en-US" sz="3799" spc="759">
                <a:solidFill>
                  <a:srgbClr val="9E2743"/>
                </a:solidFill>
                <a:latin typeface="Glacial Indifference Bold"/>
              </a:rPr>
              <a:t>8:30 A.M. TO 4:30 P.M. </a:t>
            </a:r>
          </a:p>
          <a:p>
            <a:pPr algn="ctr">
              <a:lnSpc>
                <a:spcPts val="4559"/>
              </a:lnSpc>
              <a:spcBef>
                <a:spcPct val="0"/>
              </a:spcBef>
            </a:pPr>
          </a:p>
          <a:p>
            <a:pPr algn="ctr">
              <a:lnSpc>
                <a:spcPts val="4559"/>
              </a:lnSpc>
              <a:spcBef>
                <a:spcPct val="0"/>
              </a:spcBef>
            </a:pPr>
            <a:r>
              <a:rPr lang="en-US" sz="3799" spc="759">
                <a:solidFill>
                  <a:srgbClr val="9E2743"/>
                </a:solidFill>
                <a:latin typeface="Glacial Indifference Bold"/>
              </a:rPr>
              <a:t>FRIDAY </a:t>
            </a:r>
          </a:p>
          <a:p>
            <a:pPr algn="ctr">
              <a:lnSpc>
                <a:spcPts val="4559"/>
              </a:lnSpc>
              <a:spcBef>
                <a:spcPct val="0"/>
              </a:spcBef>
            </a:pPr>
            <a:r>
              <a:rPr lang="en-US" sz="3799" spc="759">
                <a:solidFill>
                  <a:srgbClr val="9E2743"/>
                </a:solidFill>
                <a:latin typeface="Glacial Indifference Bold"/>
              </a:rPr>
              <a:t>8:30 A.M. TO 3:00 P.M.</a:t>
            </a:r>
          </a:p>
        </p:txBody>
      </p:sp>
      <p:pic>
        <p:nvPicPr>
          <p:cNvPr name="Picture 10" id="10"/>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564408" y="8083939"/>
            <a:ext cx="5257912" cy="955984"/>
          </a:xfrm>
          <a:prstGeom prst="rect">
            <a:avLst/>
          </a:prstGeom>
        </p:spPr>
      </p:pic>
      <p:sp>
        <p:nvSpPr>
          <p:cNvPr name="TextBox 11" id="11"/>
          <p:cNvSpPr txBox="true"/>
          <p:nvPr/>
        </p:nvSpPr>
        <p:spPr>
          <a:xfrm rot="0">
            <a:off x="4386402" y="9258300"/>
            <a:ext cx="9515196" cy="571500"/>
          </a:xfrm>
          <a:prstGeom prst="rect">
            <a:avLst/>
          </a:prstGeom>
        </p:spPr>
        <p:txBody>
          <a:bodyPr anchor="t" rtlCol="false" tIns="0" lIns="0" bIns="0" rIns="0">
            <a:spAutoFit/>
          </a:bodyPr>
          <a:lstStyle/>
          <a:p>
            <a:pPr algn="ctr">
              <a:lnSpc>
                <a:spcPts val="4559"/>
              </a:lnSpc>
              <a:spcBef>
                <a:spcPct val="0"/>
              </a:spcBef>
            </a:pPr>
            <a:r>
              <a:rPr lang="en-US" sz="3799" spc="759">
                <a:solidFill>
                  <a:srgbClr val="9E2743"/>
                </a:solidFill>
                <a:latin typeface="Glacial Indifference Bold"/>
              </a:rPr>
              <a:t>(818) 240-1000 | EXT. X5810 </a:t>
            </a:r>
          </a:p>
        </p:txBody>
      </p:sp>
      <p:sp>
        <p:nvSpPr>
          <p:cNvPr name="TextBox 12" id="12"/>
          <p:cNvSpPr txBox="true"/>
          <p:nvPr/>
        </p:nvSpPr>
        <p:spPr>
          <a:xfrm rot="0">
            <a:off x="6670174" y="8333331"/>
            <a:ext cx="5053418" cy="571500"/>
          </a:xfrm>
          <a:prstGeom prst="rect">
            <a:avLst/>
          </a:prstGeom>
        </p:spPr>
        <p:txBody>
          <a:bodyPr anchor="t" rtlCol="false" tIns="0" lIns="0" bIns="0" rIns="0">
            <a:spAutoFit/>
          </a:bodyPr>
          <a:lstStyle/>
          <a:p>
            <a:pPr algn="ctr">
              <a:lnSpc>
                <a:spcPts val="4559"/>
              </a:lnSpc>
            </a:pPr>
            <a:r>
              <a:rPr lang="en-US" sz="3799" spc="759">
                <a:solidFill>
                  <a:srgbClr val="9E2743"/>
                </a:solidFill>
                <a:latin typeface="Glacial Indifference"/>
              </a:rPr>
              <a:t>OFFICE NUMBER: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875" r="0" b="21875"/>
          <a:stretch>
            <a:fillRect/>
          </a:stretch>
        </p:blipFill>
        <p:spPr>
          <a:xfrm>
            <a:off x="0" y="0"/>
            <a:ext cx="18288000" cy="10287000"/>
          </a:xfrm>
          <a:prstGeom prst="rect">
            <a:avLst/>
          </a:prstGeom>
        </p:spPr>
      </p:pic>
      <p:sp>
        <p:nvSpPr>
          <p:cNvPr name="TextBox 3" id="3"/>
          <p:cNvSpPr txBox="true"/>
          <p:nvPr/>
        </p:nvSpPr>
        <p:spPr>
          <a:xfrm rot="0">
            <a:off x="389105" y="695058"/>
            <a:ext cx="17509790" cy="914400"/>
          </a:xfrm>
          <a:prstGeom prst="rect">
            <a:avLst/>
          </a:prstGeom>
        </p:spPr>
        <p:txBody>
          <a:bodyPr anchor="t" rtlCol="false" tIns="0" lIns="0" bIns="0" rIns="0">
            <a:spAutoFit/>
          </a:bodyPr>
          <a:lstStyle/>
          <a:p>
            <a:pPr algn="ctr">
              <a:lnSpc>
                <a:spcPts val="7199"/>
              </a:lnSpc>
            </a:pPr>
            <a:r>
              <a:rPr lang="en-US" sz="5999" spc="1199" u="sng">
                <a:solidFill>
                  <a:srgbClr val="9E2743"/>
                </a:solidFill>
                <a:latin typeface="Glacial Indifference Bold"/>
              </a:rPr>
              <a:t>EVENTS, ACTIVITIES, &amp; RESOURCES</a:t>
            </a:r>
          </a:p>
        </p:txBody>
      </p:sp>
      <p:sp>
        <p:nvSpPr>
          <p:cNvPr name="TextBox 4" id="4"/>
          <p:cNvSpPr txBox="true"/>
          <p:nvPr/>
        </p:nvSpPr>
        <p:spPr>
          <a:xfrm rot="0">
            <a:off x="408155" y="1865721"/>
            <a:ext cx="17509790" cy="7810500"/>
          </a:xfrm>
          <a:prstGeom prst="rect">
            <a:avLst/>
          </a:prstGeom>
        </p:spPr>
        <p:txBody>
          <a:bodyPr anchor="t" rtlCol="false" tIns="0" lIns="0" bIns="0" rIns="0">
            <a:spAutoFit/>
          </a:bodyPr>
          <a:lstStyle/>
          <a:p>
            <a:pPr algn="ctr" marL="863596" indent="-431798" lvl="1">
              <a:lnSpc>
                <a:spcPts val="4799"/>
              </a:lnSpc>
              <a:buFont typeface="Arial"/>
              <a:buChar char="•"/>
            </a:pPr>
            <a:r>
              <a:rPr lang="en-US" sz="3999" spc="799" u="sng">
                <a:solidFill>
                  <a:srgbClr val="F7B538"/>
                </a:solidFill>
                <a:latin typeface="Glacial Indifference Bold"/>
              </a:rPr>
              <a:t>ACADEMIC COUNSELING</a:t>
            </a:r>
          </a:p>
          <a:p>
            <a:pPr algn="ctr">
              <a:lnSpc>
                <a:spcPts val="4799"/>
              </a:lnSpc>
            </a:pPr>
            <a:r>
              <a:rPr lang="en-US" sz="3999" spc="799">
                <a:solidFill>
                  <a:srgbClr val="F7B538"/>
                </a:solidFill>
                <a:latin typeface="Glacial Indifference Bold"/>
              </a:rPr>
              <a:t>(STUDENT EDUCATIONAL PLAN, </a:t>
            </a:r>
          </a:p>
          <a:p>
            <a:pPr algn="ctr">
              <a:lnSpc>
                <a:spcPts val="4799"/>
              </a:lnSpc>
            </a:pPr>
            <a:r>
              <a:rPr lang="en-US" sz="3999" spc="799">
                <a:solidFill>
                  <a:srgbClr val="F7B538"/>
                </a:solidFill>
                <a:latin typeface="Glacial Indifference Bold"/>
              </a:rPr>
              <a:t> ACADEMIC/CAREER GOALS, &amp; MORE)</a:t>
            </a:r>
          </a:p>
          <a:p>
            <a:pPr algn="ctr">
              <a:lnSpc>
                <a:spcPts val="4799"/>
              </a:lnSpc>
            </a:pPr>
          </a:p>
          <a:p>
            <a:pPr algn="ctr" marL="863596" indent="-431798" lvl="1">
              <a:lnSpc>
                <a:spcPts val="4799"/>
              </a:lnSpc>
              <a:buFont typeface="Arial"/>
              <a:buChar char="•"/>
            </a:pPr>
            <a:r>
              <a:rPr lang="en-US" sz="3999" spc="799" u="sng">
                <a:solidFill>
                  <a:srgbClr val="9E2743"/>
                </a:solidFill>
                <a:latin typeface="Glacial Indifference Bold"/>
              </a:rPr>
              <a:t>STUDENT CAMPAIGNS</a:t>
            </a:r>
          </a:p>
          <a:p>
            <a:pPr algn="ctr">
              <a:lnSpc>
                <a:spcPts val="4799"/>
              </a:lnSpc>
            </a:pPr>
            <a:r>
              <a:rPr lang="en-US" sz="3999" spc="799">
                <a:solidFill>
                  <a:srgbClr val="9E2743"/>
                </a:solidFill>
                <a:latin typeface="Glacial Indifference Bold"/>
              </a:rPr>
              <a:t>(CAL DREAM ACT WORKSHOPS, OPEN MICS, &amp; MORE)</a:t>
            </a:r>
          </a:p>
          <a:p>
            <a:pPr algn="ctr">
              <a:lnSpc>
                <a:spcPts val="4799"/>
              </a:lnSpc>
            </a:pPr>
            <a:r>
              <a:rPr lang="en-US" sz="3999" spc="799">
                <a:solidFill>
                  <a:srgbClr val="9E2743"/>
                </a:solidFill>
                <a:latin typeface="Glacial Indifference Bold"/>
              </a:rPr>
              <a:t> </a:t>
            </a:r>
          </a:p>
          <a:p>
            <a:pPr algn="ctr" marL="863596" indent="-431798" lvl="1">
              <a:lnSpc>
                <a:spcPts val="4799"/>
              </a:lnSpc>
              <a:buFont typeface="Arial"/>
              <a:buChar char="•"/>
            </a:pPr>
            <a:r>
              <a:rPr lang="en-US" sz="3999" spc="799" u="sng">
                <a:solidFill>
                  <a:srgbClr val="F7B538"/>
                </a:solidFill>
                <a:latin typeface="Glacial Indifference Bold"/>
              </a:rPr>
              <a:t>TRAINING &amp; WORKSHOPS</a:t>
            </a:r>
          </a:p>
          <a:p>
            <a:pPr algn="ctr">
              <a:lnSpc>
                <a:spcPts val="4799"/>
              </a:lnSpc>
            </a:pPr>
            <a:r>
              <a:rPr lang="en-US" sz="3999" spc="799">
                <a:solidFill>
                  <a:srgbClr val="F7B538"/>
                </a:solidFill>
                <a:latin typeface="Glacial Indifference Bold"/>
              </a:rPr>
              <a:t>(FINANCIAL AID, MENTAL HEALTH, &amp; MORE)</a:t>
            </a:r>
          </a:p>
          <a:p>
            <a:pPr algn="ctr">
              <a:lnSpc>
                <a:spcPts val="4799"/>
              </a:lnSpc>
            </a:pPr>
          </a:p>
          <a:p>
            <a:pPr algn="ctr">
              <a:lnSpc>
                <a:spcPts val="4799"/>
              </a:lnSpc>
            </a:pPr>
            <a:r>
              <a:rPr lang="en-US" sz="3999" spc="799" u="sng">
                <a:solidFill>
                  <a:srgbClr val="9E2743"/>
                </a:solidFill>
                <a:latin typeface="Glacial Indifference Bold"/>
              </a:rPr>
              <a:t>IMMIGRATIONS UPDATES</a:t>
            </a:r>
          </a:p>
          <a:p>
            <a:pPr algn="ctr">
              <a:lnSpc>
                <a:spcPts val="4799"/>
              </a:lnSpc>
            </a:pPr>
          </a:p>
          <a:p>
            <a:pPr algn="ctr" marL="863596" indent="-431798" lvl="1">
              <a:lnSpc>
                <a:spcPts val="4799"/>
              </a:lnSpc>
              <a:buFont typeface="Arial"/>
              <a:buChar char="•"/>
            </a:pPr>
            <a:r>
              <a:rPr lang="en-US" sz="3999" spc="799">
                <a:solidFill>
                  <a:srgbClr val="F7B538"/>
                </a:solidFill>
                <a:latin typeface="Glacial Indifference Bold"/>
              </a:rPr>
              <a:t>SCHOLARSHIPS</a:t>
            </a:r>
            <a:r>
              <a:rPr lang="en-US" sz="3999" spc="799">
                <a:solidFill>
                  <a:srgbClr val="9E2743"/>
                </a:solidFill>
                <a:latin typeface="Glacial Indifference Bold"/>
              </a:rPr>
              <a:t>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DFE"/>
        </a:solidFill>
      </p:bgPr>
    </p:bg>
    <p:spTree>
      <p:nvGrpSpPr>
        <p:cNvPr id="1" name=""/>
        <p:cNvGrpSpPr/>
        <p:nvPr/>
      </p:nvGrpSpPr>
      <p:grpSpPr>
        <a:xfrm>
          <a:off x="0" y="0"/>
          <a:ext cx="0" cy="0"/>
          <a:chOff x="0" y="0"/>
          <a:chExt cx="0" cy="0"/>
        </a:xfrm>
      </p:grpSpPr>
      <p:sp>
        <p:nvSpPr>
          <p:cNvPr name="TextBox 2" id="2"/>
          <p:cNvSpPr txBox="true"/>
          <p:nvPr/>
        </p:nvSpPr>
        <p:spPr>
          <a:xfrm rot="0">
            <a:off x="415788" y="7098203"/>
            <a:ext cx="16843512" cy="2084706"/>
          </a:xfrm>
          <a:prstGeom prst="rect">
            <a:avLst/>
          </a:prstGeom>
        </p:spPr>
        <p:txBody>
          <a:bodyPr anchor="t" rtlCol="false" tIns="0" lIns="0" bIns="0" rIns="0">
            <a:spAutoFit/>
          </a:bodyPr>
          <a:lstStyle/>
          <a:p>
            <a:pPr>
              <a:lnSpc>
                <a:spcPts val="5319"/>
              </a:lnSpc>
            </a:pPr>
            <a:r>
              <a:rPr lang="en-US" sz="3799" spc="189">
                <a:solidFill>
                  <a:srgbClr val="9E2743"/>
                </a:solidFill>
                <a:latin typeface="Agrandir"/>
              </a:rPr>
              <a:t>V.O.I.C.E.S members supports AB 540 and undocumented students pursue higher education through fun involvement opportunities, transformative advocacy in the community, and strong networks.</a:t>
            </a:r>
          </a:p>
        </p:txBody>
      </p:sp>
      <p:pic>
        <p:nvPicPr>
          <p:cNvPr name="Picture 3" id="3"/>
          <p:cNvPicPr>
            <a:picLocks noChangeAspect="true"/>
          </p:cNvPicPr>
          <p:nvPr/>
        </p:nvPicPr>
        <p:blipFill>
          <a:blip r:embed="rId2"/>
          <a:srcRect l="0" t="0" r="0" b="0"/>
          <a:stretch>
            <a:fillRect/>
          </a:stretch>
        </p:blipFill>
        <p:spPr>
          <a:xfrm flipH="false" flipV="false" rot="0">
            <a:off x="9527987" y="1515663"/>
            <a:ext cx="7468294" cy="2333842"/>
          </a:xfrm>
          <a:prstGeom prst="rect">
            <a:avLst/>
          </a:prstGeom>
        </p:spPr>
      </p:pic>
      <p:pic>
        <p:nvPicPr>
          <p:cNvPr name="Picture 4" id="4"/>
          <p:cNvPicPr>
            <a:picLocks noChangeAspect="true"/>
          </p:cNvPicPr>
          <p:nvPr/>
        </p:nvPicPr>
        <p:blipFill>
          <a:blip r:embed="rId3"/>
          <a:srcRect l="0" t="6277" r="11494" b="0"/>
          <a:stretch>
            <a:fillRect/>
          </a:stretch>
        </p:blipFill>
        <p:spPr>
          <a:xfrm flipH="false" flipV="false" rot="0">
            <a:off x="9527987" y="3978448"/>
            <a:ext cx="7468294" cy="2330104"/>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214892" y="1104326"/>
            <a:ext cx="5094675" cy="5490358"/>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DFE"/>
        </a:solidFill>
      </p:bgPr>
    </p:bg>
    <p:spTree>
      <p:nvGrpSpPr>
        <p:cNvPr id="1" name=""/>
        <p:cNvGrpSpPr/>
        <p:nvPr/>
      </p:nvGrpSpPr>
      <p:grpSpPr>
        <a:xfrm>
          <a:off x="0" y="0"/>
          <a:ext cx="0" cy="0"/>
          <a:chOff x="0" y="0"/>
          <a:chExt cx="0" cy="0"/>
        </a:xfrm>
      </p:grpSpPr>
      <p:grpSp>
        <p:nvGrpSpPr>
          <p:cNvPr name="Group 2" id="2"/>
          <p:cNvGrpSpPr/>
          <p:nvPr/>
        </p:nvGrpSpPr>
        <p:grpSpPr>
          <a:xfrm rot="0">
            <a:off x="231643" y="4068041"/>
            <a:ext cx="7544064" cy="5960317"/>
            <a:chOff x="0" y="0"/>
            <a:chExt cx="5840981" cy="4614767"/>
          </a:xfrm>
        </p:grpSpPr>
        <p:sp>
          <p:nvSpPr>
            <p:cNvPr name="Freeform 3" id="3"/>
            <p:cNvSpPr/>
            <p:nvPr/>
          </p:nvSpPr>
          <p:spPr>
            <a:xfrm>
              <a:off x="0" y="0"/>
              <a:ext cx="5840981" cy="4614767"/>
            </a:xfrm>
            <a:custGeom>
              <a:avLst/>
              <a:gdLst/>
              <a:ahLst/>
              <a:cxnLst/>
              <a:rect r="r" b="b" t="t" l="l"/>
              <a:pathLst>
                <a:path h="4614767" w="5840981">
                  <a:moveTo>
                    <a:pt x="5716520" y="4614767"/>
                  </a:moveTo>
                  <a:lnTo>
                    <a:pt x="124460" y="4614767"/>
                  </a:lnTo>
                  <a:cubicBezTo>
                    <a:pt x="55880" y="4614767"/>
                    <a:pt x="0" y="4558886"/>
                    <a:pt x="0" y="4490307"/>
                  </a:cubicBezTo>
                  <a:lnTo>
                    <a:pt x="0" y="124460"/>
                  </a:lnTo>
                  <a:cubicBezTo>
                    <a:pt x="0" y="55880"/>
                    <a:pt x="55880" y="0"/>
                    <a:pt x="124460" y="0"/>
                  </a:cubicBezTo>
                  <a:lnTo>
                    <a:pt x="5716521" y="0"/>
                  </a:lnTo>
                  <a:cubicBezTo>
                    <a:pt x="5785101" y="0"/>
                    <a:pt x="5840981" y="55880"/>
                    <a:pt x="5840981" y="124460"/>
                  </a:cubicBezTo>
                  <a:lnTo>
                    <a:pt x="5840981" y="4490307"/>
                  </a:lnTo>
                  <a:cubicBezTo>
                    <a:pt x="5840981" y="4558887"/>
                    <a:pt x="5785101" y="4614767"/>
                    <a:pt x="5716521" y="4614767"/>
                  </a:cubicBezTo>
                  <a:close/>
                </a:path>
              </a:pathLst>
            </a:custGeom>
            <a:solidFill>
              <a:srgbClr val="F4CE76"/>
            </a:solidFill>
          </p:spPr>
        </p:sp>
      </p:grpSp>
      <p:grpSp>
        <p:nvGrpSpPr>
          <p:cNvPr name="Group 4" id="4"/>
          <p:cNvGrpSpPr/>
          <p:nvPr/>
        </p:nvGrpSpPr>
        <p:grpSpPr>
          <a:xfrm rot="0">
            <a:off x="10464958" y="4108474"/>
            <a:ext cx="7345433" cy="5960317"/>
            <a:chOff x="0" y="0"/>
            <a:chExt cx="5687191" cy="4614767"/>
          </a:xfrm>
        </p:grpSpPr>
        <p:sp>
          <p:nvSpPr>
            <p:cNvPr name="Freeform 5" id="5"/>
            <p:cNvSpPr/>
            <p:nvPr/>
          </p:nvSpPr>
          <p:spPr>
            <a:xfrm>
              <a:off x="0" y="0"/>
              <a:ext cx="5687191" cy="4614767"/>
            </a:xfrm>
            <a:custGeom>
              <a:avLst/>
              <a:gdLst/>
              <a:ahLst/>
              <a:cxnLst/>
              <a:rect r="r" b="b" t="t" l="l"/>
              <a:pathLst>
                <a:path h="4614767" w="5687191">
                  <a:moveTo>
                    <a:pt x="5562731" y="4614767"/>
                  </a:moveTo>
                  <a:lnTo>
                    <a:pt x="124460" y="4614767"/>
                  </a:lnTo>
                  <a:cubicBezTo>
                    <a:pt x="55880" y="4614767"/>
                    <a:pt x="0" y="4558886"/>
                    <a:pt x="0" y="4490307"/>
                  </a:cubicBezTo>
                  <a:lnTo>
                    <a:pt x="0" y="124460"/>
                  </a:lnTo>
                  <a:cubicBezTo>
                    <a:pt x="0" y="55880"/>
                    <a:pt x="55880" y="0"/>
                    <a:pt x="124460" y="0"/>
                  </a:cubicBezTo>
                  <a:lnTo>
                    <a:pt x="5562731" y="0"/>
                  </a:lnTo>
                  <a:cubicBezTo>
                    <a:pt x="5631311" y="0"/>
                    <a:pt x="5687191" y="55880"/>
                    <a:pt x="5687191" y="124460"/>
                  </a:cubicBezTo>
                  <a:lnTo>
                    <a:pt x="5687191" y="4490307"/>
                  </a:lnTo>
                  <a:cubicBezTo>
                    <a:pt x="5687191" y="4558887"/>
                    <a:pt x="5631311" y="4614767"/>
                    <a:pt x="5562731" y="4614767"/>
                  </a:cubicBezTo>
                  <a:close/>
                </a:path>
              </a:pathLst>
            </a:custGeom>
            <a:solidFill>
              <a:srgbClr val="9E2743"/>
            </a:solidFill>
          </p:spPr>
        </p:sp>
      </p:grpSp>
      <p:pic>
        <p:nvPicPr>
          <p:cNvPr name="Picture 6" id="6"/>
          <p:cNvPicPr>
            <a:picLocks noChangeAspect="true"/>
          </p:cNvPicPr>
          <p:nvPr/>
        </p:nvPicPr>
        <p:blipFill>
          <a:blip r:embed="rId2"/>
          <a:srcRect l="0" t="0" r="0" b="0"/>
          <a:stretch>
            <a:fillRect/>
          </a:stretch>
        </p:blipFill>
        <p:spPr>
          <a:xfrm flipH="false" flipV="false" rot="0">
            <a:off x="3470071" y="93917"/>
            <a:ext cx="10450454" cy="3889891"/>
          </a:xfrm>
          <a:prstGeom prst="rect">
            <a:avLst/>
          </a:prstGeom>
        </p:spPr>
      </p:pic>
      <p:sp>
        <p:nvSpPr>
          <p:cNvPr name="TextBox 7" id="7"/>
          <p:cNvSpPr txBox="true"/>
          <p:nvPr/>
        </p:nvSpPr>
        <p:spPr>
          <a:xfrm rot="0">
            <a:off x="10689866" y="4058516"/>
            <a:ext cx="7120525" cy="6010275"/>
          </a:xfrm>
          <a:prstGeom prst="rect">
            <a:avLst/>
          </a:prstGeom>
        </p:spPr>
        <p:txBody>
          <a:bodyPr anchor="t" rtlCol="false" tIns="0" lIns="0" bIns="0" rIns="0">
            <a:spAutoFit/>
          </a:bodyPr>
          <a:lstStyle/>
          <a:p>
            <a:pPr algn="ctr" marL="0" indent="0" lvl="0">
              <a:lnSpc>
                <a:spcPts val="4799"/>
              </a:lnSpc>
              <a:spcBef>
                <a:spcPct val="0"/>
              </a:spcBef>
            </a:pPr>
            <a:r>
              <a:rPr lang="en-US" sz="3999" spc="799">
                <a:solidFill>
                  <a:srgbClr val="FFFFFF"/>
                </a:solidFill>
                <a:latin typeface="Glacial Indifference Bold"/>
              </a:rPr>
              <a:t>PROVIDES SUPPORT SUCH AS KNOWLEDGE REGARDING UNDOCU-FRIENDLY RESOURCES, PROFESSIONAL DEVELOPMENT, UNDOCUHUSTLE, AND OVERCOMING BARRIERS. </a:t>
            </a:r>
          </a:p>
        </p:txBody>
      </p:sp>
      <p:sp>
        <p:nvSpPr>
          <p:cNvPr name="TextBox 8" id="8"/>
          <p:cNvSpPr txBox="true"/>
          <p:nvPr/>
        </p:nvSpPr>
        <p:spPr>
          <a:xfrm rot="0">
            <a:off x="105292" y="4250345"/>
            <a:ext cx="7544064" cy="5438775"/>
          </a:xfrm>
          <a:prstGeom prst="rect">
            <a:avLst/>
          </a:prstGeom>
        </p:spPr>
        <p:txBody>
          <a:bodyPr anchor="t" rtlCol="false" tIns="0" lIns="0" bIns="0" rIns="0">
            <a:spAutoFit/>
          </a:bodyPr>
          <a:lstStyle/>
          <a:p>
            <a:pPr algn="ctr" marL="0" indent="0" lvl="0">
              <a:lnSpc>
                <a:spcPts val="4319"/>
              </a:lnSpc>
              <a:spcBef>
                <a:spcPct val="0"/>
              </a:spcBef>
            </a:pPr>
            <a:r>
              <a:rPr lang="en-US" sz="3599" spc="719">
                <a:solidFill>
                  <a:srgbClr val="9E2743"/>
                </a:solidFill>
                <a:latin typeface="Glacial Indifference Bold"/>
              </a:rPr>
              <a:t>UPLIFT MENTORING PROGRAM SUPPORT STUDENTS BY PROVIDING A SAFE AND WELCOMING SPACE TO CULTIVATE MEANINGFUL CONNECTIONS BETWEEN INCOMING AND CONTINUING STUDENTS, FACULTY, AND STAFF.</a:t>
            </a:r>
            <a:r>
              <a:rPr lang="en-US" sz="3599" spc="719">
                <a:solidFill>
                  <a:srgbClr val="9E2743"/>
                </a:solidFill>
                <a:latin typeface="Glacial Indifference Bold"/>
              </a:rPr>
              <a:t>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10999"/>
          </a:blip>
          <a:srcRect l="0" t="21875" r="0" b="21875"/>
          <a:stretch>
            <a:fillRect/>
          </a:stretch>
        </p:blipFill>
        <p:spPr>
          <a:xfrm>
            <a:off x="0" y="0"/>
            <a:ext cx="18288000" cy="10287000"/>
          </a:xfrm>
          <a:prstGeom prst="rect">
            <a:avLst/>
          </a:prstGeom>
        </p:spPr>
      </p:pic>
      <p:sp>
        <p:nvSpPr>
          <p:cNvPr name="TextBox 3" id="3"/>
          <p:cNvSpPr txBox="true"/>
          <p:nvPr/>
        </p:nvSpPr>
        <p:spPr>
          <a:xfrm rot="0">
            <a:off x="3431759" y="600075"/>
            <a:ext cx="11424482" cy="847725"/>
          </a:xfrm>
          <a:prstGeom prst="rect">
            <a:avLst/>
          </a:prstGeom>
        </p:spPr>
        <p:txBody>
          <a:bodyPr anchor="t" rtlCol="false" tIns="0" lIns="0" bIns="0" rIns="0">
            <a:spAutoFit/>
          </a:bodyPr>
          <a:lstStyle/>
          <a:p>
            <a:pPr algn="ctr">
              <a:lnSpc>
                <a:spcPts val="6600"/>
              </a:lnSpc>
            </a:pPr>
            <a:r>
              <a:rPr lang="en-US" sz="5500" spc="1100" u="sng">
                <a:solidFill>
                  <a:srgbClr val="9E2743"/>
                </a:solidFill>
                <a:latin typeface="Glacial Indifference Bold"/>
              </a:rPr>
              <a:t>CONTACT INFORMATION:</a:t>
            </a:r>
          </a:p>
        </p:txBody>
      </p:sp>
      <p:sp>
        <p:nvSpPr>
          <p:cNvPr name="TextBox 4" id="4"/>
          <p:cNvSpPr txBox="true"/>
          <p:nvPr/>
        </p:nvSpPr>
        <p:spPr>
          <a:xfrm rot="0">
            <a:off x="4374266" y="1876959"/>
            <a:ext cx="9539468" cy="3009900"/>
          </a:xfrm>
          <a:prstGeom prst="rect">
            <a:avLst/>
          </a:prstGeom>
        </p:spPr>
        <p:txBody>
          <a:bodyPr anchor="t" rtlCol="false" tIns="0" lIns="0" bIns="0" rIns="0">
            <a:spAutoFit/>
          </a:bodyPr>
          <a:lstStyle/>
          <a:p>
            <a:pPr algn="ctr">
              <a:lnSpc>
                <a:spcPts val="4799"/>
              </a:lnSpc>
            </a:pPr>
            <a:r>
              <a:rPr lang="en-US" sz="3999" spc="799">
                <a:solidFill>
                  <a:srgbClr val="F7B538"/>
                </a:solidFill>
                <a:latin typeface="Glacial Indifference Bold"/>
              </a:rPr>
              <a:t>ANTHONY GARCIA</a:t>
            </a:r>
          </a:p>
          <a:p>
            <a:pPr algn="ctr">
              <a:lnSpc>
                <a:spcPts val="4799"/>
              </a:lnSpc>
            </a:pPr>
          </a:p>
          <a:p>
            <a:pPr algn="ctr">
              <a:lnSpc>
                <a:spcPts val="4799"/>
              </a:lnSpc>
            </a:pPr>
            <a:r>
              <a:rPr lang="en-US" sz="3999" spc="799">
                <a:solidFill>
                  <a:srgbClr val="F7B538"/>
                </a:solidFill>
                <a:latin typeface="Glacial Indifference Bold"/>
              </a:rPr>
              <a:t>(818) 240-1000  Ext. 5810</a:t>
            </a:r>
          </a:p>
          <a:p>
            <a:pPr algn="ctr">
              <a:lnSpc>
                <a:spcPts val="4799"/>
              </a:lnSpc>
            </a:pPr>
          </a:p>
          <a:p>
            <a:pPr algn="ctr">
              <a:lnSpc>
                <a:spcPts val="4799"/>
              </a:lnSpc>
            </a:pPr>
            <a:r>
              <a:rPr lang="en-US" sz="3999" spc="799">
                <a:solidFill>
                  <a:srgbClr val="F7B538"/>
                </a:solidFill>
                <a:latin typeface="Glacial Indifference Bold"/>
              </a:rPr>
              <a:t>anthonyg</a:t>
            </a:r>
            <a:r>
              <a:rPr lang="en-US" sz="3999" spc="799">
                <a:solidFill>
                  <a:srgbClr val="F7B538"/>
                </a:solidFill>
                <a:latin typeface="Glacial Indifference Bold"/>
                <a:hlinkClick r:id="rId3" tooltip="mailto:hzariani@glendale.edu"/>
              </a:rPr>
              <a:t>@glendale.edu</a:t>
            </a:r>
            <a:r>
              <a:rPr lang="en-US" sz="3999" spc="799">
                <a:solidFill>
                  <a:srgbClr val="F7B538"/>
                </a:solidFill>
                <a:latin typeface="Glacial Indifference Bold"/>
              </a:rPr>
              <a:t> </a:t>
            </a:r>
          </a:p>
        </p:txBody>
      </p:sp>
      <p:pic>
        <p:nvPicPr>
          <p:cNvPr name="Picture 5" id="5"/>
          <p:cNvPicPr>
            <a:picLocks noChangeAspect="true"/>
          </p:cNvPicPr>
          <p:nvPr/>
        </p:nvPicPr>
        <p:blipFill>
          <a:blip r:embed="rId4"/>
          <a:srcRect l="0" t="0" r="0" b="0"/>
          <a:stretch>
            <a:fillRect/>
          </a:stretch>
        </p:blipFill>
        <p:spPr>
          <a:xfrm flipH="false" flipV="false" rot="0">
            <a:off x="8402686" y="7026579"/>
            <a:ext cx="1482629" cy="1482629"/>
          </a:xfrm>
          <a:prstGeom prst="rect">
            <a:avLst/>
          </a:prstGeom>
        </p:spPr>
      </p:pic>
      <p:sp>
        <p:nvSpPr>
          <p:cNvPr name="TextBox 6" id="6"/>
          <p:cNvSpPr txBox="true"/>
          <p:nvPr/>
        </p:nvSpPr>
        <p:spPr>
          <a:xfrm rot="0">
            <a:off x="4760717" y="8686800"/>
            <a:ext cx="8766565" cy="1143000"/>
          </a:xfrm>
          <a:prstGeom prst="rect">
            <a:avLst/>
          </a:prstGeom>
        </p:spPr>
        <p:txBody>
          <a:bodyPr anchor="t" rtlCol="false" tIns="0" lIns="0" bIns="0" rIns="0">
            <a:spAutoFit/>
          </a:bodyPr>
          <a:lstStyle/>
          <a:p>
            <a:pPr algn="ctr">
              <a:lnSpc>
                <a:spcPts val="4559"/>
              </a:lnSpc>
            </a:pPr>
            <a:r>
              <a:rPr lang="en-US" sz="3799" spc="759">
                <a:solidFill>
                  <a:srgbClr val="F7B538"/>
                </a:solidFill>
                <a:latin typeface="Glacial Indifference Bold"/>
              </a:rPr>
              <a:t>FOLLOW US ON INSTAGRAM:</a:t>
            </a:r>
          </a:p>
          <a:p>
            <a:pPr algn="ctr">
              <a:lnSpc>
                <a:spcPts val="4559"/>
              </a:lnSpc>
            </a:pPr>
            <a:r>
              <a:rPr lang="en-US" sz="3799" spc="759">
                <a:solidFill>
                  <a:srgbClr val="F7B538"/>
                </a:solidFill>
                <a:latin typeface="Canva Sans Bold"/>
              </a:rPr>
              <a:t>@</a:t>
            </a:r>
            <a:r>
              <a:rPr lang="en-US" sz="3799" spc="759">
                <a:solidFill>
                  <a:srgbClr val="F7B538"/>
                </a:solidFill>
                <a:latin typeface="Canva Sans Bold"/>
              </a:rPr>
              <a:t>GCC.DRC</a:t>
            </a:r>
          </a:p>
        </p:txBody>
      </p:sp>
      <p:sp>
        <p:nvSpPr>
          <p:cNvPr name="TextBox 7" id="7"/>
          <p:cNvSpPr txBox="true"/>
          <p:nvPr/>
        </p:nvSpPr>
        <p:spPr>
          <a:xfrm rot="0">
            <a:off x="1920850" y="5485443"/>
            <a:ext cx="14446300" cy="1143000"/>
          </a:xfrm>
          <a:prstGeom prst="rect">
            <a:avLst/>
          </a:prstGeom>
        </p:spPr>
        <p:txBody>
          <a:bodyPr anchor="t" rtlCol="false" tIns="0" lIns="0" bIns="0" rIns="0">
            <a:spAutoFit/>
          </a:bodyPr>
          <a:lstStyle/>
          <a:p>
            <a:pPr algn="ctr">
              <a:lnSpc>
                <a:spcPts val="4559"/>
              </a:lnSpc>
              <a:spcBef>
                <a:spcPct val="0"/>
              </a:spcBef>
            </a:pPr>
            <a:r>
              <a:rPr lang="en-US" sz="3799" spc="759">
                <a:solidFill>
                  <a:srgbClr val="9E2743"/>
                </a:solidFill>
                <a:latin typeface="Glacial Indifference Bold"/>
              </a:rPr>
              <a:t>FOR MORE INFORMATION VISIT OUR WEBSITE:</a:t>
            </a:r>
          </a:p>
          <a:p>
            <a:pPr algn="ctr">
              <a:lnSpc>
                <a:spcPts val="4559"/>
              </a:lnSpc>
              <a:spcBef>
                <a:spcPct val="0"/>
              </a:spcBef>
            </a:pPr>
            <a:r>
              <a:rPr lang="en-US" sz="3799" spc="759">
                <a:solidFill>
                  <a:srgbClr val="9E2743"/>
                </a:solidFill>
                <a:latin typeface="Glacial Indifference Bold"/>
              </a:rPr>
              <a:t>WWW.GLENDALE.EDU/DREAMRESOURCECENTER</a:t>
            </a:r>
            <a:r>
              <a:rPr lang="en-US" sz="3799" spc="759">
                <a:solidFill>
                  <a:srgbClr val="FFFFFF"/>
                </a:solidFill>
                <a:latin typeface="Glacial Indifference Bold"/>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DAFfWvmuWvo</dc:identifier>
  <dcterms:modified xsi:type="dcterms:W3CDTF">2011-08-01T06:04:30Z</dcterms:modified>
  <cp:revision>1</cp:revision>
  <dc:title>DRC Presentation: Farsi</dc:title>
</cp:coreProperties>
</file>