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Hatton Bold" charset="1" panose="00000700000000000000"/>
      <p:regular r:id="rId14"/>
    </p:embeddedFont>
    <p:embeddedFont>
      <p:font typeface="Hatton Bold Bold" charset="1" panose="00000900000000000000"/>
      <p:regular r:id="rId15"/>
    </p:embeddedFont>
    <p:embeddedFont>
      <p:font typeface="Hatton Black" charset="1" panose="00000A00000000000000"/>
      <p:regular r:id="rId16"/>
    </p:embeddedFont>
    <p:embeddedFont>
      <p:font typeface="Agrandir" charset="1" panose="00000500000000000000"/>
      <p:regular r:id="rId17"/>
    </p:embeddedFont>
    <p:embeddedFont>
      <p:font typeface="Agrandir Bold" charset="1" panose="00000800000000000000"/>
      <p:regular r:id="rId18"/>
    </p:embeddedFont>
    <p:embeddedFont>
      <p:font typeface="Agrandir Italics" charset="1" panose="00000500000000000000"/>
      <p:regular r:id="rId19"/>
    </p:embeddedFont>
    <p:embeddedFont>
      <p:font typeface="Agrandir Bold Italics" charset="1" panose="00000800000000000000"/>
      <p:regular r:id="rId20"/>
    </p:embeddedFont>
    <p:embeddedFont>
      <p:font typeface="Canva Sans" charset="1" panose="020B0503030501040103"/>
      <p:regular r:id="rId21"/>
    </p:embeddedFont>
    <p:embeddedFont>
      <p:font typeface="Canva Sans Bold" charset="1" panose="020B0803030501040103"/>
      <p:regular r:id="rId22"/>
    </p:embeddedFont>
    <p:embeddedFont>
      <p:font typeface="Canva Sans Italics" charset="1" panose="020B0503030501040103"/>
      <p:regular r:id="rId23"/>
    </p:embeddedFont>
    <p:embeddedFont>
      <p:font typeface="Canva Sans Bold Italics" charset="1" panose="020B08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DEA1"/>
        </a:solidFill>
      </p:bgPr>
    </p:bg>
    <p:spTree>
      <p:nvGrpSpPr>
        <p:cNvPr id="1" name=""/>
        <p:cNvGrpSpPr/>
        <p:nvPr/>
      </p:nvGrpSpPr>
      <p:grpSpPr>
        <a:xfrm>
          <a:off x="0" y="0"/>
          <a:ext cx="0" cy="0"/>
          <a:chOff x="0" y="0"/>
          <a:chExt cx="0" cy="0"/>
        </a:xfrm>
      </p:grpSpPr>
      <p:sp>
        <p:nvSpPr>
          <p:cNvPr name="AutoShape 2" id="2"/>
          <p:cNvSpPr/>
          <p:nvPr/>
        </p:nvSpPr>
        <p:spPr>
          <a:xfrm rot="-3777">
            <a:off x="4809452" y="7254018"/>
            <a:ext cx="8669097" cy="0"/>
          </a:xfrm>
          <a:prstGeom prst="line">
            <a:avLst/>
          </a:prstGeom>
          <a:ln cap="flat" w="19050">
            <a:solidFill>
              <a:srgbClr val="9E2743"/>
            </a:solidFill>
            <a:prstDash val="solid"/>
            <a:headEnd type="none" len="sm" w="sm"/>
            <a:tailEnd type="none" len="sm" w="sm"/>
          </a:ln>
        </p:spPr>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41005" y="2484902"/>
            <a:ext cx="3750652" cy="5556522"/>
          </a:xfrm>
          <a:prstGeom prst="rect">
            <a:avLst/>
          </a:prstGeom>
        </p:spPr>
      </p:pic>
      <p:sp>
        <p:nvSpPr>
          <p:cNvPr name="TextBox 4" id="4"/>
          <p:cNvSpPr txBox="true"/>
          <p:nvPr/>
        </p:nvSpPr>
        <p:spPr>
          <a:xfrm rot="0">
            <a:off x="5749650" y="7392581"/>
            <a:ext cx="6788699" cy="377571"/>
          </a:xfrm>
          <a:prstGeom prst="rect">
            <a:avLst/>
          </a:prstGeom>
        </p:spPr>
        <p:txBody>
          <a:bodyPr anchor="t" rtlCol="false" tIns="0" lIns="0" bIns="0" rIns="0">
            <a:spAutoFit/>
          </a:bodyPr>
          <a:lstStyle/>
          <a:p>
            <a:pPr marL="0" indent="0" lvl="0">
              <a:lnSpc>
                <a:spcPts val="2832"/>
              </a:lnSpc>
              <a:spcBef>
                <a:spcPct val="0"/>
              </a:spcBef>
            </a:pPr>
            <a:r>
              <a:rPr lang="en-US" sz="2400" spc="240">
                <a:solidFill>
                  <a:srgbClr val="9E2743"/>
                </a:solidFill>
                <a:latin typeface="Hatton Bold"/>
              </a:rPr>
              <a:t>GLENDALE COMMUNITY COLLEGE</a:t>
            </a:r>
          </a:p>
        </p:txBody>
      </p:sp>
      <p:sp>
        <p:nvSpPr>
          <p:cNvPr name="TextBox 5" id="5"/>
          <p:cNvSpPr txBox="true"/>
          <p:nvPr/>
        </p:nvSpPr>
        <p:spPr>
          <a:xfrm rot="0">
            <a:off x="4865506" y="6697186"/>
            <a:ext cx="8556989" cy="580644"/>
          </a:xfrm>
          <a:prstGeom prst="rect">
            <a:avLst/>
          </a:prstGeom>
        </p:spPr>
        <p:txBody>
          <a:bodyPr anchor="t" rtlCol="false" tIns="0" lIns="0" bIns="0" rIns="0">
            <a:spAutoFit/>
          </a:bodyPr>
          <a:lstStyle/>
          <a:p>
            <a:pPr algn="ctr">
              <a:lnSpc>
                <a:spcPts val="4248"/>
              </a:lnSpc>
            </a:pPr>
            <a:r>
              <a:rPr lang="en-US" sz="3600" spc="97">
                <a:solidFill>
                  <a:srgbClr val="9E2743"/>
                </a:solidFill>
                <a:cs typeface="Hatton Black Bold"/>
              </a:rPr>
              <a:t>مركز دريم للموارد</a:t>
            </a:r>
          </a:p>
        </p:txBody>
      </p:sp>
      <p:sp>
        <p:nvSpPr>
          <p:cNvPr name="TextBox 6" id="6"/>
          <p:cNvSpPr txBox="true"/>
          <p:nvPr/>
        </p:nvSpPr>
        <p:spPr>
          <a:xfrm rot="0">
            <a:off x="5526248" y="7751102"/>
            <a:ext cx="7235504" cy="290322"/>
          </a:xfrm>
          <a:prstGeom prst="rect">
            <a:avLst/>
          </a:prstGeom>
        </p:spPr>
        <p:txBody>
          <a:bodyPr anchor="t" rtlCol="false" tIns="0" lIns="0" bIns="0" rIns="0">
            <a:spAutoFit/>
          </a:bodyPr>
          <a:lstStyle/>
          <a:p>
            <a:pPr marL="0" indent="0" lvl="0">
              <a:lnSpc>
                <a:spcPts val="2124"/>
              </a:lnSpc>
              <a:spcBef>
                <a:spcPct val="0"/>
              </a:spcBef>
            </a:pPr>
            <a:r>
              <a:rPr lang="en-US" sz="1800" spc="185">
                <a:solidFill>
                  <a:srgbClr val="9E2743"/>
                </a:solidFill>
                <a:latin typeface="Hatton Bold"/>
              </a:rPr>
              <a:t>https://www.glendale.edu/dreamresourcecenter</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2761752" y="2484902"/>
            <a:ext cx="3768890" cy="5583541"/>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0">
            <a:off x="6343688" y="1153331"/>
            <a:ext cx="5600624" cy="560062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DFE"/>
        </a:solidFill>
      </p:bgPr>
    </p:bg>
    <p:spTree>
      <p:nvGrpSpPr>
        <p:cNvPr id="1" name=""/>
        <p:cNvGrpSpPr/>
        <p:nvPr/>
      </p:nvGrpSpPr>
      <p:grpSpPr>
        <a:xfrm>
          <a:off x="0" y="0"/>
          <a:ext cx="0" cy="0"/>
          <a:chOff x="0" y="0"/>
          <a:chExt cx="0" cy="0"/>
        </a:xfrm>
      </p:grpSpPr>
      <p:sp>
        <p:nvSpPr>
          <p:cNvPr name="AutoShape 2" id="2"/>
          <p:cNvSpPr/>
          <p:nvPr/>
        </p:nvSpPr>
        <p:spPr>
          <a:xfrm rot="-4405">
            <a:off x="9304404" y="3299471"/>
            <a:ext cx="7432344" cy="0"/>
          </a:xfrm>
          <a:prstGeom prst="line">
            <a:avLst/>
          </a:prstGeom>
          <a:ln cap="flat" w="19050">
            <a:solidFill>
              <a:srgbClr val="2F2623"/>
            </a:solidFill>
            <a:prstDash val="solid"/>
            <a:headEnd type="none" len="sm" w="sm"/>
            <a:tailEnd type="none" len="sm" w="sm"/>
          </a:ln>
        </p:spPr>
      </p:sp>
      <p:pic>
        <p:nvPicPr>
          <p:cNvPr name="Picture 3" id="3"/>
          <p:cNvPicPr>
            <a:picLocks noChangeAspect="true"/>
          </p:cNvPicPr>
          <p:nvPr/>
        </p:nvPicPr>
        <p:blipFill>
          <a:blip r:embed="rId2"/>
          <a:srcRect l="0" t="0" r="0" b="0"/>
          <a:stretch>
            <a:fillRect/>
          </a:stretch>
        </p:blipFill>
        <p:spPr>
          <a:xfrm flipH="false" flipV="false" rot="0">
            <a:off x="2100767" y="2343188"/>
            <a:ext cx="5600624" cy="5600624"/>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3422915" y="5800873"/>
            <a:ext cx="6367195" cy="4114800"/>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true" rot="9043725">
            <a:off x="-1704580" y="-646014"/>
            <a:ext cx="8092521" cy="5229792"/>
          </a:xfrm>
          <a:prstGeom prst="rect">
            <a:avLst/>
          </a:prstGeom>
        </p:spPr>
      </p:pic>
      <p:sp>
        <p:nvSpPr>
          <p:cNvPr name="TextBox 6" id="6"/>
          <p:cNvSpPr txBox="true"/>
          <p:nvPr/>
        </p:nvSpPr>
        <p:spPr>
          <a:xfrm rot="0">
            <a:off x="9304407" y="2655644"/>
            <a:ext cx="7954893" cy="648589"/>
          </a:xfrm>
          <a:prstGeom prst="rect">
            <a:avLst/>
          </a:prstGeom>
        </p:spPr>
        <p:txBody>
          <a:bodyPr anchor="t" rtlCol="false" tIns="0" lIns="0" bIns="0" rIns="0">
            <a:spAutoFit/>
          </a:bodyPr>
          <a:lstStyle/>
          <a:p>
            <a:pPr algn="ctr">
              <a:lnSpc>
                <a:spcPts val="4838"/>
              </a:lnSpc>
            </a:pPr>
            <a:r>
              <a:rPr lang="en-US" sz="4100" spc="110">
                <a:solidFill>
                  <a:srgbClr val="9E2743"/>
                </a:solidFill>
                <a:cs typeface="Hatton Black Bold"/>
              </a:rPr>
              <a:t>بيان المهمة</a:t>
            </a:r>
          </a:p>
        </p:txBody>
      </p:sp>
      <p:sp>
        <p:nvSpPr>
          <p:cNvPr name="TextBox 7" id="7"/>
          <p:cNvSpPr txBox="true"/>
          <p:nvPr/>
        </p:nvSpPr>
        <p:spPr>
          <a:xfrm rot="0">
            <a:off x="9304407" y="3449628"/>
            <a:ext cx="7432350" cy="3569648"/>
          </a:xfrm>
          <a:prstGeom prst="rect">
            <a:avLst/>
          </a:prstGeom>
        </p:spPr>
        <p:txBody>
          <a:bodyPr anchor="t" rtlCol="false" tIns="0" lIns="0" bIns="0" rIns="0">
            <a:spAutoFit/>
          </a:bodyPr>
          <a:lstStyle/>
          <a:p>
            <a:pPr>
              <a:lnSpc>
                <a:spcPts val="4639"/>
              </a:lnSpc>
            </a:pPr>
            <a:r>
              <a:rPr lang="en-US" sz="3313" spc="165">
                <a:solidFill>
                  <a:srgbClr val="9E2743"/>
                </a:solidFill>
                <a:cs typeface="Agrandir Bold"/>
              </a:rPr>
              <a:t>تتمثل مهمة مركز دريم للموارد في دول مجلس التعاون الخليجي في دعم ثقافة الحرم الجامعي الشاملة وتمكين الطلاب غير المسجلين من تحقيق أهداف أكاديمية وشخصية وأن يصبحوا أعضاء نشطين في مجتمعاتنا.</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875" r="0" b="21875"/>
          <a:stretch>
            <a:fillRect/>
          </a:stretch>
        </p:blipFill>
        <p:spPr>
          <a:xfrm>
            <a:off x="0" y="0"/>
            <a:ext cx="18288000" cy="10287000"/>
          </a:xfrm>
          <a:prstGeom prst="rect">
            <a:avLst/>
          </a:prstGeom>
        </p:spPr>
      </p:pic>
      <p:sp>
        <p:nvSpPr>
          <p:cNvPr name="TextBox 3" id="3"/>
          <p:cNvSpPr txBox="true"/>
          <p:nvPr/>
        </p:nvSpPr>
        <p:spPr>
          <a:xfrm rot="0">
            <a:off x="0" y="250415"/>
            <a:ext cx="18288000" cy="914400"/>
          </a:xfrm>
          <a:prstGeom prst="rect">
            <a:avLst/>
          </a:prstGeom>
        </p:spPr>
        <p:txBody>
          <a:bodyPr anchor="t" rtlCol="false" tIns="0" lIns="0" bIns="0" rIns="0">
            <a:spAutoFit/>
          </a:bodyPr>
          <a:lstStyle/>
          <a:p>
            <a:pPr algn="ctr">
              <a:lnSpc>
                <a:spcPts val="7199"/>
              </a:lnSpc>
            </a:pPr>
            <a:r>
              <a:rPr lang="en-US" sz="5999" spc="1199" u="sng">
                <a:solidFill>
                  <a:srgbClr val="9E2743"/>
                </a:solidFill>
                <a:cs typeface="Glacial Indifference Bold"/>
              </a:rPr>
              <a:t>جمهورية الكونغو الديمقراطية</a:t>
            </a:r>
          </a:p>
        </p:txBody>
      </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995530" y="1660009"/>
            <a:ext cx="4296941" cy="781262"/>
          </a:xfrm>
          <a:prstGeom prst="rect">
            <a:avLst/>
          </a:prstGeom>
        </p:spPr>
      </p:pic>
      <p:sp>
        <p:nvSpPr>
          <p:cNvPr name="TextBox 5" id="5"/>
          <p:cNvSpPr txBox="true"/>
          <p:nvPr/>
        </p:nvSpPr>
        <p:spPr>
          <a:xfrm rot="0">
            <a:off x="7327126" y="1764890"/>
            <a:ext cx="3633748" cy="571500"/>
          </a:xfrm>
          <a:prstGeom prst="rect">
            <a:avLst/>
          </a:prstGeom>
        </p:spPr>
        <p:txBody>
          <a:bodyPr anchor="t" rtlCol="false" tIns="0" lIns="0" bIns="0" rIns="0">
            <a:spAutoFit/>
          </a:bodyPr>
          <a:lstStyle/>
          <a:p>
            <a:pPr algn="ctr">
              <a:lnSpc>
                <a:spcPts val="4559"/>
              </a:lnSpc>
            </a:pPr>
            <a:r>
              <a:rPr lang="en-US" sz="3799" spc="759" u="sng">
                <a:solidFill>
                  <a:srgbClr val="9E2743"/>
                </a:solidFill>
                <a:cs typeface="Glacial Indifference"/>
              </a:rPr>
              <a:t>موقع:</a:t>
            </a:r>
          </a:p>
        </p:txBody>
      </p:sp>
      <p:sp>
        <p:nvSpPr>
          <p:cNvPr name="TextBox 6" id="6"/>
          <p:cNvSpPr txBox="true"/>
          <p:nvPr/>
        </p:nvSpPr>
        <p:spPr>
          <a:xfrm rot="0">
            <a:off x="6239052" y="2632233"/>
            <a:ext cx="5809895"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9E2743"/>
                </a:solidFill>
                <a:cs typeface="Glacial Indifference Bold"/>
              </a:rPr>
              <a:t>سييرا مادري 267</a:t>
            </a: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705697" y="3574348"/>
            <a:ext cx="4876607" cy="886656"/>
          </a:xfrm>
          <a:prstGeom prst="rect">
            <a:avLst/>
          </a:prstGeom>
        </p:spPr>
      </p:pic>
      <p:sp>
        <p:nvSpPr>
          <p:cNvPr name="TextBox 8" id="8"/>
          <p:cNvSpPr txBox="true"/>
          <p:nvPr/>
        </p:nvSpPr>
        <p:spPr>
          <a:xfrm rot="0">
            <a:off x="6564408" y="3803808"/>
            <a:ext cx="5159185" cy="571500"/>
          </a:xfrm>
          <a:prstGeom prst="rect">
            <a:avLst/>
          </a:prstGeom>
        </p:spPr>
        <p:txBody>
          <a:bodyPr anchor="t" rtlCol="false" tIns="0" lIns="0" bIns="0" rIns="0">
            <a:spAutoFit/>
          </a:bodyPr>
          <a:lstStyle/>
          <a:p>
            <a:pPr algn="ctr">
              <a:lnSpc>
                <a:spcPts val="4559"/>
              </a:lnSpc>
            </a:pPr>
            <a:r>
              <a:rPr lang="en-US" sz="3799" spc="759" u="sng">
                <a:solidFill>
                  <a:srgbClr val="9E2743"/>
                </a:solidFill>
                <a:cs typeface="Glacial Indifference"/>
              </a:rPr>
              <a:t>ساعات العمل:</a:t>
            </a:r>
          </a:p>
        </p:txBody>
      </p:sp>
      <p:sp>
        <p:nvSpPr>
          <p:cNvPr name="TextBox 9" id="9"/>
          <p:cNvSpPr txBox="true"/>
          <p:nvPr/>
        </p:nvSpPr>
        <p:spPr>
          <a:xfrm rot="0">
            <a:off x="4312595" y="5061078"/>
            <a:ext cx="9662811" cy="2857500"/>
          </a:xfrm>
          <a:prstGeom prst="rect">
            <a:avLst/>
          </a:prstGeom>
        </p:spPr>
        <p:txBody>
          <a:bodyPr anchor="t" rtlCol="false" tIns="0" lIns="0" bIns="0" rIns="0">
            <a:spAutoFit/>
          </a:bodyPr>
          <a:lstStyle/>
          <a:p>
            <a:pPr algn="ctr">
              <a:lnSpc>
                <a:spcPts val="4559"/>
              </a:lnSpc>
            </a:pPr>
            <a:r>
              <a:rPr lang="en-US" sz="3799" spc="759">
                <a:solidFill>
                  <a:srgbClr val="9E2743"/>
                </a:solidFill>
                <a:cs typeface="Glacial Indifference Bold"/>
              </a:rPr>
              <a:t>الاثنين حتى الخميس</a:t>
            </a:r>
          </a:p>
          <a:p>
            <a:pPr algn="ctr">
              <a:lnSpc>
                <a:spcPts val="4559"/>
              </a:lnSpc>
            </a:pPr>
            <a:r>
              <a:rPr lang="en-US" sz="3799" spc="759">
                <a:solidFill>
                  <a:srgbClr val="9E2743"/>
                </a:solidFill>
                <a:latin typeface="Glacial Indifference Bold"/>
              </a:rPr>
              <a:t>8:30 صباحًا حتى 4:30 مساءً</a:t>
            </a:r>
          </a:p>
          <a:p>
            <a:pPr algn="ctr">
              <a:lnSpc>
                <a:spcPts val="4559"/>
              </a:lnSpc>
            </a:pPr>
          </a:p>
          <a:p>
            <a:pPr algn="ctr">
              <a:lnSpc>
                <a:spcPts val="4559"/>
              </a:lnSpc>
            </a:pPr>
            <a:r>
              <a:rPr lang="en-US" sz="3799" spc="759">
                <a:solidFill>
                  <a:srgbClr val="9E2743"/>
                </a:solidFill>
                <a:cs typeface="Glacial Indifference Bold"/>
              </a:rPr>
              <a:t>جمعة</a:t>
            </a:r>
          </a:p>
          <a:p>
            <a:pPr algn="ctr">
              <a:lnSpc>
                <a:spcPts val="4559"/>
              </a:lnSpc>
              <a:spcBef>
                <a:spcPct val="0"/>
              </a:spcBef>
            </a:pPr>
            <a:r>
              <a:rPr lang="en-US" sz="3799" spc="759">
                <a:solidFill>
                  <a:srgbClr val="9E2743"/>
                </a:solidFill>
                <a:latin typeface="Glacial Indifference Bold"/>
              </a:rPr>
              <a:t>8:30 صباحًا حتى 3:00 مساءً</a:t>
            </a:r>
          </a:p>
        </p:txBody>
      </p:sp>
      <p:pic>
        <p:nvPicPr>
          <p:cNvPr name="Picture 10" id="10"/>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564408" y="8083939"/>
            <a:ext cx="5257912" cy="955984"/>
          </a:xfrm>
          <a:prstGeom prst="rect">
            <a:avLst/>
          </a:prstGeom>
        </p:spPr>
      </p:pic>
      <p:sp>
        <p:nvSpPr>
          <p:cNvPr name="TextBox 11" id="11"/>
          <p:cNvSpPr txBox="true"/>
          <p:nvPr/>
        </p:nvSpPr>
        <p:spPr>
          <a:xfrm rot="0">
            <a:off x="4386402" y="9258300"/>
            <a:ext cx="9515196"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9E2743"/>
                </a:solidFill>
                <a:latin typeface="Glacial Indifference Bold"/>
              </a:rPr>
              <a:t>(818) 240-1000 | تحويلة. X5810</a:t>
            </a:r>
          </a:p>
        </p:txBody>
      </p:sp>
      <p:sp>
        <p:nvSpPr>
          <p:cNvPr name="TextBox 12" id="12"/>
          <p:cNvSpPr txBox="true"/>
          <p:nvPr/>
        </p:nvSpPr>
        <p:spPr>
          <a:xfrm rot="0">
            <a:off x="6670174" y="8333331"/>
            <a:ext cx="5053418" cy="571500"/>
          </a:xfrm>
          <a:prstGeom prst="rect">
            <a:avLst/>
          </a:prstGeom>
        </p:spPr>
        <p:txBody>
          <a:bodyPr anchor="t" rtlCol="false" tIns="0" lIns="0" bIns="0" rIns="0">
            <a:spAutoFit/>
          </a:bodyPr>
          <a:lstStyle/>
          <a:p>
            <a:pPr algn="ctr">
              <a:lnSpc>
                <a:spcPts val="4559"/>
              </a:lnSpc>
            </a:pPr>
            <a:r>
              <a:rPr lang="en-US" sz="3799" spc="759">
                <a:solidFill>
                  <a:srgbClr val="9E2743"/>
                </a:solidFill>
                <a:cs typeface="Glacial Indifference"/>
              </a:rPr>
              <a:t>رقم المكتب:</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875" r="0" b="21875"/>
          <a:stretch>
            <a:fillRect/>
          </a:stretch>
        </p:blipFill>
        <p:spPr>
          <a:xfrm>
            <a:off x="0" y="0"/>
            <a:ext cx="18288000" cy="10287000"/>
          </a:xfrm>
          <a:prstGeom prst="rect">
            <a:avLst/>
          </a:prstGeom>
        </p:spPr>
      </p:pic>
      <p:sp>
        <p:nvSpPr>
          <p:cNvPr name="TextBox 3" id="3"/>
          <p:cNvSpPr txBox="true"/>
          <p:nvPr/>
        </p:nvSpPr>
        <p:spPr>
          <a:xfrm rot="0">
            <a:off x="389105" y="695058"/>
            <a:ext cx="17509790" cy="914400"/>
          </a:xfrm>
          <a:prstGeom prst="rect">
            <a:avLst/>
          </a:prstGeom>
        </p:spPr>
        <p:txBody>
          <a:bodyPr anchor="t" rtlCol="false" tIns="0" lIns="0" bIns="0" rIns="0">
            <a:spAutoFit/>
          </a:bodyPr>
          <a:lstStyle/>
          <a:p>
            <a:pPr algn="ctr">
              <a:lnSpc>
                <a:spcPts val="7199"/>
              </a:lnSpc>
            </a:pPr>
            <a:r>
              <a:rPr lang="en-US" sz="5999" spc="1199" u="sng">
                <a:solidFill>
                  <a:srgbClr val="9E2743"/>
                </a:solidFill>
                <a:cs typeface="Glacial Indifference Bold"/>
              </a:rPr>
              <a:t>الأحداث والأنشطة والموارد</a:t>
            </a:r>
          </a:p>
        </p:txBody>
      </p:sp>
      <p:sp>
        <p:nvSpPr>
          <p:cNvPr name="TextBox 4" id="4"/>
          <p:cNvSpPr txBox="true"/>
          <p:nvPr/>
        </p:nvSpPr>
        <p:spPr>
          <a:xfrm rot="0">
            <a:off x="408155" y="1865721"/>
            <a:ext cx="17509790" cy="8410575"/>
          </a:xfrm>
          <a:prstGeom prst="rect">
            <a:avLst/>
          </a:prstGeom>
        </p:spPr>
        <p:txBody>
          <a:bodyPr anchor="t" rtlCol="false" tIns="0" lIns="0" bIns="0" rIns="0">
            <a:spAutoFit/>
          </a:bodyPr>
          <a:lstStyle/>
          <a:p>
            <a:pPr algn="ctr">
              <a:lnSpc>
                <a:spcPts val="4799"/>
              </a:lnSpc>
            </a:pPr>
            <a:r>
              <a:rPr lang="en-US" sz="3999" spc="799" u="sng">
                <a:solidFill>
                  <a:srgbClr val="F7B538"/>
                </a:solidFill>
                <a:cs typeface="Glacial Indifference Bold"/>
              </a:rPr>
              <a:t>الاستشارة الاكاديمية</a:t>
            </a:r>
          </a:p>
          <a:p>
            <a:pPr algn="ctr">
              <a:lnSpc>
                <a:spcPts val="4799"/>
              </a:lnSpc>
            </a:pPr>
            <a:r>
              <a:rPr lang="en-US" sz="3999" spc="799" u="sng">
                <a:solidFill>
                  <a:srgbClr val="F7B538"/>
                </a:solidFill>
                <a:latin typeface="Glacial Indifference Bold"/>
              </a:rPr>
              <a:t>(خطة تعليمية للطلاب ،</a:t>
            </a:r>
          </a:p>
          <a:p>
            <a:pPr algn="ctr">
              <a:lnSpc>
                <a:spcPts val="4799"/>
              </a:lnSpc>
            </a:pPr>
            <a:r>
              <a:rPr lang="en-US" sz="3999" spc="799" u="sng">
                <a:solidFill>
                  <a:srgbClr val="F7B538"/>
                </a:solidFill>
                <a:latin typeface="Glacial Indifference Bold"/>
              </a:rPr>
              <a:t>  الأهداف الأكاديمية / المهنية ، والمزيد)</a:t>
            </a:r>
          </a:p>
          <a:p>
            <a:pPr algn="ctr">
              <a:lnSpc>
                <a:spcPts val="4799"/>
              </a:lnSpc>
            </a:pPr>
          </a:p>
          <a:p>
            <a:pPr algn="ctr">
              <a:lnSpc>
                <a:spcPts val="4799"/>
              </a:lnSpc>
            </a:pPr>
            <a:r>
              <a:rPr lang="en-US" sz="3999" spc="799">
                <a:solidFill>
                  <a:srgbClr val="9E2743"/>
                </a:solidFill>
                <a:cs typeface="Glacial Indifference Bold"/>
              </a:rPr>
              <a:t>الحملات الطلابية</a:t>
            </a:r>
          </a:p>
          <a:p>
            <a:pPr algn="ctr">
              <a:lnSpc>
                <a:spcPts val="4799"/>
              </a:lnSpc>
            </a:pPr>
            <a:r>
              <a:rPr lang="en-US" sz="3999" spc="799">
                <a:solidFill>
                  <a:srgbClr val="9E2743"/>
                </a:solidFill>
                <a:latin typeface="Glacial Indifference Bold"/>
              </a:rPr>
              <a:t>(ورش عمل كال دريم أكشن ، ميكروفونات مفتوحة ، والمزيد)</a:t>
            </a:r>
          </a:p>
          <a:p>
            <a:pPr algn="ctr">
              <a:lnSpc>
                <a:spcPts val="4799"/>
              </a:lnSpc>
            </a:pPr>
            <a:r>
              <a:rPr lang="en-US" sz="3999" spc="799">
                <a:solidFill>
                  <a:srgbClr val="9E2743"/>
                </a:solidFill>
                <a:latin typeface="Glacial Indifference Bold"/>
              </a:rPr>
              <a:t> </a:t>
            </a:r>
          </a:p>
          <a:p>
            <a:pPr algn="ctr">
              <a:lnSpc>
                <a:spcPts val="4799"/>
              </a:lnSpc>
            </a:pPr>
            <a:r>
              <a:rPr lang="en-US" sz="3999" spc="799">
                <a:solidFill>
                  <a:srgbClr val="9E2743"/>
                </a:solidFill>
                <a:cs typeface="Glacial Indifference Bold"/>
              </a:rPr>
              <a:t>التدريب وورش العمل</a:t>
            </a:r>
          </a:p>
          <a:p>
            <a:pPr algn="ctr">
              <a:lnSpc>
                <a:spcPts val="4799"/>
              </a:lnSpc>
            </a:pPr>
            <a:r>
              <a:rPr lang="en-US" sz="3999" spc="799">
                <a:solidFill>
                  <a:srgbClr val="9E2743"/>
                </a:solidFill>
                <a:latin typeface="Glacial Indifference Bold"/>
              </a:rPr>
              <a:t>(مساعدات مالية ، صحة نفسية ، والمزيد)</a:t>
            </a:r>
          </a:p>
          <a:p>
            <a:pPr algn="ctr">
              <a:lnSpc>
                <a:spcPts val="4799"/>
              </a:lnSpc>
            </a:pPr>
          </a:p>
          <a:p>
            <a:pPr algn="ctr">
              <a:lnSpc>
                <a:spcPts val="4799"/>
              </a:lnSpc>
            </a:pPr>
            <a:r>
              <a:rPr lang="en-US" sz="3999" spc="799">
                <a:solidFill>
                  <a:srgbClr val="9E2743"/>
                </a:solidFill>
                <a:cs typeface="Glacial Indifference Bold"/>
              </a:rPr>
              <a:t>تحديث الهجرة</a:t>
            </a:r>
            <a:r>
              <a:rPr lang="en-US" sz="3999" spc="799" u="sng">
                <a:solidFill>
                  <a:srgbClr val="9E2743"/>
                </a:solidFill>
                <a:latin typeface="Glacial Indifference Bold"/>
              </a:rPr>
              <a:t>S</a:t>
            </a:r>
          </a:p>
          <a:p>
            <a:pPr algn="ctr">
              <a:lnSpc>
                <a:spcPts val="4799"/>
              </a:lnSpc>
            </a:pPr>
          </a:p>
          <a:p>
            <a:pPr algn="ctr" marL="863596" indent="-431798" lvl="1">
              <a:lnSpc>
                <a:spcPts val="4799"/>
              </a:lnSpc>
              <a:buFont typeface="Arial"/>
              <a:buChar char="•"/>
            </a:pPr>
            <a:r>
              <a:rPr lang="en-US" sz="3999" spc="799">
                <a:solidFill>
                  <a:srgbClr val="9E2743"/>
                </a:solidFill>
                <a:cs typeface="Glacial Indifference Bold"/>
              </a:rPr>
              <a:t>المنح الدراسية</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DFE"/>
        </a:solidFill>
      </p:bgPr>
    </p:bg>
    <p:spTree>
      <p:nvGrpSpPr>
        <p:cNvPr id="1" name=""/>
        <p:cNvGrpSpPr/>
        <p:nvPr/>
      </p:nvGrpSpPr>
      <p:grpSpPr>
        <a:xfrm>
          <a:off x="0" y="0"/>
          <a:ext cx="0" cy="0"/>
          <a:chOff x="0" y="0"/>
          <a:chExt cx="0" cy="0"/>
        </a:xfrm>
      </p:grpSpPr>
      <p:sp>
        <p:nvSpPr>
          <p:cNvPr name="TextBox 2" id="2"/>
          <p:cNvSpPr txBox="true"/>
          <p:nvPr/>
        </p:nvSpPr>
        <p:spPr>
          <a:xfrm rot="0">
            <a:off x="415788" y="7098203"/>
            <a:ext cx="16843512" cy="2084706"/>
          </a:xfrm>
          <a:prstGeom prst="rect">
            <a:avLst/>
          </a:prstGeom>
        </p:spPr>
        <p:txBody>
          <a:bodyPr anchor="t" rtlCol="false" tIns="0" lIns="0" bIns="0" rIns="0">
            <a:spAutoFit/>
          </a:bodyPr>
          <a:lstStyle/>
          <a:p>
            <a:pPr>
              <a:lnSpc>
                <a:spcPts val="5319"/>
              </a:lnSpc>
            </a:pPr>
            <a:r>
              <a:rPr lang="en-US" sz="3799" spc="189">
                <a:solidFill>
                  <a:srgbClr val="9E2743"/>
                </a:solidFill>
                <a:cs typeface="Agrandir"/>
              </a:rPr>
              <a:t>يدعم أعضاء VO.I.C.E.S AB 540 والطلاب غير المسجلين يتابعون تعليمهم العالي من خلال فرص المشاركة الممتعة والدعوة التحويلية في المجتمع والشبكات القوية.</a:t>
            </a:r>
          </a:p>
        </p:txBody>
      </p:sp>
      <p:pic>
        <p:nvPicPr>
          <p:cNvPr name="Picture 3" id="3"/>
          <p:cNvPicPr>
            <a:picLocks noChangeAspect="true"/>
          </p:cNvPicPr>
          <p:nvPr/>
        </p:nvPicPr>
        <p:blipFill>
          <a:blip r:embed="rId2"/>
          <a:srcRect l="0" t="0" r="0" b="0"/>
          <a:stretch>
            <a:fillRect/>
          </a:stretch>
        </p:blipFill>
        <p:spPr>
          <a:xfrm flipH="false" flipV="false" rot="0">
            <a:off x="9527987" y="1515663"/>
            <a:ext cx="7468294" cy="2333842"/>
          </a:xfrm>
          <a:prstGeom prst="rect">
            <a:avLst/>
          </a:prstGeom>
        </p:spPr>
      </p:pic>
      <p:pic>
        <p:nvPicPr>
          <p:cNvPr name="Picture 4" id="4"/>
          <p:cNvPicPr>
            <a:picLocks noChangeAspect="true"/>
          </p:cNvPicPr>
          <p:nvPr/>
        </p:nvPicPr>
        <p:blipFill>
          <a:blip r:embed="rId3"/>
          <a:srcRect l="0" t="6277" r="11494" b="0"/>
          <a:stretch>
            <a:fillRect/>
          </a:stretch>
        </p:blipFill>
        <p:spPr>
          <a:xfrm flipH="false" flipV="false" rot="0">
            <a:off x="9527987" y="3978448"/>
            <a:ext cx="7468294" cy="233010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214892" y="1104326"/>
            <a:ext cx="5094675" cy="5490358"/>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DFE"/>
        </a:solidFill>
      </p:bgPr>
    </p:bg>
    <p:spTree>
      <p:nvGrpSpPr>
        <p:cNvPr id="1" name=""/>
        <p:cNvGrpSpPr/>
        <p:nvPr/>
      </p:nvGrpSpPr>
      <p:grpSpPr>
        <a:xfrm>
          <a:off x="0" y="0"/>
          <a:ext cx="0" cy="0"/>
          <a:chOff x="0" y="0"/>
          <a:chExt cx="0" cy="0"/>
        </a:xfrm>
      </p:grpSpPr>
      <p:grpSp>
        <p:nvGrpSpPr>
          <p:cNvPr name="Group 2" id="2"/>
          <p:cNvGrpSpPr/>
          <p:nvPr/>
        </p:nvGrpSpPr>
        <p:grpSpPr>
          <a:xfrm rot="0">
            <a:off x="231643" y="4068041"/>
            <a:ext cx="7544064" cy="5960317"/>
            <a:chOff x="0" y="0"/>
            <a:chExt cx="5840981" cy="4614767"/>
          </a:xfrm>
        </p:grpSpPr>
        <p:sp>
          <p:nvSpPr>
            <p:cNvPr name="Freeform 3" id="3"/>
            <p:cNvSpPr/>
            <p:nvPr/>
          </p:nvSpPr>
          <p:spPr>
            <a:xfrm>
              <a:off x="0" y="0"/>
              <a:ext cx="5840981" cy="4614767"/>
            </a:xfrm>
            <a:custGeom>
              <a:avLst/>
              <a:gdLst/>
              <a:ahLst/>
              <a:cxnLst/>
              <a:rect r="r" b="b" t="t" l="l"/>
              <a:pathLst>
                <a:path h="4614767" w="5840981">
                  <a:moveTo>
                    <a:pt x="5716520" y="4614767"/>
                  </a:moveTo>
                  <a:lnTo>
                    <a:pt x="124460" y="4614767"/>
                  </a:lnTo>
                  <a:cubicBezTo>
                    <a:pt x="55880" y="4614767"/>
                    <a:pt x="0" y="4558886"/>
                    <a:pt x="0" y="4490307"/>
                  </a:cubicBezTo>
                  <a:lnTo>
                    <a:pt x="0" y="124460"/>
                  </a:lnTo>
                  <a:cubicBezTo>
                    <a:pt x="0" y="55880"/>
                    <a:pt x="55880" y="0"/>
                    <a:pt x="124460" y="0"/>
                  </a:cubicBezTo>
                  <a:lnTo>
                    <a:pt x="5716521" y="0"/>
                  </a:lnTo>
                  <a:cubicBezTo>
                    <a:pt x="5785101" y="0"/>
                    <a:pt x="5840981" y="55880"/>
                    <a:pt x="5840981" y="124460"/>
                  </a:cubicBezTo>
                  <a:lnTo>
                    <a:pt x="5840981" y="4490307"/>
                  </a:lnTo>
                  <a:cubicBezTo>
                    <a:pt x="5840981" y="4558887"/>
                    <a:pt x="5785101" y="4614767"/>
                    <a:pt x="5716521" y="4614767"/>
                  </a:cubicBezTo>
                  <a:close/>
                </a:path>
              </a:pathLst>
            </a:custGeom>
            <a:solidFill>
              <a:srgbClr val="F4CE76"/>
            </a:solidFill>
          </p:spPr>
        </p:sp>
      </p:grpSp>
      <p:grpSp>
        <p:nvGrpSpPr>
          <p:cNvPr name="Group 4" id="4"/>
          <p:cNvGrpSpPr/>
          <p:nvPr/>
        </p:nvGrpSpPr>
        <p:grpSpPr>
          <a:xfrm rot="0">
            <a:off x="10464958" y="4108474"/>
            <a:ext cx="7345433" cy="5960317"/>
            <a:chOff x="0" y="0"/>
            <a:chExt cx="5687191" cy="4614767"/>
          </a:xfrm>
        </p:grpSpPr>
        <p:sp>
          <p:nvSpPr>
            <p:cNvPr name="Freeform 5" id="5"/>
            <p:cNvSpPr/>
            <p:nvPr/>
          </p:nvSpPr>
          <p:spPr>
            <a:xfrm>
              <a:off x="0" y="0"/>
              <a:ext cx="5687191" cy="4614767"/>
            </a:xfrm>
            <a:custGeom>
              <a:avLst/>
              <a:gdLst/>
              <a:ahLst/>
              <a:cxnLst/>
              <a:rect r="r" b="b" t="t" l="l"/>
              <a:pathLst>
                <a:path h="4614767" w="5687191">
                  <a:moveTo>
                    <a:pt x="5562731" y="4614767"/>
                  </a:moveTo>
                  <a:lnTo>
                    <a:pt x="124460" y="4614767"/>
                  </a:lnTo>
                  <a:cubicBezTo>
                    <a:pt x="55880" y="4614767"/>
                    <a:pt x="0" y="4558886"/>
                    <a:pt x="0" y="4490307"/>
                  </a:cubicBezTo>
                  <a:lnTo>
                    <a:pt x="0" y="124460"/>
                  </a:lnTo>
                  <a:cubicBezTo>
                    <a:pt x="0" y="55880"/>
                    <a:pt x="55880" y="0"/>
                    <a:pt x="124460" y="0"/>
                  </a:cubicBezTo>
                  <a:lnTo>
                    <a:pt x="5562731" y="0"/>
                  </a:lnTo>
                  <a:cubicBezTo>
                    <a:pt x="5631311" y="0"/>
                    <a:pt x="5687191" y="55880"/>
                    <a:pt x="5687191" y="124460"/>
                  </a:cubicBezTo>
                  <a:lnTo>
                    <a:pt x="5687191" y="4490307"/>
                  </a:lnTo>
                  <a:cubicBezTo>
                    <a:pt x="5687191" y="4558887"/>
                    <a:pt x="5631311" y="4614767"/>
                    <a:pt x="5562731" y="4614767"/>
                  </a:cubicBezTo>
                  <a:close/>
                </a:path>
              </a:pathLst>
            </a:custGeom>
            <a:solidFill>
              <a:srgbClr val="9E2743"/>
            </a:solidFill>
          </p:spPr>
        </p:sp>
      </p:grpSp>
      <p:pic>
        <p:nvPicPr>
          <p:cNvPr name="Picture 6" id="6"/>
          <p:cNvPicPr>
            <a:picLocks noChangeAspect="true"/>
          </p:cNvPicPr>
          <p:nvPr/>
        </p:nvPicPr>
        <p:blipFill>
          <a:blip r:embed="rId2"/>
          <a:srcRect l="0" t="0" r="0" b="0"/>
          <a:stretch>
            <a:fillRect/>
          </a:stretch>
        </p:blipFill>
        <p:spPr>
          <a:xfrm flipH="false" flipV="false" rot="0">
            <a:off x="3470071" y="93917"/>
            <a:ext cx="10450454" cy="3889891"/>
          </a:xfrm>
          <a:prstGeom prst="rect">
            <a:avLst/>
          </a:prstGeom>
        </p:spPr>
      </p:pic>
      <p:sp>
        <p:nvSpPr>
          <p:cNvPr name="TextBox 7" id="7"/>
          <p:cNvSpPr txBox="true"/>
          <p:nvPr/>
        </p:nvSpPr>
        <p:spPr>
          <a:xfrm rot="0">
            <a:off x="10577412" y="5133975"/>
            <a:ext cx="7120525" cy="3609975"/>
          </a:xfrm>
          <a:prstGeom prst="rect">
            <a:avLst/>
          </a:prstGeom>
        </p:spPr>
        <p:txBody>
          <a:bodyPr anchor="t" rtlCol="false" tIns="0" lIns="0" bIns="0" rIns="0">
            <a:spAutoFit/>
          </a:bodyPr>
          <a:lstStyle/>
          <a:p>
            <a:pPr algn="ctr" marL="0" indent="0" lvl="0">
              <a:lnSpc>
                <a:spcPts val="4799"/>
              </a:lnSpc>
              <a:spcBef>
                <a:spcPct val="0"/>
              </a:spcBef>
            </a:pPr>
            <a:r>
              <a:rPr lang="en-US" sz="3999" spc="799">
                <a:solidFill>
                  <a:srgbClr val="FFFFFF"/>
                </a:solidFill>
                <a:cs typeface="Glacial Indifference Bold"/>
              </a:rPr>
              <a:t>يقدم الدعم مثل المعرفة فيما يتعلق بالموارد غير الملائمة ، والتطوير المهني ، و UNDOCUHUSTLE ، والتغلب على الحواجز.</a:t>
            </a:r>
          </a:p>
        </p:txBody>
      </p:sp>
      <p:sp>
        <p:nvSpPr>
          <p:cNvPr name="TextBox 8" id="8"/>
          <p:cNvSpPr txBox="true"/>
          <p:nvPr/>
        </p:nvSpPr>
        <p:spPr>
          <a:xfrm rot="0">
            <a:off x="231643" y="5133975"/>
            <a:ext cx="7544064" cy="3810000"/>
          </a:xfrm>
          <a:prstGeom prst="rect">
            <a:avLst/>
          </a:prstGeom>
        </p:spPr>
        <p:txBody>
          <a:bodyPr anchor="t" rtlCol="false" tIns="0" lIns="0" bIns="0" rIns="0">
            <a:spAutoFit/>
          </a:bodyPr>
          <a:lstStyle/>
          <a:p>
            <a:pPr algn="ctr" marL="0" indent="0" lvl="0">
              <a:lnSpc>
                <a:spcPts val="4319"/>
              </a:lnSpc>
              <a:spcBef>
                <a:spcPct val="0"/>
              </a:spcBef>
            </a:pPr>
            <a:r>
              <a:rPr lang="en-US" sz="3599" spc="719">
                <a:solidFill>
                  <a:srgbClr val="9E2743"/>
                </a:solidFill>
                <a:cs typeface="Glacial Indifference Bold"/>
              </a:rPr>
              <a:t>يدعم برنامج UPLIFT MENTORING الطلاب من خلال توفير مساحة آمنة ومرحبة لتكوين روابط مفيدة بين الطلاب وأعضاء هيئة التدريس والموظفين القادمين والمستمرين.</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0999"/>
          </a:blip>
          <a:srcRect l="0" t="21875" r="0" b="21875"/>
          <a:stretch>
            <a:fillRect/>
          </a:stretch>
        </p:blipFill>
        <p:spPr>
          <a:xfrm>
            <a:off x="0" y="0"/>
            <a:ext cx="18288000" cy="10287000"/>
          </a:xfrm>
          <a:prstGeom prst="rect">
            <a:avLst/>
          </a:prstGeom>
        </p:spPr>
      </p:pic>
      <p:sp>
        <p:nvSpPr>
          <p:cNvPr name="TextBox 3" id="3"/>
          <p:cNvSpPr txBox="true"/>
          <p:nvPr/>
        </p:nvSpPr>
        <p:spPr>
          <a:xfrm rot="0">
            <a:off x="3431759" y="600075"/>
            <a:ext cx="11424482" cy="847725"/>
          </a:xfrm>
          <a:prstGeom prst="rect">
            <a:avLst/>
          </a:prstGeom>
        </p:spPr>
        <p:txBody>
          <a:bodyPr anchor="t" rtlCol="false" tIns="0" lIns="0" bIns="0" rIns="0">
            <a:spAutoFit/>
          </a:bodyPr>
          <a:lstStyle/>
          <a:p>
            <a:pPr algn="ctr">
              <a:lnSpc>
                <a:spcPts val="6600"/>
              </a:lnSpc>
            </a:pPr>
            <a:r>
              <a:rPr lang="en-US" sz="5500" spc="1100" u="sng">
                <a:solidFill>
                  <a:srgbClr val="9E2743"/>
                </a:solidFill>
                <a:cs typeface="Glacial Indifference Bold"/>
              </a:rPr>
              <a:t>معلومات الاتصال:</a:t>
            </a:r>
          </a:p>
        </p:txBody>
      </p:sp>
      <p:sp>
        <p:nvSpPr>
          <p:cNvPr name="TextBox 4" id="4"/>
          <p:cNvSpPr txBox="true"/>
          <p:nvPr/>
        </p:nvSpPr>
        <p:spPr>
          <a:xfrm rot="0">
            <a:off x="4374266" y="1876959"/>
            <a:ext cx="9539468" cy="3009900"/>
          </a:xfrm>
          <a:prstGeom prst="rect">
            <a:avLst/>
          </a:prstGeom>
        </p:spPr>
        <p:txBody>
          <a:bodyPr anchor="t" rtlCol="false" tIns="0" lIns="0" bIns="0" rIns="0">
            <a:spAutoFit/>
          </a:bodyPr>
          <a:lstStyle/>
          <a:p>
            <a:pPr algn="ctr">
              <a:lnSpc>
                <a:spcPts val="4799"/>
              </a:lnSpc>
            </a:pPr>
            <a:r>
              <a:rPr lang="en-US" sz="3999" spc="799">
                <a:solidFill>
                  <a:srgbClr val="F7B538"/>
                </a:solidFill>
                <a:cs typeface="Glacial Indifference Bold"/>
              </a:rPr>
              <a:t>أنتوني غارسيا</a:t>
            </a:r>
          </a:p>
          <a:p>
            <a:pPr algn="ctr">
              <a:lnSpc>
                <a:spcPts val="4799"/>
              </a:lnSpc>
            </a:pPr>
          </a:p>
          <a:p>
            <a:pPr algn="ctr">
              <a:lnSpc>
                <a:spcPts val="4799"/>
              </a:lnSpc>
            </a:pPr>
            <a:r>
              <a:rPr lang="en-US" sz="3999" spc="799">
                <a:solidFill>
                  <a:srgbClr val="F7B538"/>
                </a:solidFill>
                <a:latin typeface="Glacial Indifference Bold"/>
              </a:rPr>
              <a:t>(818) 240-1000 تحويلة. 5810</a:t>
            </a:r>
          </a:p>
          <a:p>
            <a:pPr algn="ctr">
              <a:lnSpc>
                <a:spcPts val="4799"/>
              </a:lnSpc>
            </a:pPr>
          </a:p>
          <a:p>
            <a:pPr algn="ctr">
              <a:lnSpc>
                <a:spcPts val="4799"/>
              </a:lnSpc>
            </a:pPr>
            <a:r>
              <a:rPr lang="en-US" sz="3999" spc="799">
                <a:solidFill>
                  <a:srgbClr val="F7B538"/>
                </a:solidFill>
                <a:latin typeface="Glacial Indifference Bold"/>
              </a:rPr>
              <a:t>anthonyg@glendale.edu</a:t>
            </a:r>
          </a:p>
        </p:txBody>
      </p:sp>
      <p:pic>
        <p:nvPicPr>
          <p:cNvPr name="Picture 5" id="5"/>
          <p:cNvPicPr>
            <a:picLocks noChangeAspect="true"/>
          </p:cNvPicPr>
          <p:nvPr/>
        </p:nvPicPr>
        <p:blipFill>
          <a:blip r:embed="rId3"/>
          <a:srcRect l="0" t="0" r="0" b="0"/>
          <a:stretch>
            <a:fillRect/>
          </a:stretch>
        </p:blipFill>
        <p:spPr>
          <a:xfrm flipH="false" flipV="false" rot="0">
            <a:off x="8402686" y="7026579"/>
            <a:ext cx="1482629" cy="1482629"/>
          </a:xfrm>
          <a:prstGeom prst="rect">
            <a:avLst/>
          </a:prstGeom>
        </p:spPr>
      </p:pic>
      <p:sp>
        <p:nvSpPr>
          <p:cNvPr name="TextBox 6" id="6"/>
          <p:cNvSpPr txBox="true"/>
          <p:nvPr/>
        </p:nvSpPr>
        <p:spPr>
          <a:xfrm rot="0">
            <a:off x="4760717" y="8686800"/>
            <a:ext cx="8766565" cy="1143000"/>
          </a:xfrm>
          <a:prstGeom prst="rect">
            <a:avLst/>
          </a:prstGeom>
        </p:spPr>
        <p:txBody>
          <a:bodyPr anchor="t" rtlCol="false" tIns="0" lIns="0" bIns="0" rIns="0">
            <a:spAutoFit/>
          </a:bodyPr>
          <a:lstStyle/>
          <a:p>
            <a:pPr algn="ctr">
              <a:lnSpc>
                <a:spcPts val="4559"/>
              </a:lnSpc>
            </a:pPr>
            <a:r>
              <a:rPr lang="en-US" sz="3799" spc="759">
                <a:solidFill>
                  <a:srgbClr val="F7B538"/>
                </a:solidFill>
                <a:cs typeface="Glacial Indifference Bold"/>
              </a:rPr>
              <a:t>متابعتنا على الانستقرام:</a:t>
            </a:r>
          </a:p>
          <a:p>
            <a:pPr algn="ctr">
              <a:lnSpc>
                <a:spcPts val="4559"/>
              </a:lnSpc>
            </a:pPr>
            <a:r>
              <a:rPr lang="en-US" sz="3799" spc="759">
                <a:solidFill>
                  <a:srgbClr val="F7B538"/>
                </a:solidFill>
                <a:latin typeface="Canva Sans Bold"/>
              </a:rPr>
              <a:t>@ GCC.DRC</a:t>
            </a:r>
          </a:p>
        </p:txBody>
      </p:sp>
      <p:sp>
        <p:nvSpPr>
          <p:cNvPr name="TextBox 7" id="7"/>
          <p:cNvSpPr txBox="true"/>
          <p:nvPr/>
        </p:nvSpPr>
        <p:spPr>
          <a:xfrm rot="0">
            <a:off x="1795760" y="5485443"/>
            <a:ext cx="14696480" cy="1143000"/>
          </a:xfrm>
          <a:prstGeom prst="rect">
            <a:avLst/>
          </a:prstGeom>
        </p:spPr>
        <p:txBody>
          <a:bodyPr anchor="t" rtlCol="false" tIns="0" lIns="0" bIns="0" rIns="0">
            <a:spAutoFit/>
          </a:bodyPr>
          <a:lstStyle/>
          <a:p>
            <a:pPr algn="ctr">
              <a:lnSpc>
                <a:spcPts val="4559"/>
              </a:lnSpc>
            </a:pPr>
            <a:r>
              <a:rPr lang="en-US" sz="3799" spc="759">
                <a:solidFill>
                  <a:srgbClr val="9E2743"/>
                </a:solidFill>
                <a:cs typeface="Glacial Indifference Bold"/>
              </a:rPr>
              <a:t>للمزيد من المعلومات قم بزيارة موقعنا الالكتروني:</a:t>
            </a:r>
          </a:p>
          <a:p>
            <a:pPr algn="ctr">
              <a:lnSpc>
                <a:spcPts val="4559"/>
              </a:lnSpc>
              <a:spcBef>
                <a:spcPct val="0"/>
              </a:spcBef>
            </a:pPr>
            <a:r>
              <a:rPr lang="en-US" sz="3799" spc="759">
                <a:solidFill>
                  <a:srgbClr val="9E2743"/>
                </a:solidFill>
                <a:latin typeface="Glacial Indifference Bold"/>
              </a:rPr>
              <a:t>WWW.GLENDALE.EDU/dreamresourcecenter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DAFfK3zwatA</dc:identifier>
  <dcterms:modified xsi:type="dcterms:W3CDTF">2011-08-01T06:04:30Z</dcterms:modified>
  <cp:revision>1</cp:revision>
  <dc:title>DRC Presentation: Arabic</dc:title>
</cp:coreProperties>
</file>