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9"/>
    <p:sldId id="257" r:id="rId30"/>
    <p:sldId id="258" r:id="rId31"/>
    <p:sldId id="259" r:id="rId32"/>
    <p:sldId id="260" r:id="rId33"/>
  </p:sldIdLst>
  <p:sldSz cx="18288000" cy="10287000"/>
  <p:notesSz cx="6858000" cy="9144000"/>
  <p:embeddedFontLst>
    <p:embeddedFont>
      <p:font typeface="Glacial Indifference" charset="1" panose="00000000000000000000"/>
      <p:regular r:id="rId6"/>
    </p:embeddedFont>
    <p:embeddedFont>
      <p:font typeface="Glacial Indifference Bold" charset="1" panose="00000800000000000000"/>
      <p:regular r:id="rId7"/>
    </p:embeddedFont>
    <p:embeddedFont>
      <p:font typeface="Glacial Indifference Italics" charset="1" panose="00000000000000000000"/>
      <p:regular r:id="rId8"/>
    </p:embeddedFont>
    <p:embeddedFont>
      <p:font typeface="Glacial Indifference Bold Italics" charset="1" panose="00000800000000000000"/>
      <p:regular r:id="rId9"/>
    </p:embeddedFont>
    <p:embeddedFont>
      <p:font typeface="Lora" charset="1" panose="00000500000000000000"/>
      <p:regular r:id="rId10"/>
    </p:embeddedFont>
    <p:embeddedFont>
      <p:font typeface="Lora Bold" charset="1" panose="00000800000000000000"/>
      <p:regular r:id="rId11"/>
    </p:embeddedFont>
    <p:embeddedFont>
      <p:font typeface="Lora Italics" charset="1" panose="00000500000000000000"/>
      <p:regular r:id="rId12"/>
    </p:embeddedFont>
    <p:embeddedFont>
      <p:font typeface="Lora Bold Italics" charset="1" panose="00000800000000000000"/>
      <p:regular r:id="rId13"/>
    </p:embeddedFont>
    <p:embeddedFont>
      <p:font typeface="Arimo" charset="1" panose="020B0604020202020204"/>
      <p:regular r:id="rId14"/>
    </p:embeddedFont>
    <p:embeddedFont>
      <p:font typeface="Arimo Bold" charset="1" panose="020B0704020202020204"/>
      <p:regular r:id="rId15"/>
    </p:embeddedFont>
    <p:embeddedFont>
      <p:font typeface="Arimo Italics" charset="1" panose="020B0604020202090204"/>
      <p:regular r:id="rId16"/>
    </p:embeddedFont>
    <p:embeddedFont>
      <p:font typeface="Arimo Bold Italics" charset="1" panose="020B0704020202090204"/>
      <p:regular r:id="rId17"/>
    </p:embeddedFont>
    <p:embeddedFont>
      <p:font typeface="Lilita One" charset="1" panose="02000000000000000000"/>
      <p:regular r:id="rId18"/>
    </p:embeddedFont>
    <p:embeddedFont>
      <p:font typeface="Roboto" charset="1" panose="02000000000000000000"/>
      <p:regular r:id="rId19"/>
    </p:embeddedFont>
    <p:embeddedFont>
      <p:font typeface="Roboto Bold" charset="1" panose="02000000000000000000"/>
      <p:regular r:id="rId20"/>
    </p:embeddedFont>
    <p:embeddedFont>
      <p:font typeface="Roboto Italics" charset="1" panose="02000000000000000000"/>
      <p:regular r:id="rId21"/>
    </p:embeddedFont>
    <p:embeddedFont>
      <p:font typeface="Roboto Bold Italics" charset="1" panose="02000000000000000000"/>
      <p:regular r:id="rId22"/>
    </p:embeddedFont>
    <p:embeddedFont>
      <p:font typeface="Shrikhand" charset="1" panose="02000000000000000000"/>
      <p:regular r:id="rId23"/>
    </p:embeddedFont>
    <p:embeddedFont>
      <p:font typeface="Canva Sans" charset="1" panose="020B0503030501040103"/>
      <p:regular r:id="rId24"/>
    </p:embeddedFont>
    <p:embeddedFont>
      <p:font typeface="Canva Sans Bold" charset="1" panose="020B0803030501040103"/>
      <p:regular r:id="rId25"/>
    </p:embeddedFont>
    <p:embeddedFont>
      <p:font typeface="Canva Sans Italics" charset="1" panose="020B0503030501040103"/>
      <p:regular r:id="rId26"/>
    </p:embeddedFont>
    <p:embeddedFont>
      <p:font typeface="Canva Sans Bold Italics" charset="1" panose="020B0803030501040103"/>
      <p:regular r:id="rId27"/>
    </p:embeddedFont>
    <p:embeddedFont>
      <p:font typeface="Genty" charset="1" panose="00000500000000000000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29" Target="slides/slide1.xml" Type="http://schemas.openxmlformats.org/officeDocument/2006/relationships/slide"/><Relationship Id="rId3" Target="viewProps.xml" Type="http://schemas.openxmlformats.org/officeDocument/2006/relationships/viewProps"/><Relationship Id="rId30" Target="slides/slide2.xml" Type="http://schemas.openxmlformats.org/officeDocument/2006/relationships/slide"/><Relationship Id="rId31" Target="slides/slide3.xml" Type="http://schemas.openxmlformats.org/officeDocument/2006/relationships/slide"/><Relationship Id="rId32" Target="slides/slide4.xml" Type="http://schemas.openxmlformats.org/officeDocument/2006/relationships/slide"/><Relationship Id="rId33" Target="slides/slide5.xml" Type="http://schemas.openxmlformats.org/officeDocument/2006/relationships/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3.png" Type="http://schemas.openxmlformats.org/officeDocument/2006/relationships/image"/><Relationship Id="rId4" Target="../media/image2.pn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4.pn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7.gif" Type="http://schemas.openxmlformats.org/officeDocument/2006/relationships/image"/><Relationship Id="rId7" Target="../media/image8.gif" Type="http://schemas.openxmlformats.org/officeDocument/2006/relationships/image"/><Relationship Id="rId8" Target="../media/image9.png" Type="http://schemas.openxmlformats.org/officeDocument/2006/relationships/image"/><Relationship Id="rId9" Target="../media/image2.pn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10.png" Type="http://schemas.openxmlformats.org/officeDocument/2006/relationships/image"/><Relationship Id="rId4" Target="../media/image11.svg" Type="http://schemas.openxmlformats.org/officeDocument/2006/relationships/image"/><Relationship Id="rId5" Target="../media/image12.png" Type="http://schemas.openxmlformats.org/officeDocument/2006/relationships/image"/><Relationship Id="rId6" Target="../media/image13.svg" Type="http://schemas.openxmlformats.org/officeDocument/2006/relationships/image"/><Relationship Id="rId7" Target="../media/image2.pn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14.png" Type="http://schemas.openxmlformats.org/officeDocument/2006/relationships/image"/><Relationship Id="rId4" Target="../media/image15.svg" Type="http://schemas.openxmlformats.org/officeDocument/2006/relationships/image"/><Relationship Id="rId5" Target="../media/image3.png" Type="http://schemas.openxmlformats.org/officeDocument/2006/relationships/image"/><Relationship Id="rId6" Target="../media/image16.png" Type="http://schemas.openxmlformats.org/officeDocument/2006/relationships/image"/><Relationship Id="rId7" Target="../media/image2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10092" t="6988" r="0" b="872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8401869" y="0"/>
            <a:ext cx="9886131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3897" t="14453" r="6406" b="145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8042264" y="0"/>
            <a:ext cx="10037993" cy="1668816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118772" y="3279454"/>
            <a:ext cx="2017891" cy="2099714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9144000" y="1494562"/>
            <a:ext cx="8709066" cy="75933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en-US" sz="4799">
                <a:solidFill>
                  <a:srgbClr val="000000"/>
                </a:solidFill>
                <a:latin typeface="Lora"/>
              </a:rPr>
              <a:t>El Pride Center brinda un entorno seguro, de apoyo y de aceptación para estudiantes de todos los géneros e identidades sexuales, incluidos aquellos que se identifican como lesbianas, gays, bisexuales, transgénero, queer (LGBTQ+) y sus aliados.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2172" t="4540" r="0" b="374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rcRect l="0" t="31664" r="0" b="33001"/>
          <a:stretch>
            <a:fillRect/>
          </a:stretch>
        </p:blipFill>
        <p:spPr>
          <a:xfrm flipH="false" flipV="false" rot="0">
            <a:off x="8516679" y="102626"/>
            <a:ext cx="9693868" cy="3391157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144409" y="6147230"/>
            <a:ext cx="913150" cy="91315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2379664" y="8320977"/>
            <a:ext cx="397240" cy="39724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6"/>
          <a:srcRect l="0" t="0" r="0" b="0"/>
          <a:stretch>
            <a:fillRect/>
          </a:stretch>
        </p:blipFill>
        <p:spPr>
          <a:xfrm flipH="false" flipV="false" rot="0">
            <a:off x="187766" y="7060380"/>
            <a:ext cx="2390518" cy="3035456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7"/>
          <a:srcRect l="0" t="0" r="0" b="0"/>
          <a:stretch>
            <a:fillRect/>
          </a:stretch>
        </p:blipFill>
        <p:spPr>
          <a:xfrm flipH="true" flipV="false" rot="0">
            <a:off x="6600984" y="7340597"/>
            <a:ext cx="2342690" cy="2755239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3029072" y="8399151"/>
            <a:ext cx="913150" cy="91315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4199241" y="7340597"/>
            <a:ext cx="397240" cy="39724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8"/>
          <a:srcRect l="0" t="0" r="0" b="0"/>
          <a:stretch>
            <a:fillRect/>
          </a:stretch>
        </p:blipFill>
        <p:spPr>
          <a:xfrm flipH="false" flipV="false" rot="0">
            <a:off x="3485647" y="8082922"/>
            <a:ext cx="2153848" cy="2079577"/>
          </a:xfrm>
          <a:prstGeom prst="rect">
            <a:avLst/>
          </a:prstGeom>
        </p:spPr>
      </p:pic>
      <p:grpSp>
        <p:nvGrpSpPr>
          <p:cNvPr name="Group 11" id="11"/>
          <p:cNvGrpSpPr/>
          <p:nvPr/>
        </p:nvGrpSpPr>
        <p:grpSpPr>
          <a:xfrm rot="0">
            <a:off x="3017712" y="7418459"/>
            <a:ext cx="3157537" cy="638756"/>
            <a:chOff x="0" y="0"/>
            <a:chExt cx="831615" cy="168232"/>
          </a:xfrm>
        </p:grpSpPr>
        <p:sp>
          <p:nvSpPr>
            <p:cNvPr name="Freeform 12" id="12"/>
            <p:cNvSpPr/>
            <p:nvPr/>
          </p:nvSpPr>
          <p:spPr>
            <a:xfrm>
              <a:off x="0" y="0"/>
              <a:ext cx="831615" cy="168232"/>
            </a:xfrm>
            <a:custGeom>
              <a:avLst/>
              <a:gdLst/>
              <a:ahLst/>
              <a:cxnLst/>
              <a:rect r="r" b="b" t="t" l="l"/>
              <a:pathLst>
                <a:path h="168232" w="831615">
                  <a:moveTo>
                    <a:pt x="0" y="0"/>
                  </a:moveTo>
                  <a:lnTo>
                    <a:pt x="831615" y="0"/>
                  </a:lnTo>
                  <a:lnTo>
                    <a:pt x="831615" y="168232"/>
                  </a:lnTo>
                  <a:lnTo>
                    <a:pt x="0" y="16823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pic>
        <p:nvPicPr>
          <p:cNvPr name="Picture 14" id="14"/>
          <p:cNvPicPr>
            <a:picLocks noChangeAspect="true"/>
          </p:cNvPicPr>
          <p:nvPr/>
        </p:nvPicPr>
        <p:blipFill>
          <a:blip r:embed="rId9"/>
          <a:srcRect l="0" t="0" r="0" b="0"/>
          <a:stretch>
            <a:fillRect/>
          </a:stretch>
        </p:blipFill>
        <p:spPr>
          <a:xfrm flipH="false" flipV="false" rot="0">
            <a:off x="187766" y="3866453"/>
            <a:ext cx="2191898" cy="2280777"/>
          </a:xfrm>
          <a:prstGeom prst="rect">
            <a:avLst/>
          </a:prstGeom>
        </p:spPr>
      </p:pic>
      <p:sp>
        <p:nvSpPr>
          <p:cNvPr name="TextBox 15" id="15"/>
          <p:cNvSpPr txBox="true"/>
          <p:nvPr/>
        </p:nvSpPr>
        <p:spPr>
          <a:xfrm rot="0">
            <a:off x="9448499" y="3503308"/>
            <a:ext cx="8318412" cy="6162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79"/>
              </a:lnSpc>
              <a:spcBef>
                <a:spcPct val="0"/>
              </a:spcBef>
            </a:pPr>
            <a:r>
              <a:rPr lang="en-US" sz="3399" spc="679">
                <a:solidFill>
                  <a:srgbClr val="000000"/>
                </a:solidFill>
                <a:latin typeface="Lora Bold"/>
              </a:rPr>
              <a:t>EL PRIDE CENTER BRINDA UN ENTORNO SEGURO, DE APOYO Y DE ACEPTACIÓN PARA ESTUDIANTES DE TODOS LOS GÉNEROS E IDENTIDADES SEXUALES, INCLUIDOS AQUELLOS QUE SE IDENTIFICAN COMO LESBIANAS, GAYS, BISEXUALES, TRANSGÉNERO, QUEER (LGBTQ+) Y SUS ALIADOS.</a:t>
            </a:r>
            <a:r>
              <a:rPr lang="en-US" sz="3399" spc="679">
                <a:solidFill>
                  <a:srgbClr val="000000"/>
                </a:solidFill>
                <a:latin typeface="Lora Bold"/>
              </a:rPr>
              <a:t>  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3120931" y="7501897"/>
            <a:ext cx="3157538" cy="581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59"/>
              </a:lnSpc>
              <a:spcBef>
                <a:spcPct val="0"/>
              </a:spcBef>
            </a:pPr>
            <a:r>
              <a:rPr lang="en-US" sz="3799" spc="759">
                <a:solidFill>
                  <a:srgbClr val="FF1616"/>
                </a:solidFill>
                <a:latin typeface="Genty Bold"/>
              </a:rPr>
              <a:t>J</a:t>
            </a:r>
            <a:r>
              <a:rPr lang="en-US" sz="3799" spc="759">
                <a:solidFill>
                  <a:srgbClr val="FF914D"/>
                </a:solidFill>
                <a:latin typeface="Genty Bold"/>
              </a:rPr>
              <a:t>o</a:t>
            </a:r>
            <a:r>
              <a:rPr lang="en-US" sz="3799" spc="759">
                <a:solidFill>
                  <a:srgbClr val="FFDE59"/>
                </a:solidFill>
                <a:latin typeface="Genty Bold"/>
              </a:rPr>
              <a:t>i</a:t>
            </a:r>
            <a:r>
              <a:rPr lang="en-US" sz="3799" spc="759">
                <a:solidFill>
                  <a:srgbClr val="008037"/>
                </a:solidFill>
                <a:latin typeface="Genty Bold"/>
              </a:rPr>
              <a:t>n</a:t>
            </a:r>
            <a:r>
              <a:rPr lang="en-US" sz="3799" spc="759">
                <a:solidFill>
                  <a:srgbClr val="FFFFFF"/>
                </a:solidFill>
                <a:latin typeface="Genty Bold"/>
              </a:rPr>
              <a:t> </a:t>
            </a:r>
            <a:r>
              <a:rPr lang="en-US" sz="3799" spc="759">
                <a:solidFill>
                  <a:srgbClr val="004AAD"/>
                </a:solidFill>
                <a:latin typeface="Genty Bold"/>
              </a:rPr>
              <a:t>S</a:t>
            </a:r>
            <a:r>
              <a:rPr lang="en-US" sz="3799" spc="759">
                <a:solidFill>
                  <a:srgbClr val="8414E2"/>
                </a:solidFill>
                <a:latin typeface="Genty Bold"/>
              </a:rPr>
              <a:t>a</a:t>
            </a:r>
            <a:r>
              <a:rPr lang="en-US" sz="3799" spc="759">
                <a:solidFill>
                  <a:srgbClr val="FF66C4"/>
                </a:solidFill>
                <a:latin typeface="Genty Bold"/>
              </a:rPr>
              <a:t>g</a:t>
            </a:r>
            <a:r>
              <a:rPr lang="en-US" sz="3799" spc="759">
                <a:solidFill>
                  <a:srgbClr val="5ACFD8"/>
                </a:solidFill>
                <a:latin typeface="Genty Bold"/>
              </a:rPr>
              <a:t>a</a:t>
            </a:r>
            <a:r>
              <a:rPr lang="en-US" sz="3799" spc="759">
                <a:solidFill>
                  <a:srgbClr val="FFFFFF"/>
                </a:solidFill>
                <a:latin typeface="Genty Bold"/>
              </a:rPr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2202" t="2660" r="2874" b="834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5379227" y="5242362"/>
            <a:ext cx="1170461" cy="1057671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10800000">
            <a:off x="12196750" y="5085917"/>
            <a:ext cx="2035326" cy="1543147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3911325" y="8111156"/>
            <a:ext cx="2355684" cy="1786037"/>
          </a:xfrm>
          <a:prstGeom prst="rect">
            <a:avLst/>
          </a:prstGeom>
        </p:spPr>
      </p:pic>
      <p:sp>
        <p:nvSpPr>
          <p:cNvPr name="TextBox 6" id="6"/>
          <p:cNvSpPr txBox="true"/>
          <p:nvPr/>
        </p:nvSpPr>
        <p:spPr>
          <a:xfrm rot="0">
            <a:off x="9144000" y="1521489"/>
            <a:ext cx="8910121" cy="61130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744379" indent="-372189" lvl="1">
              <a:lnSpc>
                <a:spcPts val="3861"/>
              </a:lnSpc>
              <a:buFont typeface="Arial"/>
              <a:buChar char="•"/>
            </a:pPr>
            <a:r>
              <a:rPr lang="en-US" sz="3447">
                <a:solidFill>
                  <a:srgbClr val="008037"/>
                </a:solidFill>
                <a:latin typeface="Roboto Bold"/>
              </a:rPr>
              <a:t>Serie Charlemos</a:t>
            </a:r>
          </a:p>
          <a:p>
            <a:pPr algn="ctr">
              <a:lnSpc>
                <a:spcPts val="3861"/>
              </a:lnSpc>
            </a:pPr>
            <a:r>
              <a:rPr lang="en-US" sz="3447">
                <a:solidFill>
                  <a:srgbClr val="008037"/>
                </a:solidFill>
                <a:latin typeface="Roboto Bold"/>
              </a:rPr>
              <a:t>      (Grupo de conversación solo para estudiantes)</a:t>
            </a:r>
          </a:p>
          <a:p>
            <a:pPr algn="ctr">
              <a:lnSpc>
                <a:spcPts val="4091"/>
              </a:lnSpc>
            </a:pPr>
            <a:r>
              <a:rPr lang="en-US" sz="3652">
                <a:solidFill>
                  <a:srgbClr val="FF914D"/>
                </a:solidFill>
                <a:latin typeface="Roboto Bold"/>
              </a:rPr>
              <a:t> </a:t>
            </a:r>
          </a:p>
          <a:p>
            <a:pPr algn="ctr" marL="788617" indent="-394308" lvl="1">
              <a:lnSpc>
                <a:spcPts val="4091"/>
              </a:lnSpc>
              <a:buFont typeface="Arial"/>
              <a:buChar char="•"/>
            </a:pPr>
            <a:r>
              <a:rPr lang="en-US" sz="3652">
                <a:solidFill>
                  <a:srgbClr val="004AAD"/>
                </a:solidFill>
                <a:latin typeface="Roboto Bold"/>
              </a:rPr>
              <a:t>Conversaciones orgullosas</a:t>
            </a:r>
          </a:p>
          <a:p>
            <a:pPr algn="ctr" marL="788617" indent="-394308" lvl="1">
              <a:lnSpc>
                <a:spcPts val="4091"/>
              </a:lnSpc>
              <a:buFont typeface="Arial"/>
              <a:buChar char="•"/>
            </a:pPr>
            <a:r>
              <a:rPr lang="en-US" sz="3652">
                <a:solidFill>
                  <a:srgbClr val="004AAD"/>
                </a:solidFill>
                <a:latin typeface="Roboto Bold"/>
              </a:rPr>
              <a:t>      (serie de debates de estudiantes y personal)</a:t>
            </a:r>
          </a:p>
          <a:p>
            <a:pPr algn="ctr">
              <a:lnSpc>
                <a:spcPts val="4091"/>
              </a:lnSpc>
            </a:pPr>
          </a:p>
          <a:p>
            <a:pPr algn="ctr" marL="788617" indent="-394308" lvl="1">
              <a:lnSpc>
                <a:spcPts val="4091"/>
              </a:lnSpc>
              <a:buFont typeface="Arial"/>
              <a:buChar char="•"/>
            </a:pPr>
            <a:r>
              <a:rPr lang="en-US" sz="3652">
                <a:solidFill>
                  <a:srgbClr val="8414E2"/>
                </a:solidFill>
                <a:latin typeface="Roboto Bold"/>
              </a:rPr>
              <a:t>Recursos de crisis y emergencia</a:t>
            </a:r>
          </a:p>
          <a:p>
            <a:pPr algn="ctr">
              <a:lnSpc>
                <a:spcPts val="4091"/>
              </a:lnSpc>
            </a:pPr>
            <a:r>
              <a:rPr lang="en-US" sz="3652">
                <a:solidFill>
                  <a:srgbClr val="8414E2"/>
                </a:solidFill>
                <a:latin typeface="Roboto Bold"/>
              </a:rPr>
              <a:t>        (disponible en nuestro sitio web)</a:t>
            </a:r>
          </a:p>
          <a:p>
            <a:pPr algn="ctr" marL="788617" indent="-394308" lvl="1">
              <a:lnSpc>
                <a:spcPts val="4091"/>
              </a:lnSpc>
              <a:buFont typeface="Arial"/>
              <a:buChar char="•"/>
            </a:pPr>
            <a:r>
              <a:rPr lang="en-US" sz="3652">
                <a:solidFill>
                  <a:srgbClr val="FFDE59"/>
                </a:solidFill>
                <a:latin typeface="Roboto Bold"/>
              </a:rPr>
              <a:t>Entrenamientos y Talleres</a:t>
            </a:r>
          </a:p>
          <a:p>
            <a:pPr algn="ctr">
              <a:lnSpc>
                <a:spcPts val="4091"/>
              </a:lnSpc>
            </a:pPr>
            <a:r>
              <a:rPr lang="en-US" sz="3652">
                <a:solidFill>
                  <a:srgbClr val="FFDE59"/>
                </a:solidFill>
                <a:latin typeface="Roboto Bold"/>
              </a:rPr>
              <a:t>   (Zona segura, conciencia trans y más)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2256064" y="238125"/>
            <a:ext cx="15830882" cy="8684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3"/>
              </a:lnSpc>
            </a:pPr>
            <a:r>
              <a:rPr lang="en-US" sz="7317" spc="7" u="sng">
                <a:solidFill>
                  <a:srgbClr val="000000"/>
                </a:solidFill>
                <a:latin typeface="Lilita One Bold"/>
              </a:rPr>
              <a:t>EVENTOS, ACTIVIDADES Y RECURSOS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6109594" y="8765961"/>
            <a:ext cx="12178406" cy="5526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31"/>
              </a:lnSpc>
            </a:pPr>
            <a:r>
              <a:rPr lang="en-US" sz="4131">
                <a:solidFill>
                  <a:srgbClr val="000000"/>
                </a:solidFill>
                <a:latin typeface="Shrikhand"/>
              </a:rPr>
              <a:t>DURANTE LA PRIMERA SEMANA DE MAYO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6898144" y="7999976"/>
            <a:ext cx="11389856" cy="5526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31"/>
              </a:lnSpc>
            </a:pPr>
            <a:r>
              <a:rPr lang="en-US" sz="4131">
                <a:solidFill>
                  <a:srgbClr val="000000"/>
                </a:solidFill>
                <a:latin typeface="Shrikhand"/>
              </a:rPr>
              <a:t>GCC CELEBRA LA SEMANA DEL ORGULLO</a:t>
            </a:r>
          </a:p>
        </p:txBody>
      </p:sp>
      <p:pic>
        <p:nvPicPr>
          <p:cNvPr name="Picture 10" id="10"/>
          <p:cNvPicPr>
            <a:picLocks noChangeAspect="true"/>
          </p:cNvPicPr>
          <p:nvPr/>
        </p:nvPicPr>
        <p:blipFill>
          <a:blip r:embed="rId7"/>
          <a:srcRect l="0" t="0" r="0" b="0"/>
          <a:stretch>
            <a:fillRect/>
          </a:stretch>
        </p:blipFill>
        <p:spPr>
          <a:xfrm flipH="false" flipV="false" rot="0">
            <a:off x="172122" y="4348287"/>
            <a:ext cx="2191898" cy="228077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6383" t="7884" r="0" b="435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147498" y="2931191"/>
            <a:ext cx="4296941" cy="781262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734943" y="3764818"/>
            <a:ext cx="4818114" cy="876021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115542" y="6473309"/>
            <a:ext cx="3944144" cy="717117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rcRect l="0" t="0" r="0" b="0"/>
          <a:stretch>
            <a:fillRect/>
          </a:stretch>
        </p:blipFill>
        <p:spPr>
          <a:xfrm flipH="false" flipV="false" rot="0">
            <a:off x="6398318" y="738257"/>
            <a:ext cx="11301259" cy="1878834"/>
          </a:xfrm>
          <a:prstGeom prst="rect">
            <a:avLst/>
          </a:prstGeom>
        </p:spPr>
      </p:pic>
      <p:sp>
        <p:nvSpPr>
          <p:cNvPr name="TextBox 7" id="7"/>
          <p:cNvSpPr txBox="true"/>
          <p:nvPr/>
        </p:nvSpPr>
        <p:spPr>
          <a:xfrm rot="0">
            <a:off x="7479094" y="3036072"/>
            <a:ext cx="3633748" cy="571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59"/>
              </a:lnSpc>
            </a:pPr>
            <a:r>
              <a:rPr lang="en-US" sz="3799" spc="759" u="sng">
                <a:solidFill>
                  <a:srgbClr val="FF1616"/>
                </a:solidFill>
                <a:latin typeface="Glacial Indifference Bold"/>
              </a:rPr>
              <a:t>L</a:t>
            </a:r>
            <a:r>
              <a:rPr lang="en-US" sz="3799" spc="759" u="sng">
                <a:solidFill>
                  <a:srgbClr val="FF914D"/>
                </a:solidFill>
                <a:latin typeface="Glacial Indifference Bold"/>
              </a:rPr>
              <a:t>O</a:t>
            </a:r>
            <a:r>
              <a:rPr lang="en-US" sz="3799" spc="759" u="sng">
                <a:solidFill>
                  <a:srgbClr val="FFDE59"/>
                </a:solidFill>
                <a:latin typeface="Glacial Indifference Bold"/>
              </a:rPr>
              <a:t>C</a:t>
            </a:r>
            <a:r>
              <a:rPr lang="en-US" sz="3799" spc="759" u="sng">
                <a:solidFill>
                  <a:srgbClr val="008037"/>
                </a:solidFill>
                <a:latin typeface="Glacial Indifference Bold"/>
              </a:rPr>
              <a:t>A</a:t>
            </a:r>
            <a:r>
              <a:rPr lang="en-US" sz="3799" spc="759" u="sng">
                <a:solidFill>
                  <a:srgbClr val="004AAD"/>
                </a:solidFill>
                <a:latin typeface="Glacial Indifference Bold"/>
              </a:rPr>
              <a:t>T</a:t>
            </a:r>
            <a:r>
              <a:rPr lang="en-US" sz="3799" spc="759" u="sng">
                <a:solidFill>
                  <a:srgbClr val="5E17EB"/>
                </a:solidFill>
                <a:latin typeface="Glacial Indifference Bold"/>
              </a:rPr>
              <a:t>I</a:t>
            </a:r>
            <a:r>
              <a:rPr lang="en-US" sz="3799" spc="759" u="sng">
                <a:solidFill>
                  <a:srgbClr val="FF66C4"/>
                </a:solidFill>
                <a:latin typeface="Glacial Indifference Bold"/>
              </a:rPr>
              <a:t>O</a:t>
            </a:r>
            <a:r>
              <a:rPr lang="en-US" sz="3799" spc="759" u="sng">
                <a:solidFill>
                  <a:srgbClr val="00C2CB"/>
                </a:solidFill>
                <a:latin typeface="Glacial Indifference Bold"/>
              </a:rPr>
              <a:t>N</a:t>
            </a:r>
            <a:r>
              <a:rPr lang="en-US" sz="3799" spc="759" u="sng">
                <a:solidFill>
                  <a:srgbClr val="FF1616"/>
                </a:solidFill>
                <a:latin typeface="Glacial Indifference Bold"/>
              </a:rPr>
              <a:t>: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1806697" y="3036072"/>
            <a:ext cx="5809895" cy="571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59"/>
              </a:lnSpc>
              <a:spcBef>
                <a:spcPct val="0"/>
              </a:spcBef>
            </a:pPr>
            <a:r>
              <a:rPr lang="en-US" sz="3799" spc="759">
                <a:solidFill>
                  <a:srgbClr val="000000"/>
                </a:solidFill>
                <a:latin typeface="Glacial Indifference Bold"/>
              </a:rPr>
              <a:t>SIERRA MADRE 267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6622171" y="3917078"/>
            <a:ext cx="4930887" cy="571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59"/>
              </a:lnSpc>
            </a:pPr>
            <a:r>
              <a:rPr lang="en-US" sz="3799" spc="759" u="sng">
                <a:solidFill>
                  <a:srgbClr val="FF1616"/>
                </a:solidFill>
                <a:latin typeface="Glacial Indifference Bold"/>
              </a:rPr>
              <a:t>O</a:t>
            </a:r>
            <a:r>
              <a:rPr lang="en-US" sz="3799" spc="759" u="sng">
                <a:solidFill>
                  <a:srgbClr val="FF914D"/>
                </a:solidFill>
                <a:latin typeface="Glacial Indifference Bold"/>
              </a:rPr>
              <a:t>F</a:t>
            </a:r>
            <a:r>
              <a:rPr lang="en-US" sz="3799" spc="759" u="sng">
                <a:solidFill>
                  <a:srgbClr val="FFDE59"/>
                </a:solidFill>
                <a:latin typeface="Glacial Indifference Bold"/>
              </a:rPr>
              <a:t>F</a:t>
            </a:r>
            <a:r>
              <a:rPr lang="en-US" sz="3799" spc="759" u="sng">
                <a:solidFill>
                  <a:srgbClr val="008037"/>
                </a:solidFill>
                <a:latin typeface="Glacial Indifference Bold"/>
              </a:rPr>
              <a:t>I</a:t>
            </a:r>
            <a:r>
              <a:rPr lang="en-US" sz="3799" spc="759" u="sng">
                <a:solidFill>
                  <a:srgbClr val="004AAD"/>
                </a:solidFill>
                <a:latin typeface="Glacial Indifference Bold"/>
              </a:rPr>
              <a:t>C</a:t>
            </a:r>
            <a:r>
              <a:rPr lang="en-US" sz="3799" spc="759" u="sng">
                <a:solidFill>
                  <a:srgbClr val="5E17EB"/>
                </a:solidFill>
                <a:latin typeface="Glacial Indifference Bold"/>
              </a:rPr>
              <a:t>E</a:t>
            </a:r>
            <a:r>
              <a:rPr lang="en-US" sz="3799" spc="759" u="sng">
                <a:solidFill>
                  <a:srgbClr val="FF1616"/>
                </a:solidFill>
                <a:latin typeface="Glacial Indifference Bold"/>
              </a:rPr>
              <a:t> H</a:t>
            </a:r>
            <a:r>
              <a:rPr lang="en-US" sz="3799" spc="759" u="sng">
                <a:solidFill>
                  <a:srgbClr val="FF914D"/>
                </a:solidFill>
                <a:latin typeface="Glacial Indifference Bold"/>
              </a:rPr>
              <a:t>O</a:t>
            </a:r>
            <a:r>
              <a:rPr lang="en-US" sz="3799" spc="759" u="sng">
                <a:solidFill>
                  <a:srgbClr val="FFDE59"/>
                </a:solidFill>
                <a:latin typeface="Glacial Indifference Bold"/>
              </a:rPr>
              <a:t>U</a:t>
            </a:r>
            <a:r>
              <a:rPr lang="en-US" sz="3799" spc="759" u="sng">
                <a:solidFill>
                  <a:srgbClr val="008037"/>
                </a:solidFill>
                <a:latin typeface="Glacial Indifference Bold"/>
              </a:rPr>
              <a:t>R</a:t>
            </a:r>
            <a:r>
              <a:rPr lang="en-US" sz="3799" spc="759" u="sng">
                <a:solidFill>
                  <a:srgbClr val="8C52FF"/>
                </a:solidFill>
                <a:latin typeface="Glacial Indifference Bold"/>
              </a:rPr>
              <a:t>S</a:t>
            </a:r>
            <a:r>
              <a:rPr lang="en-US" sz="3799" spc="759" u="sng">
                <a:solidFill>
                  <a:srgbClr val="FF1616"/>
                </a:solidFill>
                <a:latin typeface="Glacial Indifference Bold"/>
              </a:rPr>
              <a:t>: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1388052" y="3764818"/>
            <a:ext cx="7010414" cy="2571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79"/>
              </a:lnSpc>
              <a:spcBef>
                <a:spcPct val="0"/>
              </a:spcBef>
            </a:pPr>
            <a:r>
              <a:rPr lang="en-US" sz="3399" spc="679">
                <a:solidFill>
                  <a:srgbClr val="000000"/>
                </a:solidFill>
                <a:latin typeface="Glacial Indifference Bold"/>
              </a:rPr>
              <a:t>MONDAY THURSDAY </a:t>
            </a:r>
          </a:p>
          <a:p>
            <a:pPr algn="ctr">
              <a:lnSpc>
                <a:spcPts val="4079"/>
              </a:lnSpc>
              <a:spcBef>
                <a:spcPct val="0"/>
              </a:spcBef>
            </a:pPr>
            <a:r>
              <a:rPr lang="en-US" sz="3399" spc="679">
                <a:solidFill>
                  <a:srgbClr val="000000"/>
                </a:solidFill>
                <a:latin typeface="Glacial Indifference Bold"/>
              </a:rPr>
              <a:t>8:30 A.M. TO 4:30 P.M. </a:t>
            </a:r>
          </a:p>
          <a:p>
            <a:pPr algn="ctr">
              <a:lnSpc>
                <a:spcPts val="4079"/>
              </a:lnSpc>
              <a:spcBef>
                <a:spcPct val="0"/>
              </a:spcBef>
            </a:pPr>
          </a:p>
          <a:p>
            <a:pPr algn="ctr">
              <a:lnSpc>
                <a:spcPts val="4079"/>
              </a:lnSpc>
              <a:spcBef>
                <a:spcPct val="0"/>
              </a:spcBef>
            </a:pPr>
            <a:r>
              <a:rPr lang="en-US" sz="3399" spc="679">
                <a:solidFill>
                  <a:srgbClr val="000000"/>
                </a:solidFill>
                <a:latin typeface="Glacial Indifference Bold"/>
              </a:rPr>
              <a:t>FRIDAY </a:t>
            </a:r>
          </a:p>
          <a:p>
            <a:pPr algn="ctr">
              <a:lnSpc>
                <a:spcPts val="4079"/>
              </a:lnSpc>
              <a:spcBef>
                <a:spcPct val="0"/>
              </a:spcBef>
            </a:pPr>
            <a:r>
              <a:rPr lang="en-US" sz="3399" spc="679">
                <a:solidFill>
                  <a:srgbClr val="000000"/>
                </a:solidFill>
                <a:latin typeface="Glacial Indifference Bold"/>
              </a:rPr>
              <a:t>8:30 A.M. TO 3:00 P.M.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7115542" y="6546118"/>
            <a:ext cx="3889170" cy="571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59"/>
              </a:lnSpc>
              <a:spcBef>
                <a:spcPct val="0"/>
              </a:spcBef>
            </a:pPr>
            <a:r>
              <a:rPr lang="en-US" sz="3799" spc="759">
                <a:solidFill>
                  <a:srgbClr val="FF1616"/>
                </a:solidFill>
                <a:latin typeface="Glacial Indifference Bold"/>
              </a:rPr>
              <a:t>P</a:t>
            </a:r>
            <a:r>
              <a:rPr lang="en-US" sz="3799" spc="759">
                <a:solidFill>
                  <a:srgbClr val="FF914D"/>
                </a:solidFill>
                <a:latin typeface="Glacial Indifference Bold"/>
              </a:rPr>
              <a:t>H</a:t>
            </a:r>
            <a:r>
              <a:rPr lang="en-US" sz="3799" spc="759">
                <a:solidFill>
                  <a:srgbClr val="FFDE59"/>
                </a:solidFill>
                <a:latin typeface="Glacial Indifference Bold"/>
              </a:rPr>
              <a:t>O</a:t>
            </a:r>
            <a:r>
              <a:rPr lang="en-US" sz="3799" spc="759">
                <a:solidFill>
                  <a:srgbClr val="008037"/>
                </a:solidFill>
                <a:latin typeface="Glacial Indifference Bold"/>
              </a:rPr>
              <a:t>N</a:t>
            </a:r>
            <a:r>
              <a:rPr lang="en-US" sz="3799" spc="759">
                <a:solidFill>
                  <a:srgbClr val="004AAD"/>
                </a:solidFill>
                <a:latin typeface="Glacial Indifference Bold"/>
              </a:rPr>
              <a:t>E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0210688" y="6617555"/>
            <a:ext cx="8745273" cy="466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00"/>
              </a:lnSpc>
              <a:spcBef>
                <a:spcPct val="0"/>
              </a:spcBef>
            </a:pPr>
            <a:r>
              <a:rPr lang="en-US" sz="3000" spc="600">
                <a:solidFill>
                  <a:srgbClr val="000000"/>
                </a:solidFill>
                <a:latin typeface="Glacial Indifference Bold"/>
              </a:rPr>
              <a:t>(818) 240-1000 | EXT. X3574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8574484" y="7460518"/>
            <a:ext cx="1139031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Canva Sans"/>
              </a:rPr>
              <a:t>Email</a:t>
            </a:r>
          </a:p>
        </p:txBody>
      </p:sp>
      <p:pic>
        <p:nvPicPr>
          <p:cNvPr name="Picture 14" id="14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815189" y="9099766"/>
            <a:ext cx="4657623" cy="846841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060568" y="7390451"/>
            <a:ext cx="3944144" cy="717117"/>
          </a:xfrm>
          <a:prstGeom prst="rect">
            <a:avLst/>
          </a:prstGeom>
        </p:spPr>
      </p:pic>
      <p:sp>
        <p:nvSpPr>
          <p:cNvPr name="TextBox 16" id="16"/>
          <p:cNvSpPr txBox="true"/>
          <p:nvPr/>
        </p:nvSpPr>
        <p:spPr>
          <a:xfrm rot="0">
            <a:off x="7060568" y="7463260"/>
            <a:ext cx="3889170" cy="571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59"/>
              </a:lnSpc>
              <a:spcBef>
                <a:spcPct val="0"/>
              </a:spcBef>
            </a:pPr>
            <a:r>
              <a:rPr lang="en-US" sz="3799" spc="759">
                <a:solidFill>
                  <a:srgbClr val="FF1616"/>
                </a:solidFill>
                <a:latin typeface="Glacial Indifference Bold"/>
              </a:rPr>
              <a:t>E</a:t>
            </a:r>
            <a:r>
              <a:rPr lang="en-US" sz="3799" spc="759">
                <a:solidFill>
                  <a:srgbClr val="FF914D"/>
                </a:solidFill>
                <a:latin typeface="Glacial Indifference Bold"/>
              </a:rPr>
              <a:t>M</a:t>
            </a:r>
            <a:r>
              <a:rPr lang="en-US" sz="3799" spc="759">
                <a:solidFill>
                  <a:srgbClr val="FFDE59"/>
                </a:solidFill>
                <a:latin typeface="Glacial Indifference Bold"/>
              </a:rPr>
              <a:t>A</a:t>
            </a:r>
            <a:r>
              <a:rPr lang="en-US" sz="3799" spc="759">
                <a:solidFill>
                  <a:srgbClr val="008037"/>
                </a:solidFill>
                <a:latin typeface="Glacial Indifference Bold"/>
              </a:rPr>
              <a:t>I</a:t>
            </a:r>
            <a:r>
              <a:rPr lang="en-US" sz="3799" spc="759">
                <a:solidFill>
                  <a:srgbClr val="004AAD"/>
                </a:solidFill>
                <a:latin typeface="Glacial Indifference Bold"/>
              </a:rPr>
              <a:t>L</a:t>
            </a:r>
            <a:r>
              <a:rPr lang="en-US" sz="3799" spc="759">
                <a:solidFill>
                  <a:srgbClr val="8C52FF"/>
                </a:solidFill>
                <a:latin typeface="Glacial Indifference Bold"/>
              </a:rPr>
              <a:t>:</a:t>
            </a:r>
          </a:p>
        </p:txBody>
      </p:sp>
      <p:pic>
        <p:nvPicPr>
          <p:cNvPr name="Picture 17" id="17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115542" y="8182624"/>
            <a:ext cx="3944144" cy="717117"/>
          </a:xfrm>
          <a:prstGeom prst="rect">
            <a:avLst/>
          </a:prstGeom>
        </p:spPr>
      </p:pic>
      <p:sp>
        <p:nvSpPr>
          <p:cNvPr name="TextBox 18" id="18"/>
          <p:cNvSpPr txBox="true"/>
          <p:nvPr/>
        </p:nvSpPr>
        <p:spPr>
          <a:xfrm rot="0">
            <a:off x="6734943" y="8269494"/>
            <a:ext cx="4930887" cy="571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59"/>
              </a:lnSpc>
            </a:pPr>
            <a:r>
              <a:rPr lang="en-US" sz="3799" spc="759">
                <a:solidFill>
                  <a:srgbClr val="FF1616"/>
                </a:solidFill>
                <a:latin typeface="Glacial Indifference Bold"/>
              </a:rPr>
              <a:t>W</a:t>
            </a:r>
            <a:r>
              <a:rPr lang="en-US" sz="3799" spc="759">
                <a:solidFill>
                  <a:srgbClr val="FF914D"/>
                </a:solidFill>
                <a:latin typeface="Glacial Indifference Bold"/>
              </a:rPr>
              <a:t>E</a:t>
            </a:r>
            <a:r>
              <a:rPr lang="en-US" sz="3799" spc="759">
                <a:solidFill>
                  <a:srgbClr val="FFDE59"/>
                </a:solidFill>
                <a:latin typeface="Glacial Indifference Bold"/>
              </a:rPr>
              <a:t>B</a:t>
            </a:r>
            <a:r>
              <a:rPr lang="en-US" sz="3799" spc="759">
                <a:solidFill>
                  <a:srgbClr val="FF1616"/>
                </a:solidFill>
                <a:latin typeface="Glacial Indifference Bold"/>
              </a:rPr>
              <a:t> </a:t>
            </a:r>
            <a:r>
              <a:rPr lang="en-US" sz="3799" spc="759">
                <a:solidFill>
                  <a:srgbClr val="008037"/>
                </a:solidFill>
                <a:latin typeface="Glacial Indifference Bold"/>
              </a:rPr>
              <a:t>P</a:t>
            </a:r>
            <a:r>
              <a:rPr lang="en-US" sz="3799" spc="759">
                <a:solidFill>
                  <a:srgbClr val="004AAD"/>
                </a:solidFill>
                <a:latin typeface="Glacial Indifference Bold"/>
              </a:rPr>
              <a:t>A</a:t>
            </a:r>
            <a:r>
              <a:rPr lang="en-US" sz="3799" spc="759">
                <a:solidFill>
                  <a:srgbClr val="8414E2"/>
                </a:solidFill>
                <a:latin typeface="Glacial Indifference Bold"/>
              </a:rPr>
              <a:t>G</a:t>
            </a:r>
            <a:r>
              <a:rPr lang="en-US" sz="3799" spc="759">
                <a:solidFill>
                  <a:srgbClr val="FF1616"/>
                </a:solidFill>
                <a:latin typeface="Glacial Indifference Bold"/>
              </a:rPr>
              <a:t>E</a:t>
            </a:r>
            <a:r>
              <a:rPr lang="en-US" sz="3799" spc="759">
                <a:solidFill>
                  <a:srgbClr val="FF914D"/>
                </a:solidFill>
                <a:latin typeface="Glacial Indifference Bold"/>
              </a:rPr>
              <a:t>: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6760214" y="9212595"/>
            <a:ext cx="4544851" cy="571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59"/>
              </a:lnSpc>
            </a:pPr>
            <a:r>
              <a:rPr lang="en-US" sz="3799" spc="759">
                <a:solidFill>
                  <a:srgbClr val="FF1616"/>
                </a:solidFill>
                <a:latin typeface="Glacial Indifference Bold"/>
              </a:rPr>
              <a:t>S</a:t>
            </a:r>
            <a:r>
              <a:rPr lang="en-US" sz="3799" spc="759">
                <a:solidFill>
                  <a:srgbClr val="FF914D"/>
                </a:solidFill>
                <a:latin typeface="Glacial Indifference Bold"/>
              </a:rPr>
              <a:t>O</a:t>
            </a:r>
            <a:r>
              <a:rPr lang="en-US" sz="3799" spc="759">
                <a:solidFill>
                  <a:srgbClr val="FFDE59"/>
                </a:solidFill>
                <a:latin typeface="Glacial Indifference Bold"/>
              </a:rPr>
              <a:t>C</a:t>
            </a:r>
            <a:r>
              <a:rPr lang="en-US" sz="3799" spc="759">
                <a:solidFill>
                  <a:srgbClr val="004AAD"/>
                </a:solidFill>
                <a:latin typeface="Glacial Indifference Bold"/>
              </a:rPr>
              <a:t>IA</a:t>
            </a:r>
            <a:r>
              <a:rPr lang="en-US" sz="3799" spc="759">
                <a:solidFill>
                  <a:srgbClr val="8414E2"/>
                </a:solidFill>
                <a:latin typeface="Glacial Indifference Bold"/>
              </a:rPr>
              <a:t>L</a:t>
            </a:r>
            <a:r>
              <a:rPr lang="en-US" sz="3799" spc="759">
                <a:solidFill>
                  <a:srgbClr val="FF1616"/>
                </a:solidFill>
                <a:latin typeface="Glacial Indifference Bold"/>
              </a:rPr>
              <a:t> M</a:t>
            </a:r>
            <a:r>
              <a:rPr lang="en-US" sz="3799" spc="759">
                <a:solidFill>
                  <a:srgbClr val="FF914D"/>
                </a:solidFill>
                <a:latin typeface="Glacial Indifference Bold"/>
              </a:rPr>
              <a:t>E</a:t>
            </a:r>
            <a:r>
              <a:rPr lang="en-US" sz="3799" spc="759">
                <a:solidFill>
                  <a:srgbClr val="FFDE59"/>
                </a:solidFill>
                <a:latin typeface="Glacial Indifference Bold"/>
              </a:rPr>
              <a:t>D</a:t>
            </a:r>
            <a:r>
              <a:rPr lang="en-US" sz="3799" spc="759">
                <a:solidFill>
                  <a:srgbClr val="008037"/>
                </a:solidFill>
                <a:latin typeface="Glacial Indifference Bold"/>
              </a:rPr>
              <a:t>I</a:t>
            </a:r>
            <a:r>
              <a:rPr lang="en-US" sz="3799" spc="759">
                <a:solidFill>
                  <a:srgbClr val="004AAD"/>
                </a:solidFill>
                <a:latin typeface="Glacial Indifference Bold"/>
              </a:rPr>
              <a:t>A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0520623" y="7380926"/>
            <a:ext cx="8745273" cy="466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00"/>
              </a:lnSpc>
              <a:spcBef>
                <a:spcPct val="0"/>
              </a:spcBef>
            </a:pPr>
            <a:r>
              <a:rPr lang="en-US" sz="3000" spc="600">
                <a:solidFill>
                  <a:srgbClr val="000000"/>
                </a:solidFill>
                <a:latin typeface="Glacial Indifference Bold"/>
              </a:rPr>
              <a:t>PRIDE.GCC@GLENDALE.EDU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0339008" y="8231394"/>
            <a:ext cx="8745273" cy="371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80"/>
              </a:lnSpc>
              <a:spcBef>
                <a:spcPct val="0"/>
              </a:spcBef>
            </a:pPr>
            <a:r>
              <a:rPr lang="en-US" sz="2400" spc="480">
                <a:solidFill>
                  <a:srgbClr val="000000"/>
                </a:solidFill>
                <a:latin typeface="Glacial Indifference Bold"/>
              </a:rPr>
              <a:t>WWW.GLENDALE.EDU/PRIDECENTER</a:t>
            </a:r>
          </a:p>
        </p:txBody>
      </p:sp>
      <p:pic>
        <p:nvPicPr>
          <p:cNvPr name="Picture 22" id="22"/>
          <p:cNvPicPr>
            <a:picLocks noChangeAspect="true"/>
          </p:cNvPicPr>
          <p:nvPr/>
        </p:nvPicPr>
        <p:blipFill>
          <a:blip r:embed="rId6"/>
          <a:srcRect l="0" t="0" r="0" b="0"/>
          <a:stretch>
            <a:fillRect/>
          </a:stretch>
        </p:blipFill>
        <p:spPr>
          <a:xfrm flipH="false" flipV="false" rot="0">
            <a:off x="11806697" y="9021969"/>
            <a:ext cx="1063529" cy="1063529"/>
          </a:xfrm>
          <a:prstGeom prst="rect">
            <a:avLst/>
          </a:prstGeom>
        </p:spPr>
      </p:pic>
      <p:sp>
        <p:nvSpPr>
          <p:cNvPr name="TextBox 23" id="23"/>
          <p:cNvSpPr txBox="true"/>
          <p:nvPr/>
        </p:nvSpPr>
        <p:spPr>
          <a:xfrm rot="0">
            <a:off x="13193403" y="9326895"/>
            <a:ext cx="3399713" cy="457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00"/>
              </a:lnSpc>
              <a:spcBef>
                <a:spcPct val="0"/>
              </a:spcBef>
            </a:pPr>
            <a:r>
              <a:rPr lang="en-US" sz="3000" spc="600">
                <a:solidFill>
                  <a:srgbClr val="000000"/>
                </a:solidFill>
                <a:latin typeface="Canva Sans Bold"/>
              </a:rPr>
              <a:t>@PRIDE.GCC</a:t>
            </a:r>
          </a:p>
        </p:txBody>
      </p:sp>
      <p:pic>
        <p:nvPicPr>
          <p:cNvPr name="Picture 24" id="24"/>
          <p:cNvPicPr>
            <a:picLocks noChangeAspect="true"/>
          </p:cNvPicPr>
          <p:nvPr/>
        </p:nvPicPr>
        <p:blipFill>
          <a:blip r:embed="rId7"/>
          <a:srcRect l="0" t="0" r="0" b="0"/>
          <a:stretch>
            <a:fillRect/>
          </a:stretch>
        </p:blipFill>
        <p:spPr>
          <a:xfrm flipH="false" flipV="false" rot="0">
            <a:off x="-140761" y="3917078"/>
            <a:ext cx="1868631" cy="194440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DAFfR6fnqmA</dc:identifier>
  <dcterms:modified xsi:type="dcterms:W3CDTF">2011-08-01T06:04:30Z</dcterms:modified>
  <cp:revision>1</cp:revision>
  <dc:title>Pride Center Presentation: Spanish</dc:title>
</cp:coreProperties>
</file>