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Lora" charset="1" panose="00000500000000000000"/>
      <p:regular r:id="rId10"/>
    </p:embeddedFont>
    <p:embeddedFont>
      <p:font typeface="Lora Bold" charset="1" panose="00000800000000000000"/>
      <p:regular r:id="rId11"/>
    </p:embeddedFont>
    <p:embeddedFont>
      <p:font typeface="Lora Italics" charset="1" panose="00000500000000000000"/>
      <p:regular r:id="rId12"/>
    </p:embeddedFont>
    <p:embeddedFont>
      <p:font typeface="Lora Bold Italics" charset="1" panose="00000800000000000000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Lilita One" charset="1" panose="02000000000000000000"/>
      <p:regular r:id="rId18"/>
    </p:embeddedFont>
    <p:embeddedFont>
      <p:font typeface="Roboto" charset="1" panose="02000000000000000000"/>
      <p:regular r:id="rId19"/>
    </p:embeddedFont>
    <p:embeddedFont>
      <p:font typeface="Roboto Bold" charset="1" panose="02000000000000000000"/>
      <p:regular r:id="rId20"/>
    </p:embeddedFont>
    <p:embeddedFont>
      <p:font typeface="Roboto Italics" charset="1" panose="02000000000000000000"/>
      <p:regular r:id="rId21"/>
    </p:embeddedFont>
    <p:embeddedFont>
      <p:font typeface="Roboto Bold Italics" charset="1" panose="02000000000000000000"/>
      <p:regular r:id="rId22"/>
    </p:embeddedFont>
    <p:embeddedFont>
      <p:font typeface="Shrikhand" charset="1" panose="02000000000000000000"/>
      <p:regular r:id="rId23"/>
    </p:embeddedFont>
    <p:embeddedFont>
      <p:font typeface="Canva Sans" charset="1" panose="020B0503030501040103"/>
      <p:regular r:id="rId24"/>
    </p:embeddedFont>
    <p:embeddedFont>
      <p:font typeface="Canva Sans Bold" charset="1" panose="020B0803030501040103"/>
      <p:regular r:id="rId25"/>
    </p:embeddedFont>
    <p:embeddedFont>
      <p:font typeface="Canva Sans Italics" charset="1" panose="020B0503030501040103"/>
      <p:regular r:id="rId26"/>
    </p:embeddedFont>
    <p:embeddedFont>
      <p:font typeface="Canva Sans Bold Italics" charset="1" panose="020B0803030501040103"/>
      <p:regular r:id="rId27"/>
    </p:embeddedFont>
    <p:embeddedFont>
      <p:font typeface="Genty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gif" Type="http://schemas.openxmlformats.org/officeDocument/2006/relationships/image"/><Relationship Id="rId7" Target="../media/image8.gif" Type="http://schemas.openxmlformats.org/officeDocument/2006/relationships/image"/><Relationship Id="rId8" Target="../media/image9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0092" t="6988" r="0" b="87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01869" y="0"/>
            <a:ext cx="988613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897" t="14453" r="6406" b="145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42264" y="0"/>
            <a:ext cx="10037993" cy="1668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8772" y="3279454"/>
            <a:ext cx="2017891" cy="209971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144000" y="1494562"/>
            <a:ext cx="8709066" cy="759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Lora"/>
              </a:rPr>
              <a:t>Pride Center обеспечивает безопасную, поддерживающую и принимающую среду для студентов любого пола и сексуальной идентичности, включая тех, кто идентифицирует себя как лесбиянок, геев, бисексуалов, трансгендеров, квир (ЛГБТК+) и их союзников.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72" t="4540" r="0" b="37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1664" r="0" b="33001"/>
          <a:stretch>
            <a:fillRect/>
          </a:stretch>
        </p:blipFill>
        <p:spPr>
          <a:xfrm flipH="false" flipV="false" rot="0">
            <a:off x="8516679" y="102626"/>
            <a:ext cx="9693868" cy="3391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44409" y="6147230"/>
            <a:ext cx="913150" cy="913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9664" y="8320977"/>
            <a:ext cx="397240" cy="3972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87766" y="7060380"/>
            <a:ext cx="2390518" cy="303545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6600984" y="7340597"/>
            <a:ext cx="2342690" cy="275523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29072" y="8399151"/>
            <a:ext cx="913150" cy="91315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99241" y="7340597"/>
            <a:ext cx="397240" cy="39724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485647" y="8082922"/>
            <a:ext cx="2153848" cy="207957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3017712" y="7418459"/>
            <a:ext cx="3157537" cy="638756"/>
            <a:chOff x="0" y="0"/>
            <a:chExt cx="831615" cy="16823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31615" cy="168232"/>
            </a:xfrm>
            <a:custGeom>
              <a:avLst/>
              <a:gdLst/>
              <a:ahLst/>
              <a:cxnLst/>
              <a:rect r="r" b="b" t="t" l="l"/>
              <a:pathLst>
                <a:path h="168232" w="831615">
                  <a:moveTo>
                    <a:pt x="0" y="0"/>
                  </a:moveTo>
                  <a:lnTo>
                    <a:pt x="831615" y="0"/>
                  </a:lnTo>
                  <a:lnTo>
                    <a:pt x="831615" y="168232"/>
                  </a:lnTo>
                  <a:lnTo>
                    <a:pt x="0" y="1682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87766" y="3866453"/>
            <a:ext cx="2191898" cy="2280777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448499" y="3493783"/>
            <a:ext cx="8318412" cy="542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spc="719">
                <a:solidFill>
                  <a:srgbClr val="000000"/>
                </a:solidFill>
                <a:latin typeface="Lora Bold"/>
              </a:rPr>
              <a:t>SAGA — ЭТО КЛУБ GCC ДЛЯ СТУДЕНТОВ ЛГБТК+ И ИХ СОЮЗНИКОВ.</a:t>
            </a:r>
          </a:p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spc="719">
                <a:solidFill>
                  <a:srgbClr val="000000"/>
                </a:solidFill>
                <a:latin typeface="Lora Bold"/>
              </a:rPr>
              <a:t>Этот клуб — место, где каждый может быть самим собой без суждений, создавать связи и менять мир к лучшему в сообществе ЛГБТК+.</a:t>
            </a:r>
            <a:r>
              <a:rPr lang="en-US" sz="3599" spc="719">
                <a:solidFill>
                  <a:srgbClr val="000000"/>
                </a:solidFill>
                <a:latin typeface="Lora Bold"/>
              </a:rPr>
              <a:t>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20931" y="7501897"/>
            <a:ext cx="315753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enty Bold"/>
              </a:rPr>
              <a:t>J</a:t>
            </a:r>
            <a:r>
              <a:rPr lang="en-US" sz="3799" spc="759">
                <a:solidFill>
                  <a:srgbClr val="FF914D"/>
                </a:solidFill>
                <a:latin typeface="Genty Bold"/>
              </a:rPr>
              <a:t>o</a:t>
            </a:r>
            <a:r>
              <a:rPr lang="en-US" sz="3799" spc="759">
                <a:solidFill>
                  <a:srgbClr val="FFDE59"/>
                </a:solidFill>
                <a:latin typeface="Genty Bold"/>
              </a:rPr>
              <a:t>i</a:t>
            </a:r>
            <a:r>
              <a:rPr lang="en-US" sz="3799" spc="759">
                <a:solidFill>
                  <a:srgbClr val="008037"/>
                </a:solidFill>
                <a:latin typeface="Genty Bold"/>
              </a:rPr>
              <a:t>n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  <a:r>
              <a:rPr lang="en-US" sz="3799" spc="759">
                <a:solidFill>
                  <a:srgbClr val="004AAD"/>
                </a:solidFill>
                <a:latin typeface="Genty Bold"/>
              </a:rPr>
              <a:t>S</a:t>
            </a:r>
            <a:r>
              <a:rPr lang="en-US" sz="3799" spc="759">
                <a:solidFill>
                  <a:srgbClr val="8414E2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66C4"/>
                </a:solidFill>
                <a:latin typeface="Genty Bold"/>
              </a:rPr>
              <a:t>g</a:t>
            </a:r>
            <a:r>
              <a:rPr lang="en-US" sz="3799" spc="759">
                <a:solidFill>
                  <a:srgbClr val="5ACFD8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202" t="2660" r="2874" b="834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79227" y="5242362"/>
            <a:ext cx="1170461" cy="10576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2196750" y="5085917"/>
            <a:ext cx="2035326" cy="15431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11325" y="8111156"/>
            <a:ext cx="2355684" cy="178603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724025" y="1521489"/>
            <a:ext cx="9330096" cy="6157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79611" indent="-339805" lvl="1">
              <a:lnSpc>
                <a:spcPts val="3525"/>
              </a:lnSpc>
              <a:buFont typeface="Arial"/>
              <a:buChar char="•"/>
            </a:pPr>
            <a:r>
              <a:rPr lang="en-US" sz="3147">
                <a:solidFill>
                  <a:srgbClr val="008037"/>
                </a:solidFill>
                <a:latin typeface="Roboto Bold"/>
              </a:rPr>
              <a:t>Давай поговорим из серии</a:t>
            </a:r>
          </a:p>
          <a:p>
            <a:pPr algn="ctr">
              <a:lnSpc>
                <a:spcPts val="3525"/>
              </a:lnSpc>
            </a:pPr>
            <a:r>
              <a:rPr lang="en-US" sz="3147">
                <a:solidFill>
                  <a:srgbClr val="008037"/>
                </a:solidFill>
                <a:latin typeface="Roboto Bold"/>
              </a:rPr>
              <a:t>      (Группа общения только для студентов)</a:t>
            </a:r>
          </a:p>
          <a:p>
            <a:pPr algn="ctr">
              <a:lnSpc>
                <a:spcPts val="3755"/>
              </a:lnSpc>
            </a:pPr>
            <a:r>
              <a:rPr lang="en-US" sz="3352">
                <a:solidFill>
                  <a:srgbClr val="FF914D"/>
                </a:solidFill>
                <a:latin typeface="Roboto Bold"/>
              </a:rPr>
              <a:t> </a:t>
            </a:r>
          </a:p>
          <a:p>
            <a:pPr algn="ctr" marL="723848" indent="-361924" lvl="1">
              <a:lnSpc>
                <a:spcPts val="3755"/>
              </a:lnSpc>
              <a:buFont typeface="Arial"/>
              <a:buChar char="•"/>
            </a:pPr>
            <a:r>
              <a:rPr lang="en-US" sz="3352">
                <a:solidFill>
                  <a:srgbClr val="004AAD"/>
                </a:solidFill>
                <a:latin typeface="Roboto Bold"/>
              </a:rPr>
              <a:t>Гордые разговоры</a:t>
            </a:r>
          </a:p>
          <a:p>
            <a:pPr algn="ctr">
              <a:lnSpc>
                <a:spcPts val="3755"/>
              </a:lnSpc>
            </a:pPr>
            <a:r>
              <a:rPr lang="en-US" sz="3352">
                <a:solidFill>
                  <a:srgbClr val="004AAD"/>
                </a:solidFill>
                <a:latin typeface="Roboto Bold"/>
              </a:rPr>
              <a:t>      (серия дискуссий студентов и сотрудников)</a:t>
            </a:r>
          </a:p>
          <a:p>
            <a:pPr algn="ctr">
              <a:lnSpc>
                <a:spcPts val="3755"/>
              </a:lnSpc>
            </a:pPr>
          </a:p>
          <a:p>
            <a:pPr algn="ctr" marL="723848" indent="-361924" lvl="1">
              <a:lnSpc>
                <a:spcPts val="3755"/>
              </a:lnSpc>
              <a:buFont typeface="Arial"/>
              <a:buChar char="•"/>
            </a:pPr>
            <a:r>
              <a:rPr lang="en-US" sz="3352">
                <a:solidFill>
                  <a:srgbClr val="8C52FF"/>
                </a:solidFill>
                <a:latin typeface="Roboto Bold"/>
              </a:rPr>
              <a:t>Кризисные и чрезвычайные ресурсы</a:t>
            </a:r>
          </a:p>
          <a:p>
            <a:pPr algn="ctr">
              <a:lnSpc>
                <a:spcPts val="3755"/>
              </a:lnSpc>
            </a:pPr>
            <a:r>
              <a:rPr lang="en-US" sz="3352">
                <a:solidFill>
                  <a:srgbClr val="8C52FF"/>
                </a:solidFill>
                <a:latin typeface="Roboto Bold"/>
              </a:rPr>
              <a:t>        (есть на нашем сайте)</a:t>
            </a:r>
          </a:p>
          <a:p>
            <a:pPr algn="ctr">
              <a:lnSpc>
                <a:spcPts val="3755"/>
              </a:lnSpc>
            </a:pPr>
          </a:p>
          <a:p>
            <a:pPr algn="ctr" marL="723848" indent="-361924" lvl="1">
              <a:lnSpc>
                <a:spcPts val="3755"/>
              </a:lnSpc>
              <a:buFont typeface="Arial"/>
              <a:buChar char="•"/>
            </a:pPr>
            <a:r>
              <a:rPr lang="en-US" sz="3352">
                <a:solidFill>
                  <a:srgbClr val="FFDE59"/>
                </a:solidFill>
                <a:latin typeface="Roboto Bold"/>
              </a:rPr>
              <a:t>Тренинги и семинары</a:t>
            </a:r>
          </a:p>
          <a:p>
            <a:pPr algn="ctr">
              <a:lnSpc>
                <a:spcPts val="3755"/>
              </a:lnSpc>
            </a:pPr>
            <a:r>
              <a:rPr lang="en-US" sz="3352">
                <a:solidFill>
                  <a:srgbClr val="FFDE59"/>
                </a:solidFill>
                <a:latin typeface="Roboto Bold"/>
              </a:rPr>
              <a:t>   (Безопасная зона, транс-осведомленность и многое другое)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56064" y="190500"/>
            <a:ext cx="15830882" cy="740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1"/>
              </a:lnSpc>
            </a:pPr>
            <a:r>
              <a:rPr lang="en-US" sz="6117" spc="6" u="sng">
                <a:solidFill>
                  <a:srgbClr val="000000"/>
                </a:solidFill>
                <a:latin typeface="Lilita One Bold"/>
              </a:rPr>
              <a:t>СОБЫТИЯ, МЕРОПРИЯТИЯ И РЕСУРСЫ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09594" y="8716431"/>
            <a:ext cx="12178406" cy="670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5031">
                <a:solidFill>
                  <a:srgbClr val="000000"/>
                </a:solidFill>
                <a:latin typeface="Shrikhand"/>
              </a:rPr>
              <a:t>В ПЕРВУЮ НЕДЕЛЮ МАЯ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98144" y="7963781"/>
            <a:ext cx="11389856" cy="6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1"/>
              </a:lnSpc>
            </a:pPr>
            <a:r>
              <a:rPr lang="en-US" sz="4731">
                <a:solidFill>
                  <a:srgbClr val="000000"/>
                </a:solidFill>
                <a:latin typeface="Shrikhand"/>
              </a:rPr>
              <a:t>GCC ПРАЗДНУЕТ НЕДЕЛЮ ГОРДОСТИ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72122" y="4348287"/>
            <a:ext cx="2191898" cy="2280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383" t="7884" r="0" b="43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47498" y="2931191"/>
            <a:ext cx="4296941" cy="7812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34943" y="3764818"/>
            <a:ext cx="4818114" cy="8760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6473309"/>
            <a:ext cx="3944144" cy="71711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398318" y="738257"/>
            <a:ext cx="11301259" cy="187883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479094" y="3131322"/>
            <a:ext cx="3633748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480" u="sng">
                <a:solidFill>
                  <a:srgbClr val="FF1616"/>
                </a:solidFill>
                <a:latin typeface="Glacial Indifference Bold"/>
              </a:rPr>
              <a:t>РАСПОЛОЖЕНИЕ: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06697" y="3036072"/>
            <a:ext cx="580989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СЬЕРРА-МАДРЕ 267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22171" y="3959941"/>
            <a:ext cx="4930887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640" u="sng">
                <a:solidFill>
                  <a:srgbClr val="FF1616"/>
                </a:solidFill>
                <a:latin typeface="Glacial Indifference Bold"/>
              </a:rPr>
              <a:t>РАБОЧИЕ ЧАСЫ: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88052" y="3764818"/>
            <a:ext cx="7010414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ПОНЕДЕЛЬНИК ЧЕТВЕРГ</a:t>
            </a:r>
          </a:p>
          <a:p>
            <a:pPr algn="ctr">
              <a:lnSpc>
                <a:spcPts val="4079"/>
              </a:lnSpc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с 8:30 до 16:30</a:t>
            </a:r>
          </a:p>
          <a:p>
            <a:pPr algn="ctr">
              <a:lnSpc>
                <a:spcPts val="4079"/>
              </a:lnSpc>
            </a:pPr>
          </a:p>
          <a:p>
            <a:pPr algn="ctr">
              <a:lnSpc>
                <a:spcPts val="4079"/>
              </a:lnSpc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Пятница</a:t>
            </a:r>
          </a:p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с 8:30 до 15:00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15542" y="6546118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ТЕЛЕФОН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10688" y="6617555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(818) 240-1000 | ДОБ. X3574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74484" y="7460518"/>
            <a:ext cx="113903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Email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15189" y="9099766"/>
            <a:ext cx="4657623" cy="84684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0568" y="7390451"/>
            <a:ext cx="3944144" cy="71711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060568" y="7453735"/>
            <a:ext cx="3889170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440">
                <a:solidFill>
                  <a:srgbClr val="FF1616"/>
                </a:solidFill>
                <a:latin typeface="Glacial Indifference Bold"/>
              </a:rPr>
              <a:t>ЭЛЕКТРОННАЯ ПОЧТА: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8182624"/>
            <a:ext cx="3944144" cy="71711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6734943" y="8350456"/>
            <a:ext cx="493088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600" spc="520">
                <a:solidFill>
                  <a:srgbClr val="FF1616"/>
                </a:solidFill>
                <a:latin typeface="Glacial Indifference Bold"/>
              </a:rPr>
              <a:t>ВЕБ-СТРАНИЦА: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60214" y="9107820"/>
            <a:ext cx="454485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500">
                <a:solidFill>
                  <a:srgbClr val="FF1616"/>
                </a:solidFill>
                <a:latin typeface="Glacial Indifference Bold"/>
              </a:rPr>
              <a:t>СОЦИАЛЬНЫЕ МЕДИА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20623" y="7380926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PRIDE.GCC@GLENDALE.EDU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39008" y="8231394"/>
            <a:ext cx="874527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 spc="480">
                <a:solidFill>
                  <a:srgbClr val="000000"/>
                </a:solidFill>
                <a:latin typeface="Glacial Indifference Bold"/>
              </a:rPr>
              <a:t>WWW.GLENDALE.EDU/PRIDECENTER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06697" y="9021969"/>
            <a:ext cx="1063529" cy="106352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3193403" y="9326895"/>
            <a:ext cx="3399713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Canva Sans Bold"/>
              </a:rPr>
              <a:t>@PRIDE.GCC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-140761" y="3917078"/>
            <a:ext cx="1868631" cy="19444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DAFfR5DpsD8</dc:identifier>
  <dcterms:modified xsi:type="dcterms:W3CDTF">2011-08-01T06:04:30Z</dcterms:modified>
  <cp:revision>1</cp:revision>
  <dc:title>Pride Center Presentation: Russian</dc:title>
</cp:coreProperties>
</file>