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Lora" charset="1" panose="00000500000000000000"/>
      <p:regular r:id="rId10"/>
    </p:embeddedFont>
    <p:embeddedFont>
      <p:font typeface="Lora Bold" charset="1" panose="00000800000000000000"/>
      <p:regular r:id="rId11"/>
    </p:embeddedFont>
    <p:embeddedFont>
      <p:font typeface="Lora Italics" charset="1" panose="00000500000000000000"/>
      <p:regular r:id="rId12"/>
    </p:embeddedFont>
    <p:embeddedFont>
      <p:font typeface="Lora Bold Italics" charset="1" panose="00000800000000000000"/>
      <p:regular r:id="rId13"/>
    </p:embeddedFont>
    <p:embeddedFont>
      <p:font typeface="Arimo" charset="1" panose="020B0604020202020204"/>
      <p:regular r:id="rId14"/>
    </p:embeddedFont>
    <p:embeddedFont>
      <p:font typeface="Arimo Bold" charset="1" panose="020B0704020202020204"/>
      <p:regular r:id="rId15"/>
    </p:embeddedFont>
    <p:embeddedFont>
      <p:font typeface="Arimo Italics" charset="1" panose="020B0604020202090204"/>
      <p:regular r:id="rId16"/>
    </p:embeddedFont>
    <p:embeddedFont>
      <p:font typeface="Arimo Bold Italics" charset="1" panose="020B0704020202090204"/>
      <p:regular r:id="rId17"/>
    </p:embeddedFont>
    <p:embeddedFont>
      <p:font typeface="Lilita One" charset="1" panose="02000000000000000000"/>
      <p:regular r:id="rId18"/>
    </p:embeddedFont>
    <p:embeddedFont>
      <p:font typeface="Roboto" charset="1" panose="02000000000000000000"/>
      <p:regular r:id="rId19"/>
    </p:embeddedFont>
    <p:embeddedFont>
      <p:font typeface="Roboto Bold" charset="1" panose="02000000000000000000"/>
      <p:regular r:id="rId20"/>
    </p:embeddedFont>
    <p:embeddedFont>
      <p:font typeface="Roboto Italics" charset="1" panose="02000000000000000000"/>
      <p:regular r:id="rId21"/>
    </p:embeddedFont>
    <p:embeddedFont>
      <p:font typeface="Roboto Bold Italics" charset="1" panose="02000000000000000000"/>
      <p:regular r:id="rId22"/>
    </p:embeddedFont>
    <p:embeddedFont>
      <p:font typeface="Shrikhand" charset="1" panose="02000000000000000000"/>
      <p:regular r:id="rId23"/>
    </p:embeddedFont>
    <p:embeddedFont>
      <p:font typeface="Canva Sans" charset="1" panose="020B0503030501040103"/>
      <p:regular r:id="rId24"/>
    </p:embeddedFont>
    <p:embeddedFont>
      <p:font typeface="Canva Sans Bold" charset="1" panose="020B0803030501040103"/>
      <p:regular r:id="rId25"/>
    </p:embeddedFont>
    <p:embeddedFont>
      <p:font typeface="Canva Sans Italics" charset="1" panose="020B0503030501040103"/>
      <p:regular r:id="rId26"/>
    </p:embeddedFont>
    <p:embeddedFont>
      <p:font typeface="Canva Sans Bold Italics" charset="1" panose="020B0803030501040103"/>
      <p:regular r:id="rId27"/>
    </p:embeddedFont>
    <p:embeddedFont>
      <p:font typeface="Genty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gif" Type="http://schemas.openxmlformats.org/officeDocument/2006/relationships/image"/><Relationship Id="rId7" Target="../media/image8.gif" Type="http://schemas.openxmlformats.org/officeDocument/2006/relationships/image"/><Relationship Id="rId8" Target="../media/image9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3.png" Type="http://schemas.openxmlformats.org/officeDocument/2006/relationships/image"/><Relationship Id="rId6" Target="../media/image16.png" Type="http://schemas.openxmlformats.org/officeDocument/2006/relationships/image"/><Relationship Id="rId7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0092" t="6988" r="0" b="87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01869" y="0"/>
            <a:ext cx="988613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897" t="14453" r="6406" b="145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42264" y="0"/>
            <a:ext cx="10037993" cy="1668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8772" y="3279454"/>
            <a:ext cx="2017891" cy="209971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833899" y="2083106"/>
            <a:ext cx="8048054" cy="683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Lora"/>
              </a:rPr>
              <a:t>Հպարտության կենտրոնը ապահովում է ապահով, աջակցող և ընդունելի միջավայր բոլոր սեռերի և սեռական ինքնության ուսանողների համար, ներառյալ նրանց, ովքեր նույնանում են որպես լեսբուհի, գեյ, բիսեքսուալ, տրանսգենդեր, քվիեր (LGBTQ+) և նրանց դաշնակիցները: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172" t="4540" r="0" b="37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31664" r="0" b="33001"/>
          <a:stretch>
            <a:fillRect/>
          </a:stretch>
        </p:blipFill>
        <p:spPr>
          <a:xfrm flipH="false" flipV="false" rot="0">
            <a:off x="8516679" y="102626"/>
            <a:ext cx="9693868" cy="3391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44409" y="6147230"/>
            <a:ext cx="913150" cy="9131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79664" y="8320977"/>
            <a:ext cx="397240" cy="39724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87766" y="7060380"/>
            <a:ext cx="2390518" cy="303545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true" flipV="false" rot="0">
            <a:off x="6600984" y="7340597"/>
            <a:ext cx="2342690" cy="275523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29072" y="8399151"/>
            <a:ext cx="913150" cy="91315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99241" y="7340597"/>
            <a:ext cx="397240" cy="39724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3485647" y="8082922"/>
            <a:ext cx="2153848" cy="2079577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3017712" y="7418459"/>
            <a:ext cx="3157537" cy="638756"/>
            <a:chOff x="0" y="0"/>
            <a:chExt cx="831615" cy="168232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31615" cy="168232"/>
            </a:xfrm>
            <a:custGeom>
              <a:avLst/>
              <a:gdLst/>
              <a:ahLst/>
              <a:cxnLst/>
              <a:rect r="r" b="b" t="t" l="l"/>
              <a:pathLst>
                <a:path h="168232" w="831615">
                  <a:moveTo>
                    <a:pt x="0" y="0"/>
                  </a:moveTo>
                  <a:lnTo>
                    <a:pt x="831615" y="0"/>
                  </a:lnTo>
                  <a:lnTo>
                    <a:pt x="831615" y="168232"/>
                  </a:lnTo>
                  <a:lnTo>
                    <a:pt x="0" y="1682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87766" y="3866453"/>
            <a:ext cx="2191898" cy="2280777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8943674" y="3679221"/>
            <a:ext cx="9250231" cy="544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30"/>
              </a:lnSpc>
            </a:pPr>
            <a:r>
              <a:rPr lang="en-US" sz="3275" spc="655">
                <a:solidFill>
                  <a:srgbClr val="000000"/>
                </a:solidFill>
                <a:latin typeface="Lora Bold"/>
              </a:rPr>
              <a:t>SAGA-Ն GCC ԱԿՈՒՄԲ Է LGBTQ+ ՈՒՍԱՆՈՂՆԵՐԻ ԵՒ ՆՐԱՆՑ ԴԱՇՆԱԿԻՑՆԵՐԻ ՀԱՄԱՐ:</a:t>
            </a:r>
          </a:p>
          <a:p>
            <a:pPr algn="ctr">
              <a:lnSpc>
                <a:spcPts val="3930"/>
              </a:lnSpc>
              <a:spcBef>
                <a:spcPct val="0"/>
              </a:spcBef>
            </a:pPr>
            <a:r>
              <a:rPr lang="en-US" sz="3275" spc="655">
                <a:solidFill>
                  <a:srgbClr val="000000"/>
                </a:solidFill>
                <a:latin typeface="Lora Bold"/>
              </a:rPr>
              <a:t>Այս ակումբը բոլորի համար վայր է, որտեղ կարող են լինել իրենց ամենաիսկական եսը՝ առանց դատողությունների, ստեղծելու կապեր և փոփոխություն մտցնելու ԼԳԲՏՔ+ համայնքում:</a:t>
            </a:r>
            <a:r>
              <a:rPr lang="en-US" sz="3275" spc="655">
                <a:solidFill>
                  <a:srgbClr val="000000"/>
                </a:solidFill>
                <a:latin typeface="Lora Bold"/>
              </a:rPr>
              <a:t> 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20931" y="7501897"/>
            <a:ext cx="3157538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enty Bold"/>
              </a:rPr>
              <a:t>J</a:t>
            </a:r>
            <a:r>
              <a:rPr lang="en-US" sz="3799" spc="759">
                <a:solidFill>
                  <a:srgbClr val="FF914D"/>
                </a:solidFill>
                <a:latin typeface="Genty Bold"/>
              </a:rPr>
              <a:t>o</a:t>
            </a:r>
            <a:r>
              <a:rPr lang="en-US" sz="3799" spc="759">
                <a:solidFill>
                  <a:srgbClr val="FFDE59"/>
                </a:solidFill>
                <a:latin typeface="Genty Bold"/>
              </a:rPr>
              <a:t>i</a:t>
            </a:r>
            <a:r>
              <a:rPr lang="en-US" sz="3799" spc="759">
                <a:solidFill>
                  <a:srgbClr val="008037"/>
                </a:solidFill>
                <a:latin typeface="Genty Bold"/>
              </a:rPr>
              <a:t>n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  <a:r>
              <a:rPr lang="en-US" sz="3799" spc="759">
                <a:solidFill>
                  <a:srgbClr val="004AAD"/>
                </a:solidFill>
                <a:latin typeface="Genty Bold"/>
              </a:rPr>
              <a:t>S</a:t>
            </a:r>
            <a:r>
              <a:rPr lang="en-US" sz="3799" spc="759">
                <a:solidFill>
                  <a:srgbClr val="8414E2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66C4"/>
                </a:solidFill>
                <a:latin typeface="Genty Bold"/>
              </a:rPr>
              <a:t>g</a:t>
            </a:r>
            <a:r>
              <a:rPr lang="en-US" sz="3799" spc="759">
                <a:solidFill>
                  <a:srgbClr val="5ACFD8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202" t="2660" r="2874" b="834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79227" y="5242362"/>
            <a:ext cx="1170461" cy="105767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2196750" y="5085917"/>
            <a:ext cx="2035326" cy="15431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11325" y="8111156"/>
            <a:ext cx="2355684" cy="178603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8593157" y="1506089"/>
            <a:ext cx="9460964" cy="668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44379" indent="-372189" lvl="1">
              <a:lnSpc>
                <a:spcPts val="3861"/>
              </a:lnSpc>
              <a:buFont typeface="Arial"/>
              <a:buChar char="•"/>
            </a:pPr>
            <a:r>
              <a:rPr lang="en-US" sz="3447">
                <a:solidFill>
                  <a:srgbClr val="008037"/>
                </a:solidFill>
                <a:latin typeface="Roboto Bold"/>
              </a:rPr>
              <a:t>Եկեք զրուցենք շարքը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008037"/>
                </a:solidFill>
                <a:latin typeface="Roboto Bold"/>
              </a:rPr>
              <a:t>      (Զրույցի խումբ միայն ուսանողների համար)</a:t>
            </a:r>
            <a:r>
              <a:rPr lang="en-US" sz="3652">
                <a:solidFill>
                  <a:srgbClr val="FF914D"/>
                </a:solidFill>
                <a:latin typeface="Roboto Bold"/>
              </a:rPr>
              <a:t> </a:t>
            </a: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004AAD"/>
                </a:solidFill>
                <a:latin typeface="Roboto Bold"/>
              </a:rPr>
              <a:t>Հպարտ զրույցներ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004AAD"/>
                </a:solidFill>
                <a:latin typeface="Roboto Bold"/>
              </a:rPr>
              <a:t>      (ուսանողների և անձնակազմի քննարկումների շարք)</a:t>
            </a: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8C52FF"/>
                </a:solidFill>
                <a:latin typeface="Roboto Bold"/>
              </a:rPr>
              <a:t>Ճգնաժամային և արտակարգ իրավիճակների ռեսուրսներ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8C52FF"/>
                </a:solidFill>
                <a:latin typeface="Roboto Bold"/>
              </a:rPr>
              <a:t>        (հասանելի է մեր կայքում)</a:t>
            </a:r>
          </a:p>
          <a:p>
            <a:pPr algn="ctr">
              <a:lnSpc>
                <a:spcPts val="4091"/>
              </a:lnSpc>
            </a:pP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FFDE59"/>
                </a:solidFill>
                <a:latin typeface="Roboto Bold"/>
              </a:rPr>
              <a:t>Դասընթացներ և սեմինարներ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FFDE59"/>
                </a:solidFill>
                <a:latin typeface="Roboto Bold"/>
              </a:rPr>
              <a:t>   (Ապահով գոտի, Տրանս իրազեկում և ավելին)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49688" y="486664"/>
            <a:ext cx="11574617" cy="100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4417" spc="4" u="sng">
                <a:solidFill>
                  <a:srgbClr val="000000"/>
                </a:solidFill>
                <a:latin typeface="Lilita One Bold"/>
              </a:rPr>
              <a:t>ԻՐԱԴԱՐՁՈՒԹՅՈՒՆՆԵՐ, ԳՈՐԾՈՂՈՒԹՅՈՒՆՆԵՐ ԵՒ ՌԵՍՈՒՐՍՆԵՐ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07547" y="9023580"/>
            <a:ext cx="12178406" cy="55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4231">
                <a:solidFill>
                  <a:srgbClr val="000000"/>
                </a:solidFill>
                <a:latin typeface="Shrikhand"/>
              </a:rPr>
              <a:t>ՄԱՅԻՍԻ ԱՌԱՋԻՆ ՇԱԲԱԹՎԱ ԸՆԹԱՑՔՈՒՄ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98144" y="8473138"/>
            <a:ext cx="11389856" cy="531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4031">
                <a:solidFill>
                  <a:srgbClr val="000000"/>
                </a:solidFill>
                <a:latin typeface="Shrikhand"/>
              </a:rPr>
              <a:t>GCC-Ն ՆՇՈՒՄ Է ՀՊԱՐՏՈՒԹՅԱՆ ՇԱԲԱԹԸ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72122" y="4348287"/>
            <a:ext cx="2191898" cy="22807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383" t="7884" r="0" b="43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47498" y="2931191"/>
            <a:ext cx="4296941" cy="7812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34943" y="3764818"/>
            <a:ext cx="4818114" cy="87602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6473309"/>
            <a:ext cx="3944144" cy="71711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398318" y="738257"/>
            <a:ext cx="11301259" cy="187883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234188" y="3101968"/>
            <a:ext cx="4123559" cy="40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4"/>
              </a:lnSpc>
            </a:pPr>
            <a:r>
              <a:rPr lang="en-US" sz="2661" spc="532" u="sng">
                <a:solidFill>
                  <a:srgbClr val="FF1616"/>
                </a:solidFill>
                <a:latin typeface="Glacial Indifference Bold"/>
              </a:rPr>
              <a:t>Գտնվելու վայրը: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06697" y="3036072"/>
            <a:ext cx="5809895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 spc="660">
                <a:solidFill>
                  <a:srgbClr val="000000"/>
                </a:solidFill>
                <a:latin typeface="Glacial Indifference Bold"/>
              </a:rPr>
              <a:t>ՍԻԵՐԱ ՄԱԴՐԵ 267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22171" y="3812303"/>
            <a:ext cx="4930887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spc="500" u="sng">
                <a:solidFill>
                  <a:srgbClr val="FF1616"/>
                </a:solidFill>
                <a:latin typeface="Glacial Indifference Bold"/>
              </a:rPr>
              <a:t>ԱՇԽԱՏԱՆՔԱՅԻՆ ԺԱՄԵՐ: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88052" y="3755293"/>
            <a:ext cx="7010414" cy="278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100" spc="620">
                <a:solidFill>
                  <a:srgbClr val="000000"/>
                </a:solidFill>
                <a:latin typeface="Glacial Indifference Bold"/>
              </a:rPr>
              <a:t>ԵՐԿՈՒՇԱԲԹԻ ՀԻՆԳՇԱԲԹԻ</a:t>
            </a:r>
          </a:p>
          <a:p>
            <a:pPr algn="ctr">
              <a:lnSpc>
                <a:spcPts val="3720"/>
              </a:lnSpc>
            </a:pPr>
            <a:r>
              <a:rPr lang="en-US" sz="3100" spc="620">
                <a:solidFill>
                  <a:srgbClr val="000000"/>
                </a:solidFill>
                <a:latin typeface="Glacial Indifference Bold"/>
              </a:rPr>
              <a:t>8:30-ից 16:30-ը:</a:t>
            </a:r>
          </a:p>
          <a:p>
            <a:pPr algn="ctr">
              <a:lnSpc>
                <a:spcPts val="3720"/>
              </a:lnSpc>
            </a:pPr>
          </a:p>
          <a:p>
            <a:pPr algn="ctr">
              <a:lnSpc>
                <a:spcPts val="3720"/>
              </a:lnSpc>
            </a:pPr>
            <a:r>
              <a:rPr lang="en-US" sz="3100" spc="620">
                <a:solidFill>
                  <a:srgbClr val="000000"/>
                </a:solidFill>
                <a:latin typeface="Glacial Indifference Bold"/>
              </a:rPr>
              <a:t>Ուրբաթ</a:t>
            </a:r>
          </a:p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900" spc="580">
                <a:solidFill>
                  <a:srgbClr val="000000"/>
                </a:solidFill>
                <a:latin typeface="Glacial Indifference Bold"/>
              </a:rPr>
              <a:t>8:30-ից 15:00: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15542" y="6546118"/>
            <a:ext cx="388917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ՀԵՌԱԽՈՍ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10688" y="6617555"/>
            <a:ext cx="874527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 spc="540">
                <a:solidFill>
                  <a:srgbClr val="000000"/>
                </a:solidFill>
                <a:latin typeface="Glacial Indifference Bold"/>
              </a:rPr>
              <a:t>(818) 240-1000 | ԱՐՏԱՔ. X3574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74484" y="7460518"/>
            <a:ext cx="113903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Email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15189" y="9099766"/>
            <a:ext cx="4657623" cy="84684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0568" y="7390451"/>
            <a:ext cx="3944144" cy="717117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7060568" y="7463260"/>
            <a:ext cx="388917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ԷԼ.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8182624"/>
            <a:ext cx="3944144" cy="717117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7036603" y="8426656"/>
            <a:ext cx="4214795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spc="440">
                <a:solidFill>
                  <a:srgbClr val="FF1616"/>
                </a:solidFill>
                <a:latin typeface="Glacial Indifference Bold"/>
              </a:rPr>
              <a:t>ԻՆՏԵՐՆԵՏԱՅԻՆ ԷՋ: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60214" y="9107820"/>
            <a:ext cx="454485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spc="500">
                <a:solidFill>
                  <a:srgbClr val="FF1616"/>
                </a:solidFill>
                <a:latin typeface="Glacial Indifference Bold"/>
              </a:rPr>
              <a:t>ՍՈՑԻԱԼԱԿԱՆ ԼՐԱՏՎԱՄԻՋՈՑ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20623" y="7380926"/>
            <a:ext cx="87452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Glacial Indifference Bold"/>
              </a:rPr>
              <a:t>PRIDE.GCC@GLENDALE.EDU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39008" y="8231394"/>
            <a:ext cx="874527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en-US" sz="2400" spc="480">
                <a:solidFill>
                  <a:srgbClr val="000000"/>
                </a:solidFill>
                <a:latin typeface="Glacial Indifference Bold"/>
              </a:rPr>
              <a:t>WWW.GLENDALE.EDU/PRIDECENTER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806697" y="9021969"/>
            <a:ext cx="1063529" cy="1063529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3193403" y="9326895"/>
            <a:ext cx="3399713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Canva Sans Bold"/>
              </a:rPr>
              <a:t>@PRIDE.GCC</a:t>
            </a: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-140761" y="3917078"/>
            <a:ext cx="1868631" cy="19444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DAFfR_tXh0I</dc:identifier>
  <dcterms:modified xsi:type="dcterms:W3CDTF">2011-08-01T06:04:30Z</dcterms:modified>
  <cp:revision>1</cp:revision>
  <dc:title>Pride Center Presentation: Armenian</dc:title>
</cp:coreProperties>
</file>