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</p:sldIdLst>
  <p:sldSz cx="18288000" cy="10287000"/>
  <p:notesSz cx="6858000" cy="9144000"/>
  <p:embeddedFontLst>
    <p:embeddedFont>
      <p:font typeface="Bebas Neue" charset="1" panose="00000500000000000000"/>
      <p:regular r:id="rId6"/>
    </p:embeddedFont>
    <p:embeddedFont>
      <p:font typeface="Bebas Neue Bold" charset="1" panose="020B0606020202050201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Cerebri Bold" charset="1" panose="00000800000000000000"/>
      <p:regular r:id="rId12"/>
    </p:embeddedFont>
    <p:embeddedFont>
      <p:font typeface="Cerebri Bold Bold" charset="1" panose="00000A00000000000000"/>
      <p:regular r:id="rId13"/>
    </p:embeddedFont>
    <p:embeddedFont>
      <p:font typeface="Cerebri Bold Italics" charset="1" panose="00000800000000000000"/>
      <p:regular r:id="rId14"/>
    </p:embeddedFont>
    <p:embeddedFont>
      <p:font typeface="Cerebri Bold Bold Italics" charset="1" panose="00000A00000000000000"/>
      <p:regular r:id="rId15"/>
    </p:embeddedFont>
    <p:embeddedFont>
      <p:font typeface="Poppins" charset="1" panose="00000500000000000000"/>
      <p:regular r:id="rId16"/>
    </p:embeddedFont>
    <p:embeddedFont>
      <p:font typeface="Poppins Bold" charset="1" panose="00000800000000000000"/>
      <p:regular r:id="rId17"/>
    </p:embeddedFont>
    <p:embeddedFont>
      <p:font typeface="Poppins Italics" charset="1" panose="00000500000000000000"/>
      <p:regular r:id="rId18"/>
    </p:embeddedFont>
    <p:embeddedFont>
      <p:font typeface="Poppins Bold Italics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gif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198150"/>
            <a:ext cx="18288000" cy="1024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7699">
                <a:solidFill>
                  <a:srgbClr val="6F1E4F"/>
                </a:solidFill>
                <a:latin typeface="Bebas Neue Bold"/>
              </a:rPr>
              <a:t>ПРОГРАММА ВОСХОДЯЩИХ УЧЕНЫХ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37827" y="5143500"/>
            <a:ext cx="5012346" cy="781940"/>
            <a:chOff x="0" y="0"/>
            <a:chExt cx="6609980" cy="1031175"/>
          </a:xfrm>
        </p:grpSpPr>
        <p:sp>
          <p:nvSpPr>
            <p:cNvPr name="Freeform 4" id="4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7" id="7"/>
          <p:cNvGrpSpPr/>
          <p:nvPr/>
        </p:nvGrpSpPr>
        <p:grpSpPr>
          <a:xfrm rot="0">
            <a:off x="16981873" y="1121493"/>
            <a:ext cx="277427" cy="277427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6575495" y="1121493"/>
            <a:ext cx="277427" cy="277427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69118" y="1121493"/>
            <a:ext cx="277427" cy="277427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6852662" y="5298250"/>
            <a:ext cx="4582676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389">
                <a:solidFill>
                  <a:srgbClr val="000000"/>
                </a:solidFill>
                <a:latin typeface="Bebas Neue Bold"/>
              </a:rPr>
              <a:t>Glendale Community College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8899525"/>
            <a:ext cx="4639731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" id="3"/>
          <p:cNvSpPr/>
          <p:nvPr/>
        </p:nvSpPr>
        <p:spPr>
          <a:xfrm rot="5400000">
            <a:off x="6111547" y="5124450"/>
            <a:ext cx="5131954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40554" y="2567998"/>
            <a:ext cx="6879190" cy="523288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8899525"/>
            <a:ext cx="4711733" cy="71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  <a:p>
            <a:pPr>
              <a:lnSpc>
                <a:spcPts val="279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37485" y="1883678"/>
            <a:ext cx="6012740" cy="158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6F1E4F"/>
                </a:solidFill>
                <a:latin typeface="Bebas Neue Bold"/>
              </a:rPr>
              <a:t>МИССИЯ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19571" y="3042106"/>
            <a:ext cx="7006171" cy="5381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2999">
                <a:solidFill>
                  <a:srgbClr val="6F1E4F"/>
                </a:solidFill>
                <a:latin typeface="Poppins"/>
              </a:rPr>
              <a:t>Миссия Rising Scholars состоит в том, чтобы создать путь к высшему образованию для лиц, ранее находившихся в заключении, повторно вступивших в систему и пострадавших от системы, от зачисления до выпуска, удовлетворяя их академические и социальные потребности.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62025"/>
            <a:ext cx="5327435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6F1E4F"/>
                </a:solidFill>
                <a:latin typeface="Bebas Neue Bold"/>
              </a:rPr>
              <a:t>Заявление о миссии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" id="3"/>
          <p:cNvSpPr txBox="true"/>
          <p:nvPr/>
        </p:nvSpPr>
        <p:spPr>
          <a:xfrm rot="0">
            <a:off x="1028700" y="9059862"/>
            <a:ext cx="5006648" cy="71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  <a:p>
            <a:pPr>
              <a:lnSpc>
                <a:spcPts val="279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248837" y="500267"/>
            <a:ext cx="7790327" cy="990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sz="7499">
                <a:solidFill>
                  <a:srgbClr val="6F1E4F"/>
                </a:solidFill>
                <a:latin typeface="Bebas Neue Bold"/>
              </a:rPr>
              <a:t>ВОСХОДЯЩИЕ УЧЕНЫЕ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785782" y="3677042"/>
            <a:ext cx="5012346" cy="781940"/>
            <a:chOff x="0" y="0"/>
            <a:chExt cx="6609980" cy="1031175"/>
          </a:xfrm>
        </p:grpSpPr>
        <p:sp>
          <p:nvSpPr>
            <p:cNvPr name="Freeform 6" id="6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785782" y="1510107"/>
            <a:ext cx="5012346" cy="781940"/>
            <a:chOff x="0" y="0"/>
            <a:chExt cx="6609980" cy="1031175"/>
          </a:xfrm>
        </p:grpSpPr>
        <p:sp>
          <p:nvSpPr>
            <p:cNvPr name="Freeform 9" id="9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864303" y="6903237"/>
            <a:ext cx="5012346" cy="781940"/>
            <a:chOff x="0" y="0"/>
            <a:chExt cx="6609980" cy="1031175"/>
          </a:xfrm>
        </p:grpSpPr>
        <p:sp>
          <p:nvSpPr>
            <p:cNvPr name="Freeform 12" id="12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3" id="13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7392488" y="1530237"/>
            <a:ext cx="3798935" cy="65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379">
                <a:solidFill>
                  <a:srgbClr val="FFFFFF"/>
                </a:solidFill>
                <a:latin typeface="Bebas Neue Bold"/>
              </a:rPr>
              <a:t>РАСПОЛОЖЕНИЕ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92488" y="3730288"/>
            <a:ext cx="3798935" cy="65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379">
                <a:solidFill>
                  <a:srgbClr val="FBF3E4"/>
                </a:solidFill>
                <a:latin typeface="Bebas Neue Bold"/>
              </a:rPr>
              <a:t>Рабочие часы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21081" y="2715305"/>
            <a:ext cx="417034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СЬЕРРА-МАДРЕ 267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0" y="4687582"/>
            <a:ext cx="18288000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ПОНЕДЕЛЬНИК ЧЕТВЕРГ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8:30 - 16:30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Пятница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8:30 - 15:00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497129" y="6931037"/>
            <a:ext cx="3798935" cy="65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379">
                <a:solidFill>
                  <a:srgbClr val="FBF3E4"/>
                </a:solidFill>
                <a:latin typeface="Bebas Neue Bold"/>
              </a:rPr>
              <a:t>номер телефона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135524" y="8104277"/>
            <a:ext cx="4469904" cy="481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(818) 240- 1000 доб. 5662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636858"/>
            <a:ext cx="18288000" cy="158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883">
                <a:solidFill>
                  <a:srgbClr val="6F1E4F"/>
                </a:solidFill>
                <a:latin typeface="Bebas Neue Bold"/>
              </a:rPr>
              <a:t>ПОДДЕРЖКА СТУДЕНТОВ</a:t>
            </a:r>
          </a:p>
        </p:txBody>
      </p:sp>
      <p:sp>
        <p:nvSpPr>
          <p:cNvPr name="AutoShape 3" id="3"/>
          <p:cNvSpPr/>
          <p:nvPr/>
        </p:nvSpPr>
        <p:spPr>
          <a:xfrm rot="2017">
            <a:off x="1028699" y="5176837"/>
            <a:ext cx="1623060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028700" y="8683585"/>
            <a:ext cx="5484537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3216737"/>
            <a:ext cx="18288000" cy="752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32"/>
              </a:lnSpc>
            </a:pPr>
            <a:r>
              <a:rPr lang="en-US" sz="3707">
                <a:solidFill>
                  <a:srgbClr val="6F1E4F"/>
                </a:solidFill>
                <a:latin typeface="Poppins Bold"/>
              </a:rPr>
              <a:t>Мы стремимся к вашему успеху и предоставляем следующее: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637827" y="5767589"/>
            <a:ext cx="5012346" cy="1047890"/>
            <a:chOff x="0" y="0"/>
            <a:chExt cx="6609980" cy="1381895"/>
          </a:xfrm>
        </p:grpSpPr>
        <p:sp>
          <p:nvSpPr>
            <p:cNvPr name="Freeform 7" id="7"/>
            <p:cNvSpPr/>
            <p:nvPr/>
          </p:nvSpPr>
          <p:spPr>
            <a:xfrm>
              <a:off x="31750" y="31750"/>
              <a:ext cx="6546479" cy="1318395"/>
            </a:xfrm>
            <a:custGeom>
              <a:avLst/>
              <a:gdLst/>
              <a:ahLst/>
              <a:cxnLst/>
              <a:rect r="r" b="b" t="t" l="l"/>
              <a:pathLst>
                <a:path h="1318395" w="6546479">
                  <a:moveTo>
                    <a:pt x="6453770" y="1318395"/>
                  </a:moveTo>
                  <a:lnTo>
                    <a:pt x="92710" y="1318395"/>
                  </a:lnTo>
                  <a:cubicBezTo>
                    <a:pt x="41910" y="1318395"/>
                    <a:pt x="0" y="1276485"/>
                    <a:pt x="0" y="122568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1224415"/>
                  </a:lnTo>
                  <a:cubicBezTo>
                    <a:pt x="6546479" y="1276485"/>
                    <a:pt x="6504570" y="1318395"/>
                    <a:pt x="6453770" y="131839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8" id="8"/>
            <p:cNvSpPr/>
            <p:nvPr/>
          </p:nvSpPr>
          <p:spPr>
            <a:xfrm>
              <a:off x="0" y="0"/>
              <a:ext cx="6609979" cy="1381895"/>
            </a:xfrm>
            <a:custGeom>
              <a:avLst/>
              <a:gdLst/>
              <a:ahLst/>
              <a:cxnLst/>
              <a:rect r="r" b="b" t="t" l="l"/>
              <a:pathLst>
                <a:path h="138189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1257435"/>
                  </a:lnTo>
                  <a:cubicBezTo>
                    <a:pt x="6550289" y="1292995"/>
                    <a:pt x="6521079" y="1322205"/>
                    <a:pt x="6485520" y="1322205"/>
                  </a:cubicBezTo>
                  <a:lnTo>
                    <a:pt x="124460" y="1322205"/>
                  </a:lnTo>
                  <a:cubicBezTo>
                    <a:pt x="88900" y="1322205"/>
                    <a:pt x="59690" y="1292995"/>
                    <a:pt x="59690" y="125743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57435"/>
                  </a:lnTo>
                  <a:cubicBezTo>
                    <a:pt x="0" y="1326015"/>
                    <a:pt x="55880" y="1381895"/>
                    <a:pt x="124460" y="1381895"/>
                  </a:cubicBezTo>
                  <a:lnTo>
                    <a:pt x="6485520" y="1381895"/>
                  </a:lnTo>
                  <a:cubicBezTo>
                    <a:pt x="6554100" y="1381895"/>
                    <a:pt x="6609979" y="1326015"/>
                    <a:pt x="6609979" y="125743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37827" y="7281547"/>
            <a:ext cx="5012346" cy="781940"/>
            <a:chOff x="0" y="0"/>
            <a:chExt cx="6609980" cy="1031175"/>
          </a:xfrm>
        </p:grpSpPr>
        <p:sp>
          <p:nvSpPr>
            <p:cNvPr name="Freeform 10" id="10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1" id="11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694" y="5767589"/>
            <a:ext cx="5012346" cy="1047890"/>
            <a:chOff x="0" y="0"/>
            <a:chExt cx="6609980" cy="1381895"/>
          </a:xfrm>
        </p:grpSpPr>
        <p:sp>
          <p:nvSpPr>
            <p:cNvPr name="Freeform 13" id="13"/>
            <p:cNvSpPr/>
            <p:nvPr/>
          </p:nvSpPr>
          <p:spPr>
            <a:xfrm>
              <a:off x="31750" y="31750"/>
              <a:ext cx="6546479" cy="1318395"/>
            </a:xfrm>
            <a:custGeom>
              <a:avLst/>
              <a:gdLst/>
              <a:ahLst/>
              <a:cxnLst/>
              <a:rect r="r" b="b" t="t" l="l"/>
              <a:pathLst>
                <a:path h="1318395" w="6546479">
                  <a:moveTo>
                    <a:pt x="6453770" y="1318395"/>
                  </a:moveTo>
                  <a:lnTo>
                    <a:pt x="92710" y="1318395"/>
                  </a:lnTo>
                  <a:cubicBezTo>
                    <a:pt x="41910" y="1318395"/>
                    <a:pt x="0" y="1276485"/>
                    <a:pt x="0" y="122568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1224415"/>
                  </a:lnTo>
                  <a:cubicBezTo>
                    <a:pt x="6546479" y="1276485"/>
                    <a:pt x="6504570" y="1318395"/>
                    <a:pt x="6453770" y="131839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4" id="14"/>
            <p:cNvSpPr/>
            <p:nvPr/>
          </p:nvSpPr>
          <p:spPr>
            <a:xfrm>
              <a:off x="0" y="0"/>
              <a:ext cx="6609979" cy="1381895"/>
            </a:xfrm>
            <a:custGeom>
              <a:avLst/>
              <a:gdLst/>
              <a:ahLst/>
              <a:cxnLst/>
              <a:rect r="r" b="b" t="t" l="l"/>
              <a:pathLst>
                <a:path h="138189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1257435"/>
                  </a:lnTo>
                  <a:cubicBezTo>
                    <a:pt x="6550289" y="1292995"/>
                    <a:pt x="6521079" y="1322205"/>
                    <a:pt x="6485520" y="1322205"/>
                  </a:cubicBezTo>
                  <a:lnTo>
                    <a:pt x="124460" y="1322205"/>
                  </a:lnTo>
                  <a:cubicBezTo>
                    <a:pt x="88900" y="1322205"/>
                    <a:pt x="59690" y="1292995"/>
                    <a:pt x="59690" y="125743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57435"/>
                  </a:lnTo>
                  <a:cubicBezTo>
                    <a:pt x="0" y="1326015"/>
                    <a:pt x="55880" y="1381895"/>
                    <a:pt x="124460" y="1381895"/>
                  </a:cubicBezTo>
                  <a:lnTo>
                    <a:pt x="6485520" y="1381895"/>
                  </a:lnTo>
                  <a:cubicBezTo>
                    <a:pt x="6554100" y="1381895"/>
                    <a:pt x="6609979" y="1326015"/>
                    <a:pt x="6609979" y="125743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028694" y="7281547"/>
            <a:ext cx="5012346" cy="781940"/>
            <a:chOff x="0" y="0"/>
            <a:chExt cx="6609980" cy="1031175"/>
          </a:xfrm>
        </p:grpSpPr>
        <p:sp>
          <p:nvSpPr>
            <p:cNvPr name="Freeform 16" id="16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17" id="17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2246959" y="5767589"/>
            <a:ext cx="5012346" cy="1047890"/>
            <a:chOff x="0" y="0"/>
            <a:chExt cx="6609980" cy="1381895"/>
          </a:xfrm>
        </p:grpSpPr>
        <p:sp>
          <p:nvSpPr>
            <p:cNvPr name="Freeform 19" id="19"/>
            <p:cNvSpPr/>
            <p:nvPr/>
          </p:nvSpPr>
          <p:spPr>
            <a:xfrm>
              <a:off x="31750" y="31750"/>
              <a:ext cx="6546479" cy="1318395"/>
            </a:xfrm>
            <a:custGeom>
              <a:avLst/>
              <a:gdLst/>
              <a:ahLst/>
              <a:cxnLst/>
              <a:rect r="r" b="b" t="t" l="l"/>
              <a:pathLst>
                <a:path h="1318395" w="6546479">
                  <a:moveTo>
                    <a:pt x="6453770" y="1318395"/>
                  </a:moveTo>
                  <a:lnTo>
                    <a:pt x="92710" y="1318395"/>
                  </a:lnTo>
                  <a:cubicBezTo>
                    <a:pt x="41910" y="1318395"/>
                    <a:pt x="0" y="1276485"/>
                    <a:pt x="0" y="122568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1224415"/>
                  </a:lnTo>
                  <a:cubicBezTo>
                    <a:pt x="6546479" y="1276485"/>
                    <a:pt x="6504570" y="1318395"/>
                    <a:pt x="6453770" y="131839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20" id="20"/>
            <p:cNvSpPr/>
            <p:nvPr/>
          </p:nvSpPr>
          <p:spPr>
            <a:xfrm>
              <a:off x="0" y="0"/>
              <a:ext cx="6609979" cy="1381895"/>
            </a:xfrm>
            <a:custGeom>
              <a:avLst/>
              <a:gdLst/>
              <a:ahLst/>
              <a:cxnLst/>
              <a:rect r="r" b="b" t="t" l="l"/>
              <a:pathLst>
                <a:path h="138189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1257435"/>
                  </a:lnTo>
                  <a:cubicBezTo>
                    <a:pt x="6550289" y="1292995"/>
                    <a:pt x="6521079" y="1322205"/>
                    <a:pt x="6485520" y="1322205"/>
                  </a:cubicBezTo>
                  <a:lnTo>
                    <a:pt x="124460" y="1322205"/>
                  </a:lnTo>
                  <a:cubicBezTo>
                    <a:pt x="88900" y="1322205"/>
                    <a:pt x="59690" y="1292995"/>
                    <a:pt x="59690" y="125743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57435"/>
                  </a:lnTo>
                  <a:cubicBezTo>
                    <a:pt x="0" y="1326015"/>
                    <a:pt x="55880" y="1381895"/>
                    <a:pt x="124460" y="1381895"/>
                  </a:cubicBezTo>
                  <a:lnTo>
                    <a:pt x="6485520" y="1381895"/>
                  </a:lnTo>
                  <a:cubicBezTo>
                    <a:pt x="6554100" y="1381895"/>
                    <a:pt x="6609979" y="1326015"/>
                    <a:pt x="6609979" y="125743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246959" y="7281547"/>
            <a:ext cx="5012346" cy="781940"/>
            <a:chOff x="0" y="0"/>
            <a:chExt cx="6609980" cy="1031175"/>
          </a:xfrm>
        </p:grpSpPr>
        <p:sp>
          <p:nvSpPr>
            <p:cNvPr name="Freeform 22" id="22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23" id="23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173898" y="5838850"/>
            <a:ext cx="4721939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BF3E4"/>
                </a:solidFill>
                <a:latin typeface="Bebas Neue Bold"/>
              </a:rPr>
              <a:t>Услуги психологической поддержки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635400" y="7403595"/>
            <a:ext cx="379893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FFFFF"/>
                </a:solidFill>
                <a:latin typeface="Bebas Neue Bold"/>
              </a:rPr>
              <a:t>Юридические ресурсы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244533" y="5774645"/>
            <a:ext cx="3798935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BF3E4"/>
                </a:solidFill>
                <a:latin typeface="Bebas Neue Bold"/>
              </a:rPr>
              <a:t>АКАДЕМИЧЕСКОЕ консультирование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244533" y="7403595"/>
            <a:ext cx="379893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BF3E4"/>
                </a:solidFill>
                <a:latin typeface="Bebas Neue Bold"/>
              </a:rPr>
              <a:t>Бесплатные учебники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296667" y="7394070"/>
            <a:ext cx="4906247" cy="424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240">
                <a:solidFill>
                  <a:srgbClr val="FFFFFF"/>
                </a:solidFill>
                <a:latin typeface="Bebas Neue Bold"/>
              </a:rPr>
              <a:t>Консультации по вопросам карьеры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850323" y="5881325"/>
            <a:ext cx="3798935" cy="869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spc="250">
                <a:solidFill>
                  <a:srgbClr val="FBF3E4"/>
                </a:solidFill>
                <a:latin typeface="Bebas Neue Bold"/>
              </a:rPr>
              <a:t>Подарочные карты на газ и продукты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3" id="3"/>
          <p:cNvGrpSpPr/>
          <p:nvPr/>
        </p:nvGrpSpPr>
        <p:grpSpPr>
          <a:xfrm rot="0">
            <a:off x="8420603" y="2010754"/>
            <a:ext cx="8838697" cy="6265491"/>
            <a:chOff x="0" y="0"/>
            <a:chExt cx="11655940" cy="8262552"/>
          </a:xfrm>
        </p:grpSpPr>
        <p:sp>
          <p:nvSpPr>
            <p:cNvPr name="Freeform 4" id="4"/>
            <p:cNvSpPr/>
            <p:nvPr/>
          </p:nvSpPr>
          <p:spPr>
            <a:xfrm>
              <a:off x="31750" y="31750"/>
              <a:ext cx="11592440" cy="8199052"/>
            </a:xfrm>
            <a:custGeom>
              <a:avLst/>
              <a:gdLst/>
              <a:ahLst/>
              <a:cxnLst/>
              <a:rect r="r" b="b" t="t" l="l"/>
              <a:pathLst>
                <a:path h="8199052" w="11592440">
                  <a:moveTo>
                    <a:pt x="11499731" y="8199051"/>
                  </a:moveTo>
                  <a:lnTo>
                    <a:pt x="92710" y="8199051"/>
                  </a:lnTo>
                  <a:cubicBezTo>
                    <a:pt x="41910" y="8199051"/>
                    <a:pt x="0" y="8157142"/>
                    <a:pt x="0" y="81063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498460" y="0"/>
                  </a:lnTo>
                  <a:cubicBezTo>
                    <a:pt x="11549260" y="0"/>
                    <a:pt x="11591170" y="41910"/>
                    <a:pt x="11591170" y="92710"/>
                  </a:cubicBezTo>
                  <a:lnTo>
                    <a:pt x="11591170" y="8105072"/>
                  </a:lnTo>
                  <a:cubicBezTo>
                    <a:pt x="11592440" y="8157142"/>
                    <a:pt x="11550531" y="8199052"/>
                    <a:pt x="11499731" y="8199052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11655940" cy="8262552"/>
            </a:xfrm>
            <a:custGeom>
              <a:avLst/>
              <a:gdLst/>
              <a:ahLst/>
              <a:cxnLst/>
              <a:rect r="r" b="b" t="t" l="l"/>
              <a:pathLst>
                <a:path h="8262552" w="11655940">
                  <a:moveTo>
                    <a:pt x="11531481" y="59690"/>
                  </a:moveTo>
                  <a:cubicBezTo>
                    <a:pt x="11567040" y="59690"/>
                    <a:pt x="11596250" y="88900"/>
                    <a:pt x="11596250" y="124460"/>
                  </a:cubicBezTo>
                  <a:lnTo>
                    <a:pt x="11596250" y="8138092"/>
                  </a:lnTo>
                  <a:cubicBezTo>
                    <a:pt x="11596250" y="8173652"/>
                    <a:pt x="11567040" y="8202862"/>
                    <a:pt x="11531481" y="8202862"/>
                  </a:cubicBezTo>
                  <a:lnTo>
                    <a:pt x="124460" y="8202862"/>
                  </a:lnTo>
                  <a:cubicBezTo>
                    <a:pt x="88900" y="8202862"/>
                    <a:pt x="59690" y="8173652"/>
                    <a:pt x="59690" y="81380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531481" y="59690"/>
                  </a:lnTo>
                  <a:moveTo>
                    <a:pt x="115314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38092"/>
                  </a:lnTo>
                  <a:cubicBezTo>
                    <a:pt x="0" y="8206672"/>
                    <a:pt x="55880" y="8262552"/>
                    <a:pt x="124460" y="8262552"/>
                  </a:cubicBezTo>
                  <a:lnTo>
                    <a:pt x="11531481" y="8262552"/>
                  </a:lnTo>
                  <a:cubicBezTo>
                    <a:pt x="11600060" y="8262552"/>
                    <a:pt x="11655940" y="8206672"/>
                    <a:pt x="11655940" y="8138092"/>
                  </a:cubicBezTo>
                  <a:lnTo>
                    <a:pt x="11655940" y="124460"/>
                  </a:lnTo>
                  <a:cubicBezTo>
                    <a:pt x="11655940" y="55880"/>
                    <a:pt x="11600060" y="0"/>
                    <a:pt x="1153148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753076" y="2307466"/>
            <a:ext cx="8173752" cy="4731765"/>
            <a:chOff x="0" y="0"/>
            <a:chExt cx="10898336" cy="630902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0" t="6970" r="0" b="6970"/>
            <a:stretch>
              <a:fillRect/>
            </a:stretch>
          </p:blipFill>
          <p:spPr>
            <a:xfrm>
              <a:off x="0" y="0"/>
              <a:ext cx="10898336" cy="6309020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40086" y="1452880"/>
            <a:ext cx="2320689" cy="214347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062720" y="7312505"/>
            <a:ext cx="2051317" cy="58206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5309449" y="7141657"/>
            <a:ext cx="1177644" cy="95978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217730" y="8909050"/>
            <a:ext cx="4834623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3897486"/>
            <a:ext cx="6789995" cy="4634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40"/>
              </a:lnSpc>
            </a:pPr>
            <a:r>
              <a:rPr lang="en-US" sz="2900">
                <a:solidFill>
                  <a:srgbClr val="6F1E4F"/>
                </a:solidFill>
                <a:latin typeface="Poppins"/>
              </a:rPr>
              <a:t>Присоединяйтесь к интеллектуалам, затронутым системой (SII), чтобы помочь распространять знания о системе уголовного правосудия, ее влиянии на малообеспеченные сообщества и помочь создать безопасное пространство для людей, затронутых системой.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952500"/>
            <a:ext cx="8252889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latin typeface="Bebas Neue"/>
              </a:rPr>
              <a:t>Студенческий клуб: Интеллектуалы, затронутые системой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908897" y="7281854"/>
            <a:ext cx="6429108" cy="612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8"/>
              </a:lnSpc>
            </a:pPr>
            <a:r>
              <a:rPr lang="en-US" sz="3627">
                <a:solidFill>
                  <a:srgbClr val="000000"/>
                </a:solidFill>
                <a:latin typeface="Bebas Neue Bold"/>
              </a:rPr>
              <a:t>@GCC_SI_Intellectuals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2017">
            <a:off x="1028704" y="8893175"/>
            <a:ext cx="1623060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2017">
            <a:off x="1028704" y="1797738"/>
            <a:ext cx="1623060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706201" y="1669151"/>
            <a:ext cx="11299867" cy="7822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Дэвид Кроуфорд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818-240-1000 доб. 5662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Risingscholars@glendale.edu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Для получения более подробной информации посетите наш веб-сайт: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ПОДПИСЫВАЙТЕСЬ НА НАС В INSTAGRAM!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@RISINGSCCHOLARSGCC</a:t>
            </a:r>
          </a:p>
          <a:p>
            <a:pPr algn="ctr">
              <a:lnSpc>
                <a:spcPts val="615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962025"/>
            <a:ext cx="5327435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6F1E4F"/>
                </a:solidFill>
                <a:latin typeface="Bebas Neue"/>
              </a:rPr>
              <a:t>Связаться с нами!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975858" y="2749968"/>
            <a:ext cx="6879190" cy="52328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DAFfKaHJNYs</dc:identifier>
  <dcterms:modified xsi:type="dcterms:W3CDTF">2011-08-01T06:04:30Z</dcterms:modified>
  <cp:revision>1</cp:revision>
  <dc:title>Rising Scholar Presentation: Russian</dc:title>
</cp:coreProperties>
</file>