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0"/>
    <p:sldId id="257" r:id="rId21"/>
    <p:sldId id="258" r:id="rId22"/>
    <p:sldId id="259" r:id="rId23"/>
    <p:sldId id="260" r:id="rId24"/>
    <p:sldId id="261" r:id="rId25"/>
  </p:sldIdLst>
  <p:sldSz cx="18288000" cy="10287000"/>
  <p:notesSz cx="6858000" cy="9144000"/>
  <p:embeddedFontLst>
    <p:embeddedFont>
      <p:font typeface="Bebas Neue" charset="1" panose="00000500000000000000"/>
      <p:regular r:id="rId6"/>
    </p:embeddedFont>
    <p:embeddedFont>
      <p:font typeface="Bebas Neue Bold" charset="1" panose="020B0606020202050201"/>
      <p:regular r:id="rId7"/>
    </p:embeddedFont>
    <p:embeddedFont>
      <p:font typeface="Arimo" charset="1" panose="020B0604020202020204"/>
      <p:regular r:id="rId8"/>
    </p:embeddedFont>
    <p:embeddedFont>
      <p:font typeface="Arimo Bold" charset="1" panose="020B0704020202020204"/>
      <p:regular r:id="rId9"/>
    </p:embeddedFont>
    <p:embeddedFont>
      <p:font typeface="Arimo Italics" charset="1" panose="020B0604020202090204"/>
      <p:regular r:id="rId10"/>
    </p:embeddedFont>
    <p:embeddedFont>
      <p:font typeface="Arimo Bold Italics" charset="1" panose="020B0704020202090204"/>
      <p:regular r:id="rId11"/>
    </p:embeddedFont>
    <p:embeddedFont>
      <p:font typeface="Cerebri Bold" charset="1" panose="00000800000000000000"/>
      <p:regular r:id="rId12"/>
    </p:embeddedFont>
    <p:embeddedFont>
      <p:font typeface="Cerebri Bold Bold" charset="1" panose="00000A00000000000000"/>
      <p:regular r:id="rId13"/>
    </p:embeddedFont>
    <p:embeddedFont>
      <p:font typeface="Cerebri Bold Italics" charset="1" panose="00000800000000000000"/>
      <p:regular r:id="rId14"/>
    </p:embeddedFont>
    <p:embeddedFont>
      <p:font typeface="Cerebri Bold Bold Italics" charset="1" panose="00000A00000000000000"/>
      <p:regular r:id="rId15"/>
    </p:embeddedFont>
    <p:embeddedFont>
      <p:font typeface="Poppins" charset="1" panose="00000500000000000000"/>
      <p:regular r:id="rId16"/>
    </p:embeddedFont>
    <p:embeddedFont>
      <p:font typeface="Poppins Bold" charset="1" panose="00000800000000000000"/>
      <p:regular r:id="rId17"/>
    </p:embeddedFont>
    <p:embeddedFont>
      <p:font typeface="Poppins Italics" charset="1" panose="00000500000000000000"/>
      <p:regular r:id="rId18"/>
    </p:embeddedFont>
    <p:embeddedFont>
      <p:font typeface="Poppins Bold Italics" charset="1" panose="000008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slides/slide1.xml" Type="http://schemas.openxmlformats.org/officeDocument/2006/relationships/slide"/><Relationship Id="rId21" Target="slides/slide2.xml" Type="http://schemas.openxmlformats.org/officeDocument/2006/relationships/slide"/><Relationship Id="rId22" Target="slides/slide3.xml" Type="http://schemas.openxmlformats.org/officeDocument/2006/relationships/slide"/><Relationship Id="rId23" Target="slides/slide4.xml" Type="http://schemas.openxmlformats.org/officeDocument/2006/relationships/slide"/><Relationship Id="rId24" Target="slides/slide5.xml" Type="http://schemas.openxmlformats.org/officeDocument/2006/relationships/slide"/><Relationship Id="rId25" Target="slides/slide6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7.gif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>
  <p:cSld>
    <p:bg>
      <p:bgPr>
        <a:solidFill>
          <a:srgbClr val="FBF3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4198150"/>
            <a:ext cx="18288000" cy="10242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7699">
                <a:solidFill>
                  <a:srgbClr val="6F1E4F"/>
                </a:solidFill>
                <a:cs typeface="Bebas Neue Bold"/>
              </a:rPr>
              <a:t>برنامه دانش پژوهان در حال ظهور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6637827" y="5143500"/>
            <a:ext cx="5012346" cy="781940"/>
            <a:chOff x="0" y="0"/>
            <a:chExt cx="6609980" cy="1031175"/>
          </a:xfrm>
        </p:grpSpPr>
        <p:sp>
          <p:nvSpPr>
            <p:cNvPr name="Freeform 4" id="4"/>
            <p:cNvSpPr/>
            <p:nvPr/>
          </p:nvSpPr>
          <p:spPr>
            <a:xfrm>
              <a:off x="31750" y="31750"/>
              <a:ext cx="6546479" cy="967675"/>
            </a:xfrm>
            <a:custGeom>
              <a:avLst/>
              <a:gdLst/>
              <a:ahLst/>
              <a:cxnLst/>
              <a:rect r="r" b="b" t="t" l="l"/>
              <a:pathLst>
                <a:path h="967675" w="6546479">
                  <a:moveTo>
                    <a:pt x="6453770" y="967675"/>
                  </a:moveTo>
                  <a:lnTo>
                    <a:pt x="92710" y="967675"/>
                  </a:lnTo>
                  <a:cubicBezTo>
                    <a:pt x="41910" y="967675"/>
                    <a:pt x="0" y="925765"/>
                    <a:pt x="0" y="8749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52500" y="0"/>
                  </a:lnTo>
                  <a:cubicBezTo>
                    <a:pt x="6503300" y="0"/>
                    <a:pt x="6545210" y="41910"/>
                    <a:pt x="6545210" y="92710"/>
                  </a:cubicBezTo>
                  <a:lnTo>
                    <a:pt x="6545210" y="873695"/>
                  </a:lnTo>
                  <a:cubicBezTo>
                    <a:pt x="6546479" y="925765"/>
                    <a:pt x="6504570" y="967675"/>
                    <a:pt x="6453770" y="967675"/>
                  </a:cubicBezTo>
                  <a:close/>
                </a:path>
              </a:pathLst>
            </a:custGeom>
            <a:solidFill>
              <a:srgbClr val="F9C041"/>
            </a:solidFill>
          </p:spPr>
        </p:sp>
        <p:sp>
          <p:nvSpPr>
            <p:cNvPr name="Freeform 5" id="5"/>
            <p:cNvSpPr/>
            <p:nvPr/>
          </p:nvSpPr>
          <p:spPr>
            <a:xfrm>
              <a:off x="0" y="0"/>
              <a:ext cx="6609979" cy="1031175"/>
            </a:xfrm>
            <a:custGeom>
              <a:avLst/>
              <a:gdLst/>
              <a:ahLst/>
              <a:cxnLst/>
              <a:rect r="r" b="b" t="t" l="l"/>
              <a:pathLst>
                <a:path h="1031175" w="6609979">
                  <a:moveTo>
                    <a:pt x="6485520" y="59690"/>
                  </a:moveTo>
                  <a:cubicBezTo>
                    <a:pt x="6521079" y="59690"/>
                    <a:pt x="6550289" y="88900"/>
                    <a:pt x="6550289" y="124460"/>
                  </a:cubicBezTo>
                  <a:lnTo>
                    <a:pt x="6550289" y="906715"/>
                  </a:lnTo>
                  <a:cubicBezTo>
                    <a:pt x="6550289" y="942275"/>
                    <a:pt x="6521079" y="971485"/>
                    <a:pt x="6485520" y="971485"/>
                  </a:cubicBezTo>
                  <a:lnTo>
                    <a:pt x="124460" y="971485"/>
                  </a:lnTo>
                  <a:cubicBezTo>
                    <a:pt x="88900" y="971485"/>
                    <a:pt x="59690" y="942275"/>
                    <a:pt x="59690" y="9067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85520" y="59690"/>
                  </a:lnTo>
                  <a:moveTo>
                    <a:pt x="64855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6715"/>
                  </a:lnTo>
                  <a:cubicBezTo>
                    <a:pt x="0" y="975295"/>
                    <a:pt x="55880" y="1031175"/>
                    <a:pt x="124460" y="1031175"/>
                  </a:cubicBezTo>
                  <a:lnTo>
                    <a:pt x="6485520" y="1031175"/>
                  </a:lnTo>
                  <a:cubicBezTo>
                    <a:pt x="6554100" y="1031175"/>
                    <a:pt x="6609979" y="975295"/>
                    <a:pt x="6609979" y="906715"/>
                  </a:cubicBezTo>
                  <a:lnTo>
                    <a:pt x="6609979" y="124460"/>
                  </a:lnTo>
                  <a:cubicBezTo>
                    <a:pt x="6609979" y="55880"/>
                    <a:pt x="6554100" y="0"/>
                    <a:pt x="648552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AutoShape 6" id="6"/>
          <p:cNvSpPr/>
          <p:nvPr/>
        </p:nvSpPr>
        <p:spPr>
          <a:xfrm rot="0">
            <a:off x="15992183" y="9097962"/>
            <a:ext cx="1267117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grpSp>
        <p:nvGrpSpPr>
          <p:cNvPr name="Group 7" id="7"/>
          <p:cNvGrpSpPr/>
          <p:nvPr/>
        </p:nvGrpSpPr>
        <p:grpSpPr>
          <a:xfrm rot="0">
            <a:off x="16981873" y="1121493"/>
            <a:ext cx="277427" cy="277427"/>
            <a:chOff x="0" y="0"/>
            <a:chExt cx="6350000" cy="6350000"/>
          </a:xfrm>
        </p:grpSpPr>
        <p:sp>
          <p:nvSpPr>
            <p:cNvPr name="Freeform 8" id="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9C041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6575495" y="1121493"/>
            <a:ext cx="277427" cy="277427"/>
            <a:chOff x="0" y="0"/>
            <a:chExt cx="6350000" cy="6350000"/>
          </a:xfrm>
        </p:grpSpPr>
        <p:sp>
          <p:nvSpPr>
            <p:cNvPr name="Freeform 10" id="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9C041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6169118" y="1121493"/>
            <a:ext cx="277427" cy="277427"/>
            <a:chOff x="0" y="0"/>
            <a:chExt cx="6350000" cy="6350000"/>
          </a:xfrm>
        </p:grpSpPr>
        <p:sp>
          <p:nvSpPr>
            <p:cNvPr name="Freeform 12" id="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9C041"/>
            </a:solid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6852662" y="5298250"/>
            <a:ext cx="4582676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spc="389">
                <a:solidFill>
                  <a:srgbClr val="000000"/>
                </a:solidFill>
                <a:latin typeface="Bebas Neue Bold"/>
              </a:rPr>
              <a:t>Glendale Community College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8700" y="8899525"/>
            <a:ext cx="4639731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>
                <a:solidFill>
                  <a:srgbClr val="6F1E4F"/>
                </a:solidFill>
                <a:latin typeface="Poppins"/>
              </a:rPr>
              <a:t>http://glendale.edu/risingscholars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3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5992183" y="9097962"/>
            <a:ext cx="1267117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3" id="3"/>
          <p:cNvSpPr/>
          <p:nvPr/>
        </p:nvSpPr>
        <p:spPr>
          <a:xfrm rot="5400000">
            <a:off x="6111547" y="5124450"/>
            <a:ext cx="5131954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640554" y="2567998"/>
            <a:ext cx="6879190" cy="5232888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028700" y="8899525"/>
            <a:ext cx="4711733" cy="711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>
                <a:solidFill>
                  <a:srgbClr val="6F1E4F"/>
                </a:solidFill>
                <a:latin typeface="Poppins"/>
              </a:rPr>
              <a:t>http://glendale.edu/risingscholars</a:t>
            </a:r>
          </a:p>
          <a:p>
            <a:pPr>
              <a:lnSpc>
                <a:spcPts val="2799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10237485" y="2651543"/>
            <a:ext cx="6012740" cy="1587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883"/>
              </a:lnSpc>
            </a:pPr>
            <a:r>
              <a:rPr lang="en-US" sz="11883">
                <a:solidFill>
                  <a:srgbClr val="6F1E4F"/>
                </a:solidFill>
                <a:cs typeface="Bebas Neue Bold"/>
              </a:rPr>
              <a:t>ماموریت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619571" y="4105908"/>
            <a:ext cx="7006171" cy="35814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99"/>
              </a:lnSpc>
            </a:pPr>
            <a:r>
              <a:rPr lang="en-US" sz="2999">
                <a:solidFill>
                  <a:srgbClr val="6F1E4F"/>
                </a:solidFill>
                <a:cs typeface="Poppins"/>
              </a:rPr>
              <a:t>ماموریت Rising Scholars ایجاد مسیری به سمت آموزش عالی برای افرادی است که قبلاً زندانی شده بودند، دوباره وارد سیستم شده بودند و از ثبت نام تا فارغ التحصیلی با رسیدگی به نیازهای آکادمیک و اجتماعی آنها تحت تأثیر قرار گرفته بودند.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962025"/>
            <a:ext cx="5327435" cy="507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59"/>
              </a:lnSpc>
            </a:pPr>
            <a:r>
              <a:rPr lang="en-US" sz="2899">
                <a:solidFill>
                  <a:srgbClr val="6F1E4F"/>
                </a:solidFill>
                <a:cs typeface="Bebas Neue Bold"/>
              </a:rPr>
              <a:t>بیانیه ماموریت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FBF3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5992183" y="9097962"/>
            <a:ext cx="1267117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3" id="3"/>
          <p:cNvSpPr txBox="true"/>
          <p:nvPr/>
        </p:nvSpPr>
        <p:spPr>
          <a:xfrm rot="0">
            <a:off x="1028700" y="9059862"/>
            <a:ext cx="5006648" cy="711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>
                <a:solidFill>
                  <a:srgbClr val="6F1E4F"/>
                </a:solidFill>
                <a:latin typeface="Poppins"/>
              </a:rPr>
              <a:t>http://glendale.edu/risingscholars</a:t>
            </a:r>
          </a:p>
          <a:p>
            <a:pPr>
              <a:lnSpc>
                <a:spcPts val="2799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5248837" y="500267"/>
            <a:ext cx="7790327" cy="990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99"/>
              </a:lnSpc>
            </a:pPr>
            <a:r>
              <a:rPr lang="en-US" sz="7499">
                <a:solidFill>
                  <a:srgbClr val="6F1E4F"/>
                </a:solidFill>
                <a:cs typeface="Bebas Neue Bold"/>
              </a:rPr>
              <a:t>علمای در حال ظهور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6785782" y="3677042"/>
            <a:ext cx="5012346" cy="781940"/>
            <a:chOff x="0" y="0"/>
            <a:chExt cx="6609980" cy="1031175"/>
          </a:xfrm>
        </p:grpSpPr>
        <p:sp>
          <p:nvSpPr>
            <p:cNvPr name="Freeform 6" id="6"/>
            <p:cNvSpPr/>
            <p:nvPr/>
          </p:nvSpPr>
          <p:spPr>
            <a:xfrm>
              <a:off x="31750" y="31750"/>
              <a:ext cx="6546479" cy="967675"/>
            </a:xfrm>
            <a:custGeom>
              <a:avLst/>
              <a:gdLst/>
              <a:ahLst/>
              <a:cxnLst/>
              <a:rect r="r" b="b" t="t" l="l"/>
              <a:pathLst>
                <a:path h="967675" w="6546479">
                  <a:moveTo>
                    <a:pt x="6453770" y="967675"/>
                  </a:moveTo>
                  <a:lnTo>
                    <a:pt x="92710" y="967675"/>
                  </a:lnTo>
                  <a:cubicBezTo>
                    <a:pt x="41910" y="967675"/>
                    <a:pt x="0" y="925765"/>
                    <a:pt x="0" y="8749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52500" y="0"/>
                  </a:lnTo>
                  <a:cubicBezTo>
                    <a:pt x="6503300" y="0"/>
                    <a:pt x="6545210" y="41910"/>
                    <a:pt x="6545210" y="92710"/>
                  </a:cubicBezTo>
                  <a:lnTo>
                    <a:pt x="6545210" y="873695"/>
                  </a:lnTo>
                  <a:cubicBezTo>
                    <a:pt x="6546479" y="925765"/>
                    <a:pt x="6504570" y="967675"/>
                    <a:pt x="6453770" y="967675"/>
                  </a:cubicBezTo>
                  <a:close/>
                </a:path>
              </a:pathLst>
            </a:custGeom>
            <a:solidFill>
              <a:srgbClr val="F9C041"/>
            </a:solidFill>
          </p:spPr>
        </p:sp>
        <p:sp>
          <p:nvSpPr>
            <p:cNvPr name="Freeform 7" id="7"/>
            <p:cNvSpPr/>
            <p:nvPr/>
          </p:nvSpPr>
          <p:spPr>
            <a:xfrm>
              <a:off x="0" y="0"/>
              <a:ext cx="6609979" cy="1031175"/>
            </a:xfrm>
            <a:custGeom>
              <a:avLst/>
              <a:gdLst/>
              <a:ahLst/>
              <a:cxnLst/>
              <a:rect r="r" b="b" t="t" l="l"/>
              <a:pathLst>
                <a:path h="1031175" w="6609979">
                  <a:moveTo>
                    <a:pt x="6485520" y="59690"/>
                  </a:moveTo>
                  <a:cubicBezTo>
                    <a:pt x="6521079" y="59690"/>
                    <a:pt x="6550289" y="88900"/>
                    <a:pt x="6550289" y="124460"/>
                  </a:cubicBezTo>
                  <a:lnTo>
                    <a:pt x="6550289" y="906715"/>
                  </a:lnTo>
                  <a:cubicBezTo>
                    <a:pt x="6550289" y="942275"/>
                    <a:pt x="6521079" y="971485"/>
                    <a:pt x="6485520" y="971485"/>
                  </a:cubicBezTo>
                  <a:lnTo>
                    <a:pt x="124460" y="971485"/>
                  </a:lnTo>
                  <a:cubicBezTo>
                    <a:pt x="88900" y="971485"/>
                    <a:pt x="59690" y="942275"/>
                    <a:pt x="59690" y="9067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85520" y="59690"/>
                  </a:lnTo>
                  <a:moveTo>
                    <a:pt x="64855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6715"/>
                  </a:lnTo>
                  <a:cubicBezTo>
                    <a:pt x="0" y="975295"/>
                    <a:pt x="55880" y="1031175"/>
                    <a:pt x="124460" y="1031175"/>
                  </a:cubicBezTo>
                  <a:lnTo>
                    <a:pt x="6485520" y="1031175"/>
                  </a:lnTo>
                  <a:cubicBezTo>
                    <a:pt x="6554100" y="1031175"/>
                    <a:pt x="6609979" y="975295"/>
                    <a:pt x="6609979" y="906715"/>
                  </a:cubicBezTo>
                  <a:lnTo>
                    <a:pt x="6609979" y="124460"/>
                  </a:lnTo>
                  <a:cubicBezTo>
                    <a:pt x="6609979" y="55880"/>
                    <a:pt x="6554100" y="0"/>
                    <a:pt x="648552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6785782" y="1510107"/>
            <a:ext cx="5012346" cy="781940"/>
            <a:chOff x="0" y="0"/>
            <a:chExt cx="6609980" cy="1031175"/>
          </a:xfrm>
        </p:grpSpPr>
        <p:sp>
          <p:nvSpPr>
            <p:cNvPr name="Freeform 9" id="9"/>
            <p:cNvSpPr/>
            <p:nvPr/>
          </p:nvSpPr>
          <p:spPr>
            <a:xfrm>
              <a:off x="31750" y="31750"/>
              <a:ext cx="6546479" cy="967675"/>
            </a:xfrm>
            <a:custGeom>
              <a:avLst/>
              <a:gdLst/>
              <a:ahLst/>
              <a:cxnLst/>
              <a:rect r="r" b="b" t="t" l="l"/>
              <a:pathLst>
                <a:path h="967675" w="6546479">
                  <a:moveTo>
                    <a:pt x="6453770" y="967675"/>
                  </a:moveTo>
                  <a:lnTo>
                    <a:pt x="92710" y="967675"/>
                  </a:lnTo>
                  <a:cubicBezTo>
                    <a:pt x="41910" y="967675"/>
                    <a:pt x="0" y="925765"/>
                    <a:pt x="0" y="8749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52500" y="0"/>
                  </a:lnTo>
                  <a:cubicBezTo>
                    <a:pt x="6503300" y="0"/>
                    <a:pt x="6545210" y="41910"/>
                    <a:pt x="6545210" y="92710"/>
                  </a:cubicBezTo>
                  <a:lnTo>
                    <a:pt x="6545210" y="873695"/>
                  </a:lnTo>
                  <a:cubicBezTo>
                    <a:pt x="6546479" y="925765"/>
                    <a:pt x="6504570" y="967675"/>
                    <a:pt x="6453770" y="967675"/>
                  </a:cubicBezTo>
                  <a:close/>
                </a:path>
              </a:pathLst>
            </a:custGeom>
            <a:solidFill>
              <a:srgbClr val="6F1E4F"/>
            </a:solidFill>
          </p:spPr>
        </p:sp>
        <p:sp>
          <p:nvSpPr>
            <p:cNvPr name="Freeform 10" id="10"/>
            <p:cNvSpPr/>
            <p:nvPr/>
          </p:nvSpPr>
          <p:spPr>
            <a:xfrm>
              <a:off x="0" y="0"/>
              <a:ext cx="6609979" cy="1031175"/>
            </a:xfrm>
            <a:custGeom>
              <a:avLst/>
              <a:gdLst/>
              <a:ahLst/>
              <a:cxnLst/>
              <a:rect r="r" b="b" t="t" l="l"/>
              <a:pathLst>
                <a:path h="1031175" w="6609979">
                  <a:moveTo>
                    <a:pt x="6485520" y="59690"/>
                  </a:moveTo>
                  <a:cubicBezTo>
                    <a:pt x="6521079" y="59690"/>
                    <a:pt x="6550289" y="88900"/>
                    <a:pt x="6550289" y="124460"/>
                  </a:cubicBezTo>
                  <a:lnTo>
                    <a:pt x="6550289" y="906715"/>
                  </a:lnTo>
                  <a:cubicBezTo>
                    <a:pt x="6550289" y="942275"/>
                    <a:pt x="6521079" y="971485"/>
                    <a:pt x="6485520" y="971485"/>
                  </a:cubicBezTo>
                  <a:lnTo>
                    <a:pt x="124460" y="971485"/>
                  </a:lnTo>
                  <a:cubicBezTo>
                    <a:pt x="88900" y="971485"/>
                    <a:pt x="59690" y="942275"/>
                    <a:pt x="59690" y="9067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85520" y="59690"/>
                  </a:lnTo>
                  <a:moveTo>
                    <a:pt x="64855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6715"/>
                  </a:lnTo>
                  <a:cubicBezTo>
                    <a:pt x="0" y="975295"/>
                    <a:pt x="55880" y="1031175"/>
                    <a:pt x="124460" y="1031175"/>
                  </a:cubicBezTo>
                  <a:lnTo>
                    <a:pt x="6485520" y="1031175"/>
                  </a:lnTo>
                  <a:cubicBezTo>
                    <a:pt x="6554100" y="1031175"/>
                    <a:pt x="6609979" y="975295"/>
                    <a:pt x="6609979" y="906715"/>
                  </a:cubicBezTo>
                  <a:lnTo>
                    <a:pt x="6609979" y="124460"/>
                  </a:lnTo>
                  <a:cubicBezTo>
                    <a:pt x="6609979" y="55880"/>
                    <a:pt x="6554100" y="0"/>
                    <a:pt x="648552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6864303" y="6903237"/>
            <a:ext cx="5012346" cy="781940"/>
            <a:chOff x="0" y="0"/>
            <a:chExt cx="6609980" cy="1031175"/>
          </a:xfrm>
        </p:grpSpPr>
        <p:sp>
          <p:nvSpPr>
            <p:cNvPr name="Freeform 12" id="12"/>
            <p:cNvSpPr/>
            <p:nvPr/>
          </p:nvSpPr>
          <p:spPr>
            <a:xfrm>
              <a:off x="31750" y="31750"/>
              <a:ext cx="6546479" cy="967675"/>
            </a:xfrm>
            <a:custGeom>
              <a:avLst/>
              <a:gdLst/>
              <a:ahLst/>
              <a:cxnLst/>
              <a:rect r="r" b="b" t="t" l="l"/>
              <a:pathLst>
                <a:path h="967675" w="6546479">
                  <a:moveTo>
                    <a:pt x="6453770" y="967675"/>
                  </a:moveTo>
                  <a:lnTo>
                    <a:pt x="92710" y="967675"/>
                  </a:lnTo>
                  <a:cubicBezTo>
                    <a:pt x="41910" y="967675"/>
                    <a:pt x="0" y="925765"/>
                    <a:pt x="0" y="8749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52500" y="0"/>
                  </a:lnTo>
                  <a:cubicBezTo>
                    <a:pt x="6503300" y="0"/>
                    <a:pt x="6545210" y="41910"/>
                    <a:pt x="6545210" y="92710"/>
                  </a:cubicBezTo>
                  <a:lnTo>
                    <a:pt x="6545210" y="873695"/>
                  </a:lnTo>
                  <a:cubicBezTo>
                    <a:pt x="6546479" y="925765"/>
                    <a:pt x="6504570" y="967675"/>
                    <a:pt x="6453770" y="967675"/>
                  </a:cubicBezTo>
                  <a:close/>
                </a:path>
              </a:pathLst>
            </a:custGeom>
            <a:solidFill>
              <a:srgbClr val="6F1E4F"/>
            </a:solidFill>
          </p:spPr>
        </p:sp>
        <p:sp>
          <p:nvSpPr>
            <p:cNvPr name="Freeform 13" id="13"/>
            <p:cNvSpPr/>
            <p:nvPr/>
          </p:nvSpPr>
          <p:spPr>
            <a:xfrm>
              <a:off x="0" y="0"/>
              <a:ext cx="6609979" cy="1031175"/>
            </a:xfrm>
            <a:custGeom>
              <a:avLst/>
              <a:gdLst/>
              <a:ahLst/>
              <a:cxnLst/>
              <a:rect r="r" b="b" t="t" l="l"/>
              <a:pathLst>
                <a:path h="1031175" w="6609979">
                  <a:moveTo>
                    <a:pt x="6485520" y="59690"/>
                  </a:moveTo>
                  <a:cubicBezTo>
                    <a:pt x="6521079" y="59690"/>
                    <a:pt x="6550289" y="88900"/>
                    <a:pt x="6550289" y="124460"/>
                  </a:cubicBezTo>
                  <a:lnTo>
                    <a:pt x="6550289" y="906715"/>
                  </a:lnTo>
                  <a:cubicBezTo>
                    <a:pt x="6550289" y="942275"/>
                    <a:pt x="6521079" y="971485"/>
                    <a:pt x="6485520" y="971485"/>
                  </a:cubicBezTo>
                  <a:lnTo>
                    <a:pt x="124460" y="971485"/>
                  </a:lnTo>
                  <a:cubicBezTo>
                    <a:pt x="88900" y="971485"/>
                    <a:pt x="59690" y="942275"/>
                    <a:pt x="59690" y="9067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85520" y="59690"/>
                  </a:lnTo>
                  <a:moveTo>
                    <a:pt x="64855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6715"/>
                  </a:lnTo>
                  <a:cubicBezTo>
                    <a:pt x="0" y="975295"/>
                    <a:pt x="55880" y="1031175"/>
                    <a:pt x="124460" y="1031175"/>
                  </a:cubicBezTo>
                  <a:lnTo>
                    <a:pt x="6485520" y="1031175"/>
                  </a:lnTo>
                  <a:cubicBezTo>
                    <a:pt x="6554100" y="1031175"/>
                    <a:pt x="6609979" y="975295"/>
                    <a:pt x="6609979" y="906715"/>
                  </a:cubicBezTo>
                  <a:lnTo>
                    <a:pt x="6609979" y="124460"/>
                  </a:lnTo>
                  <a:cubicBezTo>
                    <a:pt x="6609979" y="55880"/>
                    <a:pt x="6554100" y="0"/>
                    <a:pt x="648552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7392488" y="1530237"/>
            <a:ext cx="3798935" cy="655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 spc="379">
                <a:solidFill>
                  <a:srgbClr val="FFFFFF"/>
                </a:solidFill>
                <a:cs typeface="Bebas Neue Bold"/>
              </a:rPr>
              <a:t>محل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392488" y="3730288"/>
            <a:ext cx="3798935" cy="655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 spc="379">
                <a:solidFill>
                  <a:srgbClr val="FBF3E4"/>
                </a:solidFill>
                <a:cs typeface="Bebas Neue Bold"/>
              </a:rPr>
              <a:t>ساعات اداری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021081" y="2715305"/>
            <a:ext cx="4170341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6F1E4F"/>
                </a:solidFill>
                <a:cs typeface="Cerebri Bold"/>
              </a:rPr>
              <a:t>سیرا مادره 267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0" y="4687582"/>
            <a:ext cx="18288000" cy="1967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6F1E4F"/>
                </a:solidFill>
                <a:cs typeface="Cerebri Bold"/>
              </a:rPr>
              <a:t>دوشنبه پنجشنبه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6F1E4F"/>
                </a:solidFill>
                <a:latin typeface="Cerebri Bold"/>
              </a:rPr>
              <a:t>8:30 صبح تا 4:30 بعد از ظهر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6F1E4F"/>
                </a:solidFill>
                <a:cs typeface="Cerebri Bold"/>
              </a:rPr>
              <a:t>جمعه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6F1E4F"/>
                </a:solidFill>
                <a:latin typeface="Cerebri Bold"/>
              </a:rPr>
              <a:t>8:30 صبح تا 15:00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497129" y="6931037"/>
            <a:ext cx="3798935" cy="655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 spc="379">
                <a:solidFill>
                  <a:srgbClr val="FBF3E4"/>
                </a:solidFill>
                <a:cs typeface="Bebas Neue Bold"/>
              </a:rPr>
              <a:t>شماره تلفن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175633" y="8104277"/>
            <a:ext cx="4389686" cy="481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6F1E4F"/>
                </a:solidFill>
                <a:latin typeface="Cerebri Bold"/>
              </a:rPr>
              <a:t>(818) 240- 1000 ext. 5662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FBF3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1636858"/>
            <a:ext cx="18288000" cy="1587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883"/>
              </a:lnSpc>
            </a:pPr>
            <a:r>
              <a:rPr lang="en-US" sz="11883">
                <a:solidFill>
                  <a:srgbClr val="6F1E4F"/>
                </a:solidFill>
                <a:cs typeface="Bebas Neue Bold"/>
              </a:rPr>
              <a:t>پشتیبانی دانشجویی</a:t>
            </a:r>
          </a:p>
        </p:txBody>
      </p:sp>
      <p:sp>
        <p:nvSpPr>
          <p:cNvPr name="AutoShape 3" id="3"/>
          <p:cNvSpPr/>
          <p:nvPr/>
        </p:nvSpPr>
        <p:spPr>
          <a:xfrm rot="2017">
            <a:off x="1028699" y="5176837"/>
            <a:ext cx="16230603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1028700" y="8683585"/>
            <a:ext cx="5484537" cy="368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6F1E4F"/>
                </a:solidFill>
                <a:latin typeface="Poppins"/>
              </a:rPr>
              <a:t>http://glendale.edu/risingscholars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505540" y="3331856"/>
            <a:ext cx="13276920" cy="6375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19"/>
              </a:lnSpc>
            </a:pPr>
            <a:r>
              <a:rPr lang="en-US" sz="3199">
                <a:solidFill>
                  <a:srgbClr val="6F1E4F"/>
                </a:solidFill>
                <a:cs typeface="Poppins Bold"/>
              </a:rPr>
              <a:t>ما متعهد به موفقیت شما هستیم و موارد زیر را ارائه می دهیم: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6637827" y="6033540"/>
            <a:ext cx="5012346" cy="781940"/>
            <a:chOff x="0" y="0"/>
            <a:chExt cx="6609980" cy="1031175"/>
          </a:xfrm>
        </p:grpSpPr>
        <p:sp>
          <p:nvSpPr>
            <p:cNvPr name="Freeform 7" id="7"/>
            <p:cNvSpPr/>
            <p:nvPr/>
          </p:nvSpPr>
          <p:spPr>
            <a:xfrm>
              <a:off x="31750" y="31750"/>
              <a:ext cx="6546479" cy="967675"/>
            </a:xfrm>
            <a:custGeom>
              <a:avLst/>
              <a:gdLst/>
              <a:ahLst/>
              <a:cxnLst/>
              <a:rect r="r" b="b" t="t" l="l"/>
              <a:pathLst>
                <a:path h="967675" w="6546479">
                  <a:moveTo>
                    <a:pt x="6453770" y="967675"/>
                  </a:moveTo>
                  <a:lnTo>
                    <a:pt x="92710" y="967675"/>
                  </a:lnTo>
                  <a:cubicBezTo>
                    <a:pt x="41910" y="967675"/>
                    <a:pt x="0" y="925765"/>
                    <a:pt x="0" y="8749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52500" y="0"/>
                  </a:lnTo>
                  <a:cubicBezTo>
                    <a:pt x="6503300" y="0"/>
                    <a:pt x="6545210" y="41910"/>
                    <a:pt x="6545210" y="92710"/>
                  </a:cubicBezTo>
                  <a:lnTo>
                    <a:pt x="6545210" y="873695"/>
                  </a:lnTo>
                  <a:cubicBezTo>
                    <a:pt x="6546479" y="925765"/>
                    <a:pt x="6504570" y="967675"/>
                    <a:pt x="6453770" y="967675"/>
                  </a:cubicBezTo>
                  <a:close/>
                </a:path>
              </a:pathLst>
            </a:custGeom>
            <a:solidFill>
              <a:srgbClr val="F9C041"/>
            </a:solidFill>
          </p:spPr>
        </p:sp>
        <p:sp>
          <p:nvSpPr>
            <p:cNvPr name="Freeform 8" id="8"/>
            <p:cNvSpPr/>
            <p:nvPr/>
          </p:nvSpPr>
          <p:spPr>
            <a:xfrm>
              <a:off x="0" y="0"/>
              <a:ext cx="6609979" cy="1031175"/>
            </a:xfrm>
            <a:custGeom>
              <a:avLst/>
              <a:gdLst/>
              <a:ahLst/>
              <a:cxnLst/>
              <a:rect r="r" b="b" t="t" l="l"/>
              <a:pathLst>
                <a:path h="1031175" w="6609979">
                  <a:moveTo>
                    <a:pt x="6485520" y="59690"/>
                  </a:moveTo>
                  <a:cubicBezTo>
                    <a:pt x="6521079" y="59690"/>
                    <a:pt x="6550289" y="88900"/>
                    <a:pt x="6550289" y="124460"/>
                  </a:cubicBezTo>
                  <a:lnTo>
                    <a:pt x="6550289" y="906715"/>
                  </a:lnTo>
                  <a:cubicBezTo>
                    <a:pt x="6550289" y="942275"/>
                    <a:pt x="6521079" y="971485"/>
                    <a:pt x="6485520" y="971485"/>
                  </a:cubicBezTo>
                  <a:lnTo>
                    <a:pt x="124460" y="971485"/>
                  </a:lnTo>
                  <a:cubicBezTo>
                    <a:pt x="88900" y="971485"/>
                    <a:pt x="59690" y="942275"/>
                    <a:pt x="59690" y="9067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85520" y="59690"/>
                  </a:lnTo>
                  <a:moveTo>
                    <a:pt x="64855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6715"/>
                  </a:lnTo>
                  <a:cubicBezTo>
                    <a:pt x="0" y="975295"/>
                    <a:pt x="55880" y="1031175"/>
                    <a:pt x="124460" y="1031175"/>
                  </a:cubicBezTo>
                  <a:lnTo>
                    <a:pt x="6485520" y="1031175"/>
                  </a:lnTo>
                  <a:cubicBezTo>
                    <a:pt x="6554100" y="1031175"/>
                    <a:pt x="6609979" y="975295"/>
                    <a:pt x="6609979" y="906715"/>
                  </a:cubicBezTo>
                  <a:lnTo>
                    <a:pt x="6609979" y="124460"/>
                  </a:lnTo>
                  <a:cubicBezTo>
                    <a:pt x="6609979" y="55880"/>
                    <a:pt x="6554100" y="0"/>
                    <a:pt x="648552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6637827" y="7281547"/>
            <a:ext cx="5012346" cy="781940"/>
            <a:chOff x="0" y="0"/>
            <a:chExt cx="6609980" cy="1031175"/>
          </a:xfrm>
        </p:grpSpPr>
        <p:sp>
          <p:nvSpPr>
            <p:cNvPr name="Freeform 10" id="10"/>
            <p:cNvSpPr/>
            <p:nvPr/>
          </p:nvSpPr>
          <p:spPr>
            <a:xfrm>
              <a:off x="31750" y="31750"/>
              <a:ext cx="6546479" cy="967675"/>
            </a:xfrm>
            <a:custGeom>
              <a:avLst/>
              <a:gdLst/>
              <a:ahLst/>
              <a:cxnLst/>
              <a:rect r="r" b="b" t="t" l="l"/>
              <a:pathLst>
                <a:path h="967675" w="6546479">
                  <a:moveTo>
                    <a:pt x="6453770" y="967675"/>
                  </a:moveTo>
                  <a:lnTo>
                    <a:pt x="92710" y="967675"/>
                  </a:lnTo>
                  <a:cubicBezTo>
                    <a:pt x="41910" y="967675"/>
                    <a:pt x="0" y="925765"/>
                    <a:pt x="0" y="8749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52500" y="0"/>
                  </a:lnTo>
                  <a:cubicBezTo>
                    <a:pt x="6503300" y="0"/>
                    <a:pt x="6545210" y="41910"/>
                    <a:pt x="6545210" y="92710"/>
                  </a:cubicBezTo>
                  <a:lnTo>
                    <a:pt x="6545210" y="873695"/>
                  </a:lnTo>
                  <a:cubicBezTo>
                    <a:pt x="6546479" y="925765"/>
                    <a:pt x="6504570" y="967675"/>
                    <a:pt x="6453770" y="967675"/>
                  </a:cubicBezTo>
                  <a:close/>
                </a:path>
              </a:pathLst>
            </a:custGeom>
            <a:solidFill>
              <a:srgbClr val="6F1E4F"/>
            </a:solidFill>
          </p:spPr>
        </p:sp>
        <p:sp>
          <p:nvSpPr>
            <p:cNvPr name="Freeform 11" id="11"/>
            <p:cNvSpPr/>
            <p:nvPr/>
          </p:nvSpPr>
          <p:spPr>
            <a:xfrm>
              <a:off x="0" y="0"/>
              <a:ext cx="6609979" cy="1031175"/>
            </a:xfrm>
            <a:custGeom>
              <a:avLst/>
              <a:gdLst/>
              <a:ahLst/>
              <a:cxnLst/>
              <a:rect r="r" b="b" t="t" l="l"/>
              <a:pathLst>
                <a:path h="1031175" w="6609979">
                  <a:moveTo>
                    <a:pt x="6485520" y="59690"/>
                  </a:moveTo>
                  <a:cubicBezTo>
                    <a:pt x="6521079" y="59690"/>
                    <a:pt x="6550289" y="88900"/>
                    <a:pt x="6550289" y="124460"/>
                  </a:cubicBezTo>
                  <a:lnTo>
                    <a:pt x="6550289" y="906715"/>
                  </a:lnTo>
                  <a:cubicBezTo>
                    <a:pt x="6550289" y="942275"/>
                    <a:pt x="6521079" y="971485"/>
                    <a:pt x="6485520" y="971485"/>
                  </a:cubicBezTo>
                  <a:lnTo>
                    <a:pt x="124460" y="971485"/>
                  </a:lnTo>
                  <a:cubicBezTo>
                    <a:pt x="88900" y="971485"/>
                    <a:pt x="59690" y="942275"/>
                    <a:pt x="59690" y="9067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85520" y="59690"/>
                  </a:lnTo>
                  <a:moveTo>
                    <a:pt x="64855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6715"/>
                  </a:lnTo>
                  <a:cubicBezTo>
                    <a:pt x="0" y="975295"/>
                    <a:pt x="55880" y="1031175"/>
                    <a:pt x="124460" y="1031175"/>
                  </a:cubicBezTo>
                  <a:lnTo>
                    <a:pt x="6485520" y="1031175"/>
                  </a:lnTo>
                  <a:cubicBezTo>
                    <a:pt x="6554100" y="1031175"/>
                    <a:pt x="6609979" y="975295"/>
                    <a:pt x="6609979" y="906715"/>
                  </a:cubicBezTo>
                  <a:lnTo>
                    <a:pt x="6609979" y="124460"/>
                  </a:lnTo>
                  <a:cubicBezTo>
                    <a:pt x="6609979" y="55880"/>
                    <a:pt x="6554100" y="0"/>
                    <a:pt x="648552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028694" y="6033540"/>
            <a:ext cx="5012346" cy="781940"/>
            <a:chOff x="0" y="0"/>
            <a:chExt cx="6609980" cy="1031175"/>
          </a:xfrm>
        </p:grpSpPr>
        <p:sp>
          <p:nvSpPr>
            <p:cNvPr name="Freeform 13" id="13"/>
            <p:cNvSpPr/>
            <p:nvPr/>
          </p:nvSpPr>
          <p:spPr>
            <a:xfrm>
              <a:off x="31750" y="31750"/>
              <a:ext cx="6546479" cy="967675"/>
            </a:xfrm>
            <a:custGeom>
              <a:avLst/>
              <a:gdLst/>
              <a:ahLst/>
              <a:cxnLst/>
              <a:rect r="r" b="b" t="t" l="l"/>
              <a:pathLst>
                <a:path h="967675" w="6546479">
                  <a:moveTo>
                    <a:pt x="6453770" y="967675"/>
                  </a:moveTo>
                  <a:lnTo>
                    <a:pt x="92710" y="967675"/>
                  </a:lnTo>
                  <a:cubicBezTo>
                    <a:pt x="41910" y="967675"/>
                    <a:pt x="0" y="925765"/>
                    <a:pt x="0" y="8749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52500" y="0"/>
                  </a:lnTo>
                  <a:cubicBezTo>
                    <a:pt x="6503300" y="0"/>
                    <a:pt x="6545210" y="41910"/>
                    <a:pt x="6545210" y="92710"/>
                  </a:cubicBezTo>
                  <a:lnTo>
                    <a:pt x="6545210" y="873695"/>
                  </a:lnTo>
                  <a:cubicBezTo>
                    <a:pt x="6546479" y="925765"/>
                    <a:pt x="6504570" y="967675"/>
                    <a:pt x="6453770" y="967675"/>
                  </a:cubicBezTo>
                  <a:close/>
                </a:path>
              </a:pathLst>
            </a:custGeom>
            <a:solidFill>
              <a:srgbClr val="6F1E4F"/>
            </a:solidFill>
          </p:spPr>
        </p:sp>
        <p:sp>
          <p:nvSpPr>
            <p:cNvPr name="Freeform 14" id="14"/>
            <p:cNvSpPr/>
            <p:nvPr/>
          </p:nvSpPr>
          <p:spPr>
            <a:xfrm>
              <a:off x="0" y="0"/>
              <a:ext cx="6609979" cy="1031175"/>
            </a:xfrm>
            <a:custGeom>
              <a:avLst/>
              <a:gdLst/>
              <a:ahLst/>
              <a:cxnLst/>
              <a:rect r="r" b="b" t="t" l="l"/>
              <a:pathLst>
                <a:path h="1031175" w="6609979">
                  <a:moveTo>
                    <a:pt x="6485520" y="59690"/>
                  </a:moveTo>
                  <a:cubicBezTo>
                    <a:pt x="6521079" y="59690"/>
                    <a:pt x="6550289" y="88900"/>
                    <a:pt x="6550289" y="124460"/>
                  </a:cubicBezTo>
                  <a:lnTo>
                    <a:pt x="6550289" y="906715"/>
                  </a:lnTo>
                  <a:cubicBezTo>
                    <a:pt x="6550289" y="942275"/>
                    <a:pt x="6521079" y="971485"/>
                    <a:pt x="6485520" y="971485"/>
                  </a:cubicBezTo>
                  <a:lnTo>
                    <a:pt x="124460" y="971485"/>
                  </a:lnTo>
                  <a:cubicBezTo>
                    <a:pt x="88900" y="971485"/>
                    <a:pt x="59690" y="942275"/>
                    <a:pt x="59690" y="9067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85520" y="59690"/>
                  </a:lnTo>
                  <a:moveTo>
                    <a:pt x="64855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6715"/>
                  </a:lnTo>
                  <a:cubicBezTo>
                    <a:pt x="0" y="975295"/>
                    <a:pt x="55880" y="1031175"/>
                    <a:pt x="124460" y="1031175"/>
                  </a:cubicBezTo>
                  <a:lnTo>
                    <a:pt x="6485520" y="1031175"/>
                  </a:lnTo>
                  <a:cubicBezTo>
                    <a:pt x="6554100" y="1031175"/>
                    <a:pt x="6609979" y="975295"/>
                    <a:pt x="6609979" y="906715"/>
                  </a:cubicBezTo>
                  <a:lnTo>
                    <a:pt x="6609979" y="124460"/>
                  </a:lnTo>
                  <a:cubicBezTo>
                    <a:pt x="6609979" y="55880"/>
                    <a:pt x="6554100" y="0"/>
                    <a:pt x="648552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028694" y="7281547"/>
            <a:ext cx="5012346" cy="781940"/>
            <a:chOff x="0" y="0"/>
            <a:chExt cx="6609980" cy="1031175"/>
          </a:xfrm>
        </p:grpSpPr>
        <p:sp>
          <p:nvSpPr>
            <p:cNvPr name="Freeform 16" id="16"/>
            <p:cNvSpPr/>
            <p:nvPr/>
          </p:nvSpPr>
          <p:spPr>
            <a:xfrm>
              <a:off x="31750" y="31750"/>
              <a:ext cx="6546479" cy="967675"/>
            </a:xfrm>
            <a:custGeom>
              <a:avLst/>
              <a:gdLst/>
              <a:ahLst/>
              <a:cxnLst/>
              <a:rect r="r" b="b" t="t" l="l"/>
              <a:pathLst>
                <a:path h="967675" w="6546479">
                  <a:moveTo>
                    <a:pt x="6453770" y="967675"/>
                  </a:moveTo>
                  <a:lnTo>
                    <a:pt x="92710" y="967675"/>
                  </a:lnTo>
                  <a:cubicBezTo>
                    <a:pt x="41910" y="967675"/>
                    <a:pt x="0" y="925765"/>
                    <a:pt x="0" y="8749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52500" y="0"/>
                  </a:lnTo>
                  <a:cubicBezTo>
                    <a:pt x="6503300" y="0"/>
                    <a:pt x="6545210" y="41910"/>
                    <a:pt x="6545210" y="92710"/>
                  </a:cubicBezTo>
                  <a:lnTo>
                    <a:pt x="6545210" y="873695"/>
                  </a:lnTo>
                  <a:cubicBezTo>
                    <a:pt x="6546479" y="925765"/>
                    <a:pt x="6504570" y="967675"/>
                    <a:pt x="6453770" y="967675"/>
                  </a:cubicBezTo>
                  <a:close/>
                </a:path>
              </a:pathLst>
            </a:custGeom>
            <a:solidFill>
              <a:srgbClr val="F9C041"/>
            </a:solidFill>
          </p:spPr>
        </p:sp>
        <p:sp>
          <p:nvSpPr>
            <p:cNvPr name="Freeform 17" id="17"/>
            <p:cNvSpPr/>
            <p:nvPr/>
          </p:nvSpPr>
          <p:spPr>
            <a:xfrm>
              <a:off x="0" y="0"/>
              <a:ext cx="6609979" cy="1031175"/>
            </a:xfrm>
            <a:custGeom>
              <a:avLst/>
              <a:gdLst/>
              <a:ahLst/>
              <a:cxnLst/>
              <a:rect r="r" b="b" t="t" l="l"/>
              <a:pathLst>
                <a:path h="1031175" w="6609979">
                  <a:moveTo>
                    <a:pt x="6485520" y="59690"/>
                  </a:moveTo>
                  <a:cubicBezTo>
                    <a:pt x="6521079" y="59690"/>
                    <a:pt x="6550289" y="88900"/>
                    <a:pt x="6550289" y="124460"/>
                  </a:cubicBezTo>
                  <a:lnTo>
                    <a:pt x="6550289" y="906715"/>
                  </a:lnTo>
                  <a:cubicBezTo>
                    <a:pt x="6550289" y="942275"/>
                    <a:pt x="6521079" y="971485"/>
                    <a:pt x="6485520" y="971485"/>
                  </a:cubicBezTo>
                  <a:lnTo>
                    <a:pt x="124460" y="971485"/>
                  </a:lnTo>
                  <a:cubicBezTo>
                    <a:pt x="88900" y="971485"/>
                    <a:pt x="59690" y="942275"/>
                    <a:pt x="59690" y="9067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85520" y="59690"/>
                  </a:lnTo>
                  <a:moveTo>
                    <a:pt x="64855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6715"/>
                  </a:lnTo>
                  <a:cubicBezTo>
                    <a:pt x="0" y="975295"/>
                    <a:pt x="55880" y="1031175"/>
                    <a:pt x="124460" y="1031175"/>
                  </a:cubicBezTo>
                  <a:lnTo>
                    <a:pt x="6485520" y="1031175"/>
                  </a:lnTo>
                  <a:cubicBezTo>
                    <a:pt x="6554100" y="1031175"/>
                    <a:pt x="6609979" y="975295"/>
                    <a:pt x="6609979" y="906715"/>
                  </a:cubicBezTo>
                  <a:lnTo>
                    <a:pt x="6609979" y="124460"/>
                  </a:lnTo>
                  <a:cubicBezTo>
                    <a:pt x="6609979" y="55880"/>
                    <a:pt x="6554100" y="0"/>
                    <a:pt x="648552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2246959" y="6033540"/>
            <a:ext cx="5012346" cy="781940"/>
            <a:chOff x="0" y="0"/>
            <a:chExt cx="6609980" cy="1031175"/>
          </a:xfrm>
        </p:grpSpPr>
        <p:sp>
          <p:nvSpPr>
            <p:cNvPr name="Freeform 19" id="19"/>
            <p:cNvSpPr/>
            <p:nvPr/>
          </p:nvSpPr>
          <p:spPr>
            <a:xfrm>
              <a:off x="31750" y="31750"/>
              <a:ext cx="6546479" cy="967675"/>
            </a:xfrm>
            <a:custGeom>
              <a:avLst/>
              <a:gdLst/>
              <a:ahLst/>
              <a:cxnLst/>
              <a:rect r="r" b="b" t="t" l="l"/>
              <a:pathLst>
                <a:path h="967675" w="6546479">
                  <a:moveTo>
                    <a:pt x="6453770" y="967675"/>
                  </a:moveTo>
                  <a:lnTo>
                    <a:pt x="92710" y="967675"/>
                  </a:lnTo>
                  <a:cubicBezTo>
                    <a:pt x="41910" y="967675"/>
                    <a:pt x="0" y="925765"/>
                    <a:pt x="0" y="8749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52500" y="0"/>
                  </a:lnTo>
                  <a:cubicBezTo>
                    <a:pt x="6503300" y="0"/>
                    <a:pt x="6545210" y="41910"/>
                    <a:pt x="6545210" y="92710"/>
                  </a:cubicBezTo>
                  <a:lnTo>
                    <a:pt x="6545210" y="873695"/>
                  </a:lnTo>
                  <a:cubicBezTo>
                    <a:pt x="6546479" y="925765"/>
                    <a:pt x="6504570" y="967675"/>
                    <a:pt x="6453770" y="967675"/>
                  </a:cubicBezTo>
                  <a:close/>
                </a:path>
              </a:pathLst>
            </a:custGeom>
            <a:solidFill>
              <a:srgbClr val="6F1E4F"/>
            </a:solidFill>
          </p:spPr>
        </p:sp>
        <p:sp>
          <p:nvSpPr>
            <p:cNvPr name="Freeform 20" id="20"/>
            <p:cNvSpPr/>
            <p:nvPr/>
          </p:nvSpPr>
          <p:spPr>
            <a:xfrm>
              <a:off x="0" y="0"/>
              <a:ext cx="6609979" cy="1031175"/>
            </a:xfrm>
            <a:custGeom>
              <a:avLst/>
              <a:gdLst/>
              <a:ahLst/>
              <a:cxnLst/>
              <a:rect r="r" b="b" t="t" l="l"/>
              <a:pathLst>
                <a:path h="1031175" w="6609979">
                  <a:moveTo>
                    <a:pt x="6485520" y="59690"/>
                  </a:moveTo>
                  <a:cubicBezTo>
                    <a:pt x="6521079" y="59690"/>
                    <a:pt x="6550289" y="88900"/>
                    <a:pt x="6550289" y="124460"/>
                  </a:cubicBezTo>
                  <a:lnTo>
                    <a:pt x="6550289" y="906715"/>
                  </a:lnTo>
                  <a:cubicBezTo>
                    <a:pt x="6550289" y="942275"/>
                    <a:pt x="6521079" y="971485"/>
                    <a:pt x="6485520" y="971485"/>
                  </a:cubicBezTo>
                  <a:lnTo>
                    <a:pt x="124460" y="971485"/>
                  </a:lnTo>
                  <a:cubicBezTo>
                    <a:pt x="88900" y="971485"/>
                    <a:pt x="59690" y="942275"/>
                    <a:pt x="59690" y="9067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85520" y="59690"/>
                  </a:lnTo>
                  <a:moveTo>
                    <a:pt x="64855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6715"/>
                  </a:lnTo>
                  <a:cubicBezTo>
                    <a:pt x="0" y="975295"/>
                    <a:pt x="55880" y="1031175"/>
                    <a:pt x="124460" y="1031175"/>
                  </a:cubicBezTo>
                  <a:lnTo>
                    <a:pt x="6485520" y="1031175"/>
                  </a:lnTo>
                  <a:cubicBezTo>
                    <a:pt x="6554100" y="1031175"/>
                    <a:pt x="6609979" y="975295"/>
                    <a:pt x="6609979" y="906715"/>
                  </a:cubicBezTo>
                  <a:lnTo>
                    <a:pt x="6609979" y="124460"/>
                  </a:lnTo>
                  <a:cubicBezTo>
                    <a:pt x="6609979" y="55880"/>
                    <a:pt x="6554100" y="0"/>
                    <a:pt x="648552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12246959" y="7281547"/>
            <a:ext cx="5012346" cy="781940"/>
            <a:chOff x="0" y="0"/>
            <a:chExt cx="6609980" cy="1031175"/>
          </a:xfrm>
        </p:grpSpPr>
        <p:sp>
          <p:nvSpPr>
            <p:cNvPr name="Freeform 22" id="22"/>
            <p:cNvSpPr/>
            <p:nvPr/>
          </p:nvSpPr>
          <p:spPr>
            <a:xfrm>
              <a:off x="31750" y="31750"/>
              <a:ext cx="6546479" cy="967675"/>
            </a:xfrm>
            <a:custGeom>
              <a:avLst/>
              <a:gdLst/>
              <a:ahLst/>
              <a:cxnLst/>
              <a:rect r="r" b="b" t="t" l="l"/>
              <a:pathLst>
                <a:path h="967675" w="6546479">
                  <a:moveTo>
                    <a:pt x="6453770" y="967675"/>
                  </a:moveTo>
                  <a:lnTo>
                    <a:pt x="92710" y="967675"/>
                  </a:lnTo>
                  <a:cubicBezTo>
                    <a:pt x="41910" y="967675"/>
                    <a:pt x="0" y="925765"/>
                    <a:pt x="0" y="8749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52500" y="0"/>
                  </a:lnTo>
                  <a:cubicBezTo>
                    <a:pt x="6503300" y="0"/>
                    <a:pt x="6545210" y="41910"/>
                    <a:pt x="6545210" y="92710"/>
                  </a:cubicBezTo>
                  <a:lnTo>
                    <a:pt x="6545210" y="873695"/>
                  </a:lnTo>
                  <a:cubicBezTo>
                    <a:pt x="6546479" y="925765"/>
                    <a:pt x="6504570" y="967675"/>
                    <a:pt x="6453770" y="967675"/>
                  </a:cubicBezTo>
                  <a:close/>
                </a:path>
              </a:pathLst>
            </a:custGeom>
            <a:solidFill>
              <a:srgbClr val="F9C041"/>
            </a:solidFill>
          </p:spPr>
        </p:sp>
        <p:sp>
          <p:nvSpPr>
            <p:cNvPr name="Freeform 23" id="23"/>
            <p:cNvSpPr/>
            <p:nvPr/>
          </p:nvSpPr>
          <p:spPr>
            <a:xfrm>
              <a:off x="0" y="0"/>
              <a:ext cx="6609979" cy="1031175"/>
            </a:xfrm>
            <a:custGeom>
              <a:avLst/>
              <a:gdLst/>
              <a:ahLst/>
              <a:cxnLst/>
              <a:rect r="r" b="b" t="t" l="l"/>
              <a:pathLst>
                <a:path h="1031175" w="6609979">
                  <a:moveTo>
                    <a:pt x="6485520" y="59690"/>
                  </a:moveTo>
                  <a:cubicBezTo>
                    <a:pt x="6521079" y="59690"/>
                    <a:pt x="6550289" y="88900"/>
                    <a:pt x="6550289" y="124460"/>
                  </a:cubicBezTo>
                  <a:lnTo>
                    <a:pt x="6550289" y="906715"/>
                  </a:lnTo>
                  <a:cubicBezTo>
                    <a:pt x="6550289" y="942275"/>
                    <a:pt x="6521079" y="971485"/>
                    <a:pt x="6485520" y="971485"/>
                  </a:cubicBezTo>
                  <a:lnTo>
                    <a:pt x="124460" y="971485"/>
                  </a:lnTo>
                  <a:cubicBezTo>
                    <a:pt x="88900" y="971485"/>
                    <a:pt x="59690" y="942275"/>
                    <a:pt x="59690" y="9067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85520" y="59690"/>
                  </a:lnTo>
                  <a:moveTo>
                    <a:pt x="64855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6715"/>
                  </a:lnTo>
                  <a:cubicBezTo>
                    <a:pt x="0" y="975295"/>
                    <a:pt x="55880" y="1031175"/>
                    <a:pt x="124460" y="1031175"/>
                  </a:cubicBezTo>
                  <a:lnTo>
                    <a:pt x="6485520" y="1031175"/>
                  </a:lnTo>
                  <a:cubicBezTo>
                    <a:pt x="6554100" y="1031175"/>
                    <a:pt x="6609979" y="975295"/>
                    <a:pt x="6609979" y="906715"/>
                  </a:cubicBezTo>
                  <a:lnTo>
                    <a:pt x="6609979" y="124460"/>
                  </a:lnTo>
                  <a:cubicBezTo>
                    <a:pt x="6609979" y="55880"/>
                    <a:pt x="6554100" y="0"/>
                    <a:pt x="648552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24" id="24"/>
          <p:cNvSpPr txBox="true"/>
          <p:nvPr/>
        </p:nvSpPr>
        <p:spPr>
          <a:xfrm rot="0">
            <a:off x="1635400" y="6138324"/>
            <a:ext cx="3798935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spc="280">
                <a:solidFill>
                  <a:srgbClr val="FBF3E4"/>
                </a:solidFill>
                <a:cs typeface="Bebas Neue Bold"/>
              </a:rPr>
              <a:t>خدمات حمایت روانی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635400" y="7403595"/>
            <a:ext cx="3798935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spc="280">
                <a:solidFill>
                  <a:srgbClr val="FFFFFF"/>
                </a:solidFill>
                <a:cs typeface="Bebas Neue Bold"/>
              </a:rPr>
              <a:t>منابع قانونی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7244533" y="6138324"/>
            <a:ext cx="3798935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spc="280">
                <a:solidFill>
                  <a:srgbClr val="FBF3E4"/>
                </a:solidFill>
                <a:cs typeface="Bebas Neue Bold"/>
              </a:rPr>
              <a:t>مشاوره تحصیلی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6775209" y="7403595"/>
            <a:ext cx="4628074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spc="280">
                <a:solidFill>
                  <a:srgbClr val="FBF3E4"/>
                </a:solidFill>
                <a:cs typeface="Bebas Neue Bold"/>
              </a:rPr>
              <a:t>کتاب های درسی رایگان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2853665" y="6138324"/>
            <a:ext cx="3798935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spc="280">
                <a:solidFill>
                  <a:srgbClr val="FFFFFF"/>
                </a:solidFill>
                <a:cs typeface="Bebas Neue Bold"/>
              </a:rPr>
              <a:t>مشاوره شغلی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2383598" y="7403595"/>
            <a:ext cx="4753970" cy="431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spc="250">
                <a:solidFill>
                  <a:srgbClr val="FBF3E4"/>
                </a:solidFill>
                <a:cs typeface="Bebas Neue Bold"/>
              </a:rPr>
              <a:t>کارت هدیه گاز و مواد غذایی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3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5992183" y="9097962"/>
            <a:ext cx="1267117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grpSp>
        <p:nvGrpSpPr>
          <p:cNvPr name="Group 3" id="3"/>
          <p:cNvGrpSpPr/>
          <p:nvPr/>
        </p:nvGrpSpPr>
        <p:grpSpPr>
          <a:xfrm rot="0">
            <a:off x="8420603" y="2010754"/>
            <a:ext cx="8838697" cy="6265491"/>
            <a:chOff x="0" y="0"/>
            <a:chExt cx="11655940" cy="8262552"/>
          </a:xfrm>
        </p:grpSpPr>
        <p:sp>
          <p:nvSpPr>
            <p:cNvPr name="Freeform 4" id="4"/>
            <p:cNvSpPr/>
            <p:nvPr/>
          </p:nvSpPr>
          <p:spPr>
            <a:xfrm>
              <a:off x="31750" y="31750"/>
              <a:ext cx="11592440" cy="8199052"/>
            </a:xfrm>
            <a:custGeom>
              <a:avLst/>
              <a:gdLst/>
              <a:ahLst/>
              <a:cxnLst/>
              <a:rect r="r" b="b" t="t" l="l"/>
              <a:pathLst>
                <a:path h="8199052" w="11592440">
                  <a:moveTo>
                    <a:pt x="11499731" y="8199051"/>
                  </a:moveTo>
                  <a:lnTo>
                    <a:pt x="92710" y="8199051"/>
                  </a:lnTo>
                  <a:cubicBezTo>
                    <a:pt x="41910" y="8199051"/>
                    <a:pt x="0" y="8157142"/>
                    <a:pt x="0" y="810634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498460" y="0"/>
                  </a:lnTo>
                  <a:cubicBezTo>
                    <a:pt x="11549260" y="0"/>
                    <a:pt x="11591170" y="41910"/>
                    <a:pt x="11591170" y="92710"/>
                  </a:cubicBezTo>
                  <a:lnTo>
                    <a:pt x="11591170" y="8105072"/>
                  </a:lnTo>
                  <a:cubicBezTo>
                    <a:pt x="11592440" y="8157142"/>
                    <a:pt x="11550531" y="8199052"/>
                    <a:pt x="11499731" y="8199052"/>
                  </a:cubicBezTo>
                  <a:close/>
                </a:path>
              </a:pathLst>
            </a:custGeom>
            <a:solidFill>
              <a:srgbClr val="6F1E4F"/>
            </a:solidFill>
          </p:spPr>
        </p:sp>
        <p:sp>
          <p:nvSpPr>
            <p:cNvPr name="Freeform 5" id="5"/>
            <p:cNvSpPr/>
            <p:nvPr/>
          </p:nvSpPr>
          <p:spPr>
            <a:xfrm>
              <a:off x="0" y="0"/>
              <a:ext cx="11655940" cy="8262552"/>
            </a:xfrm>
            <a:custGeom>
              <a:avLst/>
              <a:gdLst/>
              <a:ahLst/>
              <a:cxnLst/>
              <a:rect r="r" b="b" t="t" l="l"/>
              <a:pathLst>
                <a:path h="8262552" w="11655940">
                  <a:moveTo>
                    <a:pt x="11531481" y="59690"/>
                  </a:moveTo>
                  <a:cubicBezTo>
                    <a:pt x="11567040" y="59690"/>
                    <a:pt x="11596250" y="88900"/>
                    <a:pt x="11596250" y="124460"/>
                  </a:cubicBezTo>
                  <a:lnTo>
                    <a:pt x="11596250" y="8138092"/>
                  </a:lnTo>
                  <a:cubicBezTo>
                    <a:pt x="11596250" y="8173652"/>
                    <a:pt x="11567040" y="8202862"/>
                    <a:pt x="11531481" y="8202862"/>
                  </a:cubicBezTo>
                  <a:lnTo>
                    <a:pt x="124460" y="8202862"/>
                  </a:lnTo>
                  <a:cubicBezTo>
                    <a:pt x="88900" y="8202862"/>
                    <a:pt x="59690" y="8173652"/>
                    <a:pt x="59690" y="813809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531481" y="59690"/>
                  </a:lnTo>
                  <a:moveTo>
                    <a:pt x="1153148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138092"/>
                  </a:lnTo>
                  <a:cubicBezTo>
                    <a:pt x="0" y="8206672"/>
                    <a:pt x="55880" y="8262552"/>
                    <a:pt x="124460" y="8262552"/>
                  </a:cubicBezTo>
                  <a:lnTo>
                    <a:pt x="11531481" y="8262552"/>
                  </a:lnTo>
                  <a:cubicBezTo>
                    <a:pt x="11600060" y="8262552"/>
                    <a:pt x="11655940" y="8206672"/>
                    <a:pt x="11655940" y="8138092"/>
                  </a:cubicBezTo>
                  <a:lnTo>
                    <a:pt x="11655940" y="124460"/>
                  </a:lnTo>
                  <a:cubicBezTo>
                    <a:pt x="11655940" y="55880"/>
                    <a:pt x="11600060" y="0"/>
                    <a:pt x="11531481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8753076" y="2307466"/>
            <a:ext cx="8173752" cy="4731765"/>
            <a:chOff x="0" y="0"/>
            <a:chExt cx="10898336" cy="6309020"/>
          </a:xfrm>
        </p:grpSpPr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2"/>
            <a:srcRect l="0" t="6970" r="0" b="6970"/>
            <a:stretch>
              <a:fillRect/>
            </a:stretch>
          </p:blipFill>
          <p:spPr>
            <a:xfrm>
              <a:off x="0" y="0"/>
              <a:ext cx="10898336" cy="6309020"/>
            </a:xfrm>
            <a:prstGeom prst="rect">
              <a:avLst/>
            </a:prstGeom>
          </p:spPr>
        </p:pic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240086" y="1452880"/>
            <a:ext cx="2320689" cy="2143473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062720" y="7312505"/>
            <a:ext cx="2051317" cy="582061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5309449" y="7141657"/>
            <a:ext cx="1177644" cy="959780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1217730" y="8909050"/>
            <a:ext cx="4834623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>
                <a:solidFill>
                  <a:srgbClr val="6F1E4F"/>
                </a:solidFill>
                <a:latin typeface="Poppins"/>
              </a:rPr>
              <a:t>http://glendale.edu/risingscholars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17730" y="3920203"/>
            <a:ext cx="5428954" cy="3472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40"/>
              </a:lnSpc>
            </a:pPr>
            <a:r>
              <a:rPr lang="en-US" sz="2900">
                <a:solidFill>
                  <a:srgbClr val="6F1E4F"/>
                </a:solidFill>
                <a:cs typeface="Poppins"/>
              </a:rPr>
              <a:t>به روشنفکران متاثر از سیستم (SII) بپیوندید تا به گسترش دانش در مورد سیستم عدالت کیفری، تأثیر آن بر جوامع محروم کمک کنید و به ایجاد فضای امن برای افراد تحت تأثیر سیستم کمک کنید.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492760"/>
            <a:ext cx="5327435" cy="995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6F1E4F"/>
                </a:solidFill>
                <a:cs typeface="Bebas Neue"/>
              </a:rPr>
              <a:t>باشگاه دانشجویی: روشنفکران متاثر از سیستم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908897" y="7281854"/>
            <a:ext cx="6429108" cy="6127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78"/>
              </a:lnSpc>
            </a:pPr>
            <a:r>
              <a:rPr lang="en-US" sz="3627">
                <a:solidFill>
                  <a:srgbClr val="000000"/>
                </a:solidFill>
                <a:latin typeface="Bebas Neue Bold"/>
              </a:rPr>
              <a:t>@GCC_SI_Intellectuals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3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2017">
            <a:off x="1028704" y="8439495"/>
            <a:ext cx="16230603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2017">
            <a:off x="1028704" y="1797738"/>
            <a:ext cx="16230603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706201" y="2174267"/>
            <a:ext cx="11299867" cy="62604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6F1E4F"/>
                </a:solidFill>
                <a:cs typeface="Poppins"/>
              </a:rPr>
              <a:t>دیوید کرافورد</a:t>
            </a:r>
          </a:p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6F1E4F"/>
                </a:solidFill>
                <a:latin typeface="Poppins"/>
              </a:rPr>
              <a:t>818-240-1000 EXT. 5662</a:t>
            </a:r>
          </a:p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6F1E4F"/>
                </a:solidFill>
                <a:latin typeface="Poppins"/>
              </a:rPr>
              <a:t>risingscholars@glendale.edu</a:t>
            </a:r>
          </a:p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6F1E4F"/>
                </a:solidFill>
                <a:cs typeface="Poppins"/>
              </a:rPr>
              <a:t>برای اطلاعات بیشتر از تارنمای ما بازدید نمایید:</a:t>
            </a:r>
          </a:p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6F1E4F"/>
                </a:solidFill>
                <a:latin typeface="Poppins"/>
              </a:rPr>
              <a:t>http://glendale.edu/risingscholars</a:t>
            </a:r>
          </a:p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6F1E4F"/>
                </a:solidFill>
                <a:cs typeface="Poppins"/>
              </a:rPr>
              <a:t>ما را در اینستاگرام دنبال کنید</a:t>
            </a:r>
          </a:p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6F1E4F"/>
                </a:solidFill>
                <a:latin typeface="Poppins"/>
              </a:rPr>
              <a:t>@RISINGSCHOLARSGCC</a:t>
            </a:r>
          </a:p>
          <a:p>
            <a:pPr algn="ctr">
              <a:lnSpc>
                <a:spcPts val="6159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962025"/>
            <a:ext cx="5327435" cy="596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99"/>
              </a:lnSpc>
            </a:pPr>
            <a:r>
              <a:rPr lang="en-US" sz="3499">
                <a:solidFill>
                  <a:srgbClr val="6F1E4F"/>
                </a:solidFill>
                <a:cs typeface="Bebas Neue"/>
              </a:rPr>
              <a:t>با ما ارتباط برقرار کنید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0975858" y="2749968"/>
            <a:ext cx="6879190" cy="52328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DAFfKTLsavE</dc:identifier>
  <dcterms:modified xsi:type="dcterms:W3CDTF">2011-08-01T06:04:30Z</dcterms:modified>
  <cp:revision>1</cp:revision>
  <dc:title>Rising Scholar Presentation: Farsi</dc:title>
</cp:coreProperties>
</file>