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Cerebri Bold" charset="1" panose="00000800000000000000"/>
      <p:regular r:id="rId12"/>
    </p:embeddedFont>
    <p:embeddedFont>
      <p:font typeface="Cerebri Bold Bold" charset="1" panose="00000A00000000000000"/>
      <p:regular r:id="rId13"/>
    </p:embeddedFont>
    <p:embeddedFont>
      <p:font typeface="Cerebri Bold Italics" charset="1" panose="00000800000000000000"/>
      <p:regular r:id="rId14"/>
    </p:embeddedFont>
    <p:embeddedFont>
      <p:font typeface="Cerebri Bold Bold Italics" charset="1" panose="00000A00000000000000"/>
      <p:regular r:id="rId15"/>
    </p:embeddedFont>
    <p:embeddedFont>
      <p:font typeface="Poppins" charset="1" panose="00000500000000000000"/>
      <p:regular r:id="rId16"/>
    </p:embeddedFont>
    <p:embeddedFont>
      <p:font typeface="Poppins Bold" charset="1" panose="00000800000000000000"/>
      <p:regular r:id="rId17"/>
    </p:embeddedFont>
    <p:embeddedFont>
      <p:font typeface="Poppins Italics" charset="1" panose="00000500000000000000"/>
      <p:regular r:id="rId18"/>
    </p:embeddedFont>
    <p:embeddedFont>
      <p:font typeface="Poppins Bold Italics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gif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998599"/>
            <a:ext cx="18288000" cy="942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99"/>
              </a:lnSpc>
            </a:pPr>
            <a:r>
              <a:rPr lang="en-US" sz="7099">
                <a:solidFill>
                  <a:srgbClr val="6F1E4F"/>
                </a:solidFill>
                <a:latin typeface="Bebas Neue Bold"/>
              </a:rPr>
              <a:t>ԲԱՐՁՐԱՑՈՂ ԳԻՏՆԱԿԱՆՆԵՐԻ ԾՐԱԳԻՐ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37827" y="5143500"/>
            <a:ext cx="5012346" cy="781940"/>
            <a:chOff x="0" y="0"/>
            <a:chExt cx="6609980" cy="1031175"/>
          </a:xfrm>
        </p:grpSpPr>
        <p:sp>
          <p:nvSpPr>
            <p:cNvPr name="Freeform 4" id="4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7" id="7"/>
          <p:cNvGrpSpPr/>
          <p:nvPr/>
        </p:nvGrpSpPr>
        <p:grpSpPr>
          <a:xfrm rot="0">
            <a:off x="16981873" y="1121493"/>
            <a:ext cx="277427" cy="277427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6575495" y="1121493"/>
            <a:ext cx="277427" cy="277427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69118" y="1121493"/>
            <a:ext cx="277427" cy="277427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6852662" y="5298250"/>
            <a:ext cx="4582676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389">
                <a:solidFill>
                  <a:srgbClr val="000000"/>
                </a:solidFill>
                <a:latin typeface="Bebas Neue Bold"/>
              </a:rPr>
              <a:t>Glendale Community College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8899525"/>
            <a:ext cx="4639731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" id="3"/>
          <p:cNvSpPr/>
          <p:nvPr/>
        </p:nvSpPr>
        <p:spPr>
          <a:xfrm rot="5400000">
            <a:off x="5755003" y="5225385"/>
            <a:ext cx="5131954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40554" y="2567998"/>
            <a:ext cx="6879190" cy="523288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8899525"/>
            <a:ext cx="4711733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>
              <a:lnSpc>
                <a:spcPts val="279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2682298"/>
            <a:ext cx="8754389" cy="915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84"/>
              </a:lnSpc>
            </a:pPr>
            <a:r>
              <a:rPr lang="en-US" sz="6784">
                <a:solidFill>
                  <a:srgbClr val="6F1E4F"/>
                </a:solidFill>
                <a:latin typeface="Bebas Neue Bold"/>
              </a:rPr>
              <a:t>ԱՌԱՔԵԼՈՒԹՅՈՒՆԸ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401239" y="3627984"/>
            <a:ext cx="8239911" cy="4781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2999">
                <a:solidFill>
                  <a:srgbClr val="6F1E4F"/>
                </a:solidFill>
                <a:latin typeface="Poppins"/>
              </a:rPr>
              <a:t>The Rising Scholars-ի առաքելությունն է ստեղծել ուղի դեպի բարձրագույն կրթություն նախկինում բանտարկված, նորից մուտք գործած և համակարգից ազդված անձանց համար՝ գրանցումից մինչև ավարտական շրջան՝ անդրադառնալով նրանց ակադեմիական և սոցիալական կարիքներին: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62025"/>
            <a:ext cx="5327435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6F1E4F"/>
                </a:solidFill>
                <a:latin typeface="Bebas Neue Bold"/>
              </a:rPr>
              <a:t>Առաքելությունը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9059862"/>
            <a:ext cx="5006648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>
              <a:lnSpc>
                <a:spcPts val="279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0" y="553130"/>
            <a:ext cx="18288000" cy="990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sz="7499">
                <a:solidFill>
                  <a:srgbClr val="6F1E4F"/>
                </a:solidFill>
                <a:latin typeface="Bebas Neue Bold"/>
              </a:rPr>
              <a:t>ԲԱՐՁՐԱՑՈՂ ԳԻՏՆԱԿԱՆՆԵՐ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5668132" y="3677042"/>
            <a:ext cx="6951736" cy="781940"/>
            <a:chOff x="0" y="0"/>
            <a:chExt cx="9167529" cy="1031175"/>
          </a:xfrm>
        </p:grpSpPr>
        <p:sp>
          <p:nvSpPr>
            <p:cNvPr name="Freeform 6" id="6"/>
            <p:cNvSpPr/>
            <p:nvPr/>
          </p:nvSpPr>
          <p:spPr>
            <a:xfrm>
              <a:off x="31750" y="31750"/>
              <a:ext cx="9104030" cy="967675"/>
            </a:xfrm>
            <a:custGeom>
              <a:avLst/>
              <a:gdLst/>
              <a:ahLst/>
              <a:cxnLst/>
              <a:rect r="r" b="b" t="t" l="l"/>
              <a:pathLst>
                <a:path h="967675" w="9104030">
                  <a:moveTo>
                    <a:pt x="9011319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010049" y="0"/>
                  </a:lnTo>
                  <a:cubicBezTo>
                    <a:pt x="9060849" y="0"/>
                    <a:pt x="9102759" y="41910"/>
                    <a:pt x="9102759" y="92710"/>
                  </a:cubicBezTo>
                  <a:lnTo>
                    <a:pt x="9102759" y="873695"/>
                  </a:lnTo>
                  <a:cubicBezTo>
                    <a:pt x="9104030" y="925765"/>
                    <a:pt x="9062119" y="967675"/>
                    <a:pt x="901132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9167530" cy="1031175"/>
            </a:xfrm>
            <a:custGeom>
              <a:avLst/>
              <a:gdLst/>
              <a:ahLst/>
              <a:cxnLst/>
              <a:rect r="r" b="b" t="t" l="l"/>
              <a:pathLst>
                <a:path h="1031175" w="9167530">
                  <a:moveTo>
                    <a:pt x="9043069" y="59690"/>
                  </a:moveTo>
                  <a:cubicBezTo>
                    <a:pt x="9078630" y="59690"/>
                    <a:pt x="9107839" y="88900"/>
                    <a:pt x="9107839" y="124460"/>
                  </a:cubicBezTo>
                  <a:lnTo>
                    <a:pt x="9107839" y="906715"/>
                  </a:lnTo>
                  <a:cubicBezTo>
                    <a:pt x="9107839" y="942275"/>
                    <a:pt x="9078630" y="971485"/>
                    <a:pt x="9043069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043070" y="59690"/>
                  </a:lnTo>
                  <a:moveTo>
                    <a:pt x="90430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9043070" y="1031175"/>
                  </a:lnTo>
                  <a:cubicBezTo>
                    <a:pt x="9111649" y="1031175"/>
                    <a:pt x="9167530" y="975295"/>
                    <a:pt x="9167530" y="906715"/>
                  </a:cubicBezTo>
                  <a:lnTo>
                    <a:pt x="9167530" y="124460"/>
                  </a:lnTo>
                  <a:cubicBezTo>
                    <a:pt x="9167530" y="55880"/>
                    <a:pt x="9111649" y="0"/>
                    <a:pt x="904307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637827" y="1514265"/>
            <a:ext cx="5012346" cy="781940"/>
            <a:chOff x="0" y="0"/>
            <a:chExt cx="6609980" cy="1031175"/>
          </a:xfrm>
        </p:grpSpPr>
        <p:sp>
          <p:nvSpPr>
            <p:cNvPr name="Freeform 9" id="9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668132" y="6902849"/>
            <a:ext cx="6951736" cy="781940"/>
            <a:chOff x="0" y="0"/>
            <a:chExt cx="9167529" cy="1031175"/>
          </a:xfrm>
        </p:grpSpPr>
        <p:sp>
          <p:nvSpPr>
            <p:cNvPr name="Freeform 12" id="12"/>
            <p:cNvSpPr/>
            <p:nvPr/>
          </p:nvSpPr>
          <p:spPr>
            <a:xfrm>
              <a:off x="31750" y="31750"/>
              <a:ext cx="9104030" cy="967675"/>
            </a:xfrm>
            <a:custGeom>
              <a:avLst/>
              <a:gdLst/>
              <a:ahLst/>
              <a:cxnLst/>
              <a:rect r="r" b="b" t="t" l="l"/>
              <a:pathLst>
                <a:path h="967675" w="9104030">
                  <a:moveTo>
                    <a:pt x="9011319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010049" y="0"/>
                  </a:lnTo>
                  <a:cubicBezTo>
                    <a:pt x="9060849" y="0"/>
                    <a:pt x="9102759" y="41910"/>
                    <a:pt x="9102759" y="92710"/>
                  </a:cubicBezTo>
                  <a:lnTo>
                    <a:pt x="9102759" y="873695"/>
                  </a:lnTo>
                  <a:cubicBezTo>
                    <a:pt x="9104030" y="925765"/>
                    <a:pt x="9062119" y="967675"/>
                    <a:pt x="901132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0" y="0"/>
              <a:ext cx="9167530" cy="1031175"/>
            </a:xfrm>
            <a:custGeom>
              <a:avLst/>
              <a:gdLst/>
              <a:ahLst/>
              <a:cxnLst/>
              <a:rect r="r" b="b" t="t" l="l"/>
              <a:pathLst>
                <a:path h="1031175" w="9167530">
                  <a:moveTo>
                    <a:pt x="9043069" y="59690"/>
                  </a:moveTo>
                  <a:cubicBezTo>
                    <a:pt x="9078630" y="59690"/>
                    <a:pt x="9107839" y="88900"/>
                    <a:pt x="9107839" y="124460"/>
                  </a:cubicBezTo>
                  <a:lnTo>
                    <a:pt x="9107839" y="906715"/>
                  </a:lnTo>
                  <a:cubicBezTo>
                    <a:pt x="9107839" y="942275"/>
                    <a:pt x="9078630" y="971485"/>
                    <a:pt x="9043069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043070" y="59690"/>
                  </a:lnTo>
                  <a:moveTo>
                    <a:pt x="90430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9043070" y="1031175"/>
                  </a:lnTo>
                  <a:cubicBezTo>
                    <a:pt x="9111649" y="1031175"/>
                    <a:pt x="9167530" y="975295"/>
                    <a:pt x="9167530" y="906715"/>
                  </a:cubicBezTo>
                  <a:lnTo>
                    <a:pt x="9167530" y="124460"/>
                  </a:lnTo>
                  <a:cubicBezTo>
                    <a:pt x="9167530" y="55880"/>
                    <a:pt x="9111649" y="0"/>
                    <a:pt x="904307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6565962" y="1534394"/>
            <a:ext cx="5156075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FFFFF"/>
                </a:solidFill>
                <a:latin typeface="Bebas Neue Bold"/>
              </a:rPr>
              <a:t>Գտնվելու վայրը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962346" y="3743210"/>
            <a:ext cx="8363308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330">
                <a:solidFill>
                  <a:srgbClr val="FBF3E4"/>
                </a:solidFill>
                <a:latin typeface="Bebas Neue Bold"/>
              </a:rPr>
              <a:t>Աշխատանքային ժամեր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58829" y="2662312"/>
            <a:ext cx="417034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ՍԻԵՐԱ ՄԱԴՐԵ 267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4668919"/>
            <a:ext cx="18288000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ԵՐԿՈՒՇԱԲԹԻ - ՀԻՆԳՇԱԲԹԻ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8:30 - 16:30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Ուրբաթ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8:30 - 15:00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724617" y="6922979"/>
            <a:ext cx="6838765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BF3E4"/>
                </a:solidFill>
                <a:latin typeface="Bebas Neue Bold"/>
              </a:rPr>
              <a:t>հեռախոսահամար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638999" y="7999114"/>
            <a:ext cx="5010001" cy="48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(818) 240- 1000 ներք. 5662 թ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634162"/>
            <a:ext cx="18288000" cy="3092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883">
                <a:solidFill>
                  <a:srgbClr val="6F1E4F"/>
                </a:solidFill>
                <a:latin typeface="Bebas Neue Bold"/>
              </a:rPr>
              <a:t>ՈՒՍԱՆՈՂՆԵՐԻ ԱՋԱԿՑՈՒԹՅՈՒՆ</a:t>
            </a:r>
          </a:p>
        </p:txBody>
      </p:sp>
      <p:sp>
        <p:nvSpPr>
          <p:cNvPr name="AutoShape 3" id="3"/>
          <p:cNvSpPr/>
          <p:nvPr/>
        </p:nvSpPr>
        <p:spPr>
          <a:xfrm rot="2017">
            <a:off x="1028699" y="5176837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28700" y="8683585"/>
            <a:ext cx="5484537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3848733"/>
            <a:ext cx="18288000" cy="637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199">
                <a:solidFill>
                  <a:srgbClr val="6F1E4F"/>
                </a:solidFill>
                <a:latin typeface="Poppins Bold"/>
              </a:rPr>
              <a:t>Մենք հավատարիմ ենք ձեր հաջողությանը և ապահովում ենք հետևյալը.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637827" y="5673725"/>
            <a:ext cx="5012346" cy="1141755"/>
            <a:chOff x="0" y="0"/>
            <a:chExt cx="6609980" cy="1505678"/>
          </a:xfrm>
        </p:grpSpPr>
        <p:sp>
          <p:nvSpPr>
            <p:cNvPr name="Freeform 7" id="7"/>
            <p:cNvSpPr/>
            <p:nvPr/>
          </p:nvSpPr>
          <p:spPr>
            <a:xfrm>
              <a:off x="31750" y="31750"/>
              <a:ext cx="6546479" cy="1442178"/>
            </a:xfrm>
            <a:custGeom>
              <a:avLst/>
              <a:gdLst/>
              <a:ahLst/>
              <a:cxnLst/>
              <a:rect r="r" b="b" t="t" l="l"/>
              <a:pathLst>
                <a:path h="1442178" w="6546479">
                  <a:moveTo>
                    <a:pt x="6453770" y="1442178"/>
                  </a:moveTo>
                  <a:lnTo>
                    <a:pt x="92710" y="1442178"/>
                  </a:lnTo>
                  <a:cubicBezTo>
                    <a:pt x="41910" y="1442178"/>
                    <a:pt x="0" y="1400268"/>
                    <a:pt x="0" y="134946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1348198"/>
                  </a:lnTo>
                  <a:cubicBezTo>
                    <a:pt x="6546479" y="1400268"/>
                    <a:pt x="6504570" y="1442178"/>
                    <a:pt x="6453770" y="1442178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8" id="8"/>
            <p:cNvSpPr/>
            <p:nvPr/>
          </p:nvSpPr>
          <p:spPr>
            <a:xfrm>
              <a:off x="0" y="0"/>
              <a:ext cx="6609979" cy="1505678"/>
            </a:xfrm>
            <a:custGeom>
              <a:avLst/>
              <a:gdLst/>
              <a:ahLst/>
              <a:cxnLst/>
              <a:rect r="r" b="b" t="t" l="l"/>
              <a:pathLst>
                <a:path h="1505678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1381218"/>
                  </a:lnTo>
                  <a:cubicBezTo>
                    <a:pt x="6550289" y="1416778"/>
                    <a:pt x="6521079" y="1445988"/>
                    <a:pt x="6485520" y="1445988"/>
                  </a:cubicBezTo>
                  <a:lnTo>
                    <a:pt x="124460" y="1445988"/>
                  </a:lnTo>
                  <a:cubicBezTo>
                    <a:pt x="88900" y="1445988"/>
                    <a:pt x="59690" y="1416778"/>
                    <a:pt x="59690" y="138121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81218"/>
                  </a:lnTo>
                  <a:cubicBezTo>
                    <a:pt x="0" y="1449798"/>
                    <a:pt x="55880" y="1505678"/>
                    <a:pt x="124460" y="1505678"/>
                  </a:cubicBezTo>
                  <a:lnTo>
                    <a:pt x="6485520" y="1505678"/>
                  </a:lnTo>
                  <a:cubicBezTo>
                    <a:pt x="6554100" y="1505678"/>
                    <a:pt x="6609979" y="1449798"/>
                    <a:pt x="6609979" y="1381218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37827" y="7091705"/>
            <a:ext cx="5012346" cy="971782"/>
            <a:chOff x="0" y="0"/>
            <a:chExt cx="6609980" cy="1281528"/>
          </a:xfrm>
        </p:grpSpPr>
        <p:sp>
          <p:nvSpPr>
            <p:cNvPr name="Freeform 10" id="10"/>
            <p:cNvSpPr/>
            <p:nvPr/>
          </p:nvSpPr>
          <p:spPr>
            <a:xfrm>
              <a:off x="31750" y="31750"/>
              <a:ext cx="6546479" cy="1218028"/>
            </a:xfrm>
            <a:custGeom>
              <a:avLst/>
              <a:gdLst/>
              <a:ahLst/>
              <a:cxnLst/>
              <a:rect r="r" b="b" t="t" l="l"/>
              <a:pathLst>
                <a:path h="1218028" w="6546479">
                  <a:moveTo>
                    <a:pt x="6453770" y="1218028"/>
                  </a:moveTo>
                  <a:lnTo>
                    <a:pt x="92710" y="1218028"/>
                  </a:lnTo>
                  <a:cubicBezTo>
                    <a:pt x="41910" y="1218028"/>
                    <a:pt x="0" y="1176118"/>
                    <a:pt x="0" y="112531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1124048"/>
                  </a:lnTo>
                  <a:cubicBezTo>
                    <a:pt x="6546479" y="1176118"/>
                    <a:pt x="6504570" y="1218028"/>
                    <a:pt x="6453770" y="1218028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1" id="11"/>
            <p:cNvSpPr/>
            <p:nvPr/>
          </p:nvSpPr>
          <p:spPr>
            <a:xfrm>
              <a:off x="0" y="0"/>
              <a:ext cx="6609979" cy="1281528"/>
            </a:xfrm>
            <a:custGeom>
              <a:avLst/>
              <a:gdLst/>
              <a:ahLst/>
              <a:cxnLst/>
              <a:rect r="r" b="b" t="t" l="l"/>
              <a:pathLst>
                <a:path h="1281528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1157068"/>
                  </a:lnTo>
                  <a:cubicBezTo>
                    <a:pt x="6550289" y="1192628"/>
                    <a:pt x="6521079" y="1221838"/>
                    <a:pt x="6485520" y="1221838"/>
                  </a:cubicBezTo>
                  <a:lnTo>
                    <a:pt x="124460" y="1221838"/>
                  </a:lnTo>
                  <a:cubicBezTo>
                    <a:pt x="88900" y="1221838"/>
                    <a:pt x="59690" y="1192628"/>
                    <a:pt x="59690" y="115706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57068"/>
                  </a:lnTo>
                  <a:cubicBezTo>
                    <a:pt x="0" y="1225648"/>
                    <a:pt x="55880" y="1281528"/>
                    <a:pt x="124460" y="1281528"/>
                  </a:cubicBezTo>
                  <a:lnTo>
                    <a:pt x="6485520" y="1281528"/>
                  </a:lnTo>
                  <a:cubicBezTo>
                    <a:pt x="6554100" y="1281528"/>
                    <a:pt x="6609979" y="1225648"/>
                    <a:pt x="6609979" y="1157068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01833" y="5673725"/>
            <a:ext cx="5266068" cy="1141755"/>
            <a:chOff x="0" y="0"/>
            <a:chExt cx="6944573" cy="1505678"/>
          </a:xfrm>
        </p:grpSpPr>
        <p:sp>
          <p:nvSpPr>
            <p:cNvPr name="Freeform 13" id="13"/>
            <p:cNvSpPr/>
            <p:nvPr/>
          </p:nvSpPr>
          <p:spPr>
            <a:xfrm>
              <a:off x="31750" y="31750"/>
              <a:ext cx="6881073" cy="1442178"/>
            </a:xfrm>
            <a:custGeom>
              <a:avLst/>
              <a:gdLst/>
              <a:ahLst/>
              <a:cxnLst/>
              <a:rect r="r" b="b" t="t" l="l"/>
              <a:pathLst>
                <a:path h="1442178" w="6881073">
                  <a:moveTo>
                    <a:pt x="6788362" y="1442178"/>
                  </a:moveTo>
                  <a:lnTo>
                    <a:pt x="92710" y="1442178"/>
                  </a:lnTo>
                  <a:cubicBezTo>
                    <a:pt x="41910" y="1442178"/>
                    <a:pt x="0" y="1400268"/>
                    <a:pt x="0" y="134946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787093" y="0"/>
                  </a:lnTo>
                  <a:cubicBezTo>
                    <a:pt x="6837893" y="0"/>
                    <a:pt x="6879803" y="41910"/>
                    <a:pt x="6879803" y="92710"/>
                  </a:cubicBezTo>
                  <a:lnTo>
                    <a:pt x="6879803" y="1348198"/>
                  </a:lnTo>
                  <a:cubicBezTo>
                    <a:pt x="6881073" y="1400268"/>
                    <a:pt x="6839163" y="1442178"/>
                    <a:pt x="6788363" y="1442178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4" id="14"/>
            <p:cNvSpPr/>
            <p:nvPr/>
          </p:nvSpPr>
          <p:spPr>
            <a:xfrm>
              <a:off x="0" y="0"/>
              <a:ext cx="6944573" cy="1505678"/>
            </a:xfrm>
            <a:custGeom>
              <a:avLst/>
              <a:gdLst/>
              <a:ahLst/>
              <a:cxnLst/>
              <a:rect r="r" b="b" t="t" l="l"/>
              <a:pathLst>
                <a:path h="1505678" w="6944573">
                  <a:moveTo>
                    <a:pt x="6820112" y="59690"/>
                  </a:moveTo>
                  <a:cubicBezTo>
                    <a:pt x="6855673" y="59690"/>
                    <a:pt x="6884883" y="88900"/>
                    <a:pt x="6884883" y="124460"/>
                  </a:cubicBezTo>
                  <a:lnTo>
                    <a:pt x="6884883" y="1381218"/>
                  </a:lnTo>
                  <a:cubicBezTo>
                    <a:pt x="6884883" y="1416778"/>
                    <a:pt x="6855673" y="1445988"/>
                    <a:pt x="6820112" y="1445988"/>
                  </a:cubicBezTo>
                  <a:lnTo>
                    <a:pt x="124460" y="1445988"/>
                  </a:lnTo>
                  <a:cubicBezTo>
                    <a:pt x="88900" y="1445988"/>
                    <a:pt x="59690" y="1416778"/>
                    <a:pt x="59690" y="138121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820113" y="59690"/>
                  </a:lnTo>
                  <a:moveTo>
                    <a:pt x="682011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81218"/>
                  </a:lnTo>
                  <a:cubicBezTo>
                    <a:pt x="0" y="1449798"/>
                    <a:pt x="55880" y="1505678"/>
                    <a:pt x="124460" y="1505678"/>
                  </a:cubicBezTo>
                  <a:lnTo>
                    <a:pt x="6820113" y="1505678"/>
                  </a:lnTo>
                  <a:cubicBezTo>
                    <a:pt x="6888693" y="1505678"/>
                    <a:pt x="6944573" y="1449798"/>
                    <a:pt x="6944573" y="1381218"/>
                  </a:cubicBezTo>
                  <a:lnTo>
                    <a:pt x="6944573" y="124460"/>
                  </a:lnTo>
                  <a:cubicBezTo>
                    <a:pt x="6944573" y="55880"/>
                    <a:pt x="6888693" y="0"/>
                    <a:pt x="682011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028694" y="7091705"/>
            <a:ext cx="5012346" cy="971782"/>
            <a:chOff x="0" y="0"/>
            <a:chExt cx="6609980" cy="1281528"/>
          </a:xfrm>
        </p:grpSpPr>
        <p:sp>
          <p:nvSpPr>
            <p:cNvPr name="Freeform 16" id="16"/>
            <p:cNvSpPr/>
            <p:nvPr/>
          </p:nvSpPr>
          <p:spPr>
            <a:xfrm>
              <a:off x="31750" y="31750"/>
              <a:ext cx="6546479" cy="1218028"/>
            </a:xfrm>
            <a:custGeom>
              <a:avLst/>
              <a:gdLst/>
              <a:ahLst/>
              <a:cxnLst/>
              <a:rect r="r" b="b" t="t" l="l"/>
              <a:pathLst>
                <a:path h="1218028" w="6546479">
                  <a:moveTo>
                    <a:pt x="6453770" y="1218028"/>
                  </a:moveTo>
                  <a:lnTo>
                    <a:pt x="92710" y="1218028"/>
                  </a:lnTo>
                  <a:cubicBezTo>
                    <a:pt x="41910" y="1218028"/>
                    <a:pt x="0" y="1176118"/>
                    <a:pt x="0" y="112531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1124048"/>
                  </a:lnTo>
                  <a:cubicBezTo>
                    <a:pt x="6546479" y="1176118"/>
                    <a:pt x="6504570" y="1218028"/>
                    <a:pt x="6453770" y="1218028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17" id="17"/>
            <p:cNvSpPr/>
            <p:nvPr/>
          </p:nvSpPr>
          <p:spPr>
            <a:xfrm>
              <a:off x="0" y="0"/>
              <a:ext cx="6609979" cy="1281528"/>
            </a:xfrm>
            <a:custGeom>
              <a:avLst/>
              <a:gdLst/>
              <a:ahLst/>
              <a:cxnLst/>
              <a:rect r="r" b="b" t="t" l="l"/>
              <a:pathLst>
                <a:path h="1281528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1157068"/>
                  </a:lnTo>
                  <a:cubicBezTo>
                    <a:pt x="6550289" y="1192628"/>
                    <a:pt x="6521079" y="1221838"/>
                    <a:pt x="6485520" y="1221838"/>
                  </a:cubicBezTo>
                  <a:lnTo>
                    <a:pt x="124460" y="1221838"/>
                  </a:lnTo>
                  <a:cubicBezTo>
                    <a:pt x="88900" y="1221838"/>
                    <a:pt x="59690" y="1192628"/>
                    <a:pt x="59690" y="115706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57068"/>
                  </a:lnTo>
                  <a:cubicBezTo>
                    <a:pt x="0" y="1225648"/>
                    <a:pt x="55880" y="1281528"/>
                    <a:pt x="124460" y="1281528"/>
                  </a:cubicBezTo>
                  <a:lnTo>
                    <a:pt x="6485520" y="1281528"/>
                  </a:lnTo>
                  <a:cubicBezTo>
                    <a:pt x="6554100" y="1281528"/>
                    <a:pt x="6609979" y="1225648"/>
                    <a:pt x="6609979" y="1157068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246959" y="5673725"/>
            <a:ext cx="5012346" cy="1141755"/>
            <a:chOff x="0" y="0"/>
            <a:chExt cx="6609980" cy="1505678"/>
          </a:xfrm>
        </p:grpSpPr>
        <p:sp>
          <p:nvSpPr>
            <p:cNvPr name="Freeform 19" id="19"/>
            <p:cNvSpPr/>
            <p:nvPr/>
          </p:nvSpPr>
          <p:spPr>
            <a:xfrm>
              <a:off x="31750" y="31750"/>
              <a:ext cx="6546479" cy="1442178"/>
            </a:xfrm>
            <a:custGeom>
              <a:avLst/>
              <a:gdLst/>
              <a:ahLst/>
              <a:cxnLst/>
              <a:rect r="r" b="b" t="t" l="l"/>
              <a:pathLst>
                <a:path h="1442178" w="6546479">
                  <a:moveTo>
                    <a:pt x="6453770" y="1442178"/>
                  </a:moveTo>
                  <a:lnTo>
                    <a:pt x="92710" y="1442178"/>
                  </a:lnTo>
                  <a:cubicBezTo>
                    <a:pt x="41910" y="1442178"/>
                    <a:pt x="0" y="1400268"/>
                    <a:pt x="0" y="134946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1348198"/>
                  </a:lnTo>
                  <a:cubicBezTo>
                    <a:pt x="6546479" y="1400268"/>
                    <a:pt x="6504570" y="1442178"/>
                    <a:pt x="6453770" y="1442178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0" y="0"/>
              <a:ext cx="6609979" cy="1505678"/>
            </a:xfrm>
            <a:custGeom>
              <a:avLst/>
              <a:gdLst/>
              <a:ahLst/>
              <a:cxnLst/>
              <a:rect r="r" b="b" t="t" l="l"/>
              <a:pathLst>
                <a:path h="1505678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1381218"/>
                  </a:lnTo>
                  <a:cubicBezTo>
                    <a:pt x="6550289" y="1416778"/>
                    <a:pt x="6521079" y="1445988"/>
                    <a:pt x="6485520" y="1445988"/>
                  </a:cubicBezTo>
                  <a:lnTo>
                    <a:pt x="124460" y="1445988"/>
                  </a:lnTo>
                  <a:cubicBezTo>
                    <a:pt x="88900" y="1445988"/>
                    <a:pt x="59690" y="1416778"/>
                    <a:pt x="59690" y="138121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81218"/>
                  </a:lnTo>
                  <a:cubicBezTo>
                    <a:pt x="0" y="1449798"/>
                    <a:pt x="55880" y="1505678"/>
                    <a:pt x="124460" y="1505678"/>
                  </a:cubicBezTo>
                  <a:lnTo>
                    <a:pt x="6485520" y="1505678"/>
                  </a:lnTo>
                  <a:cubicBezTo>
                    <a:pt x="6554100" y="1505678"/>
                    <a:pt x="6609979" y="1449798"/>
                    <a:pt x="6609979" y="1381218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246954" y="7091705"/>
            <a:ext cx="5012346" cy="971782"/>
            <a:chOff x="0" y="0"/>
            <a:chExt cx="6609980" cy="1281528"/>
          </a:xfrm>
        </p:grpSpPr>
        <p:sp>
          <p:nvSpPr>
            <p:cNvPr name="Freeform 22" id="22"/>
            <p:cNvSpPr/>
            <p:nvPr/>
          </p:nvSpPr>
          <p:spPr>
            <a:xfrm>
              <a:off x="31750" y="31750"/>
              <a:ext cx="6546479" cy="1218028"/>
            </a:xfrm>
            <a:custGeom>
              <a:avLst/>
              <a:gdLst/>
              <a:ahLst/>
              <a:cxnLst/>
              <a:rect r="r" b="b" t="t" l="l"/>
              <a:pathLst>
                <a:path h="1218028" w="6546479">
                  <a:moveTo>
                    <a:pt x="6453770" y="1218028"/>
                  </a:moveTo>
                  <a:lnTo>
                    <a:pt x="92710" y="1218028"/>
                  </a:lnTo>
                  <a:cubicBezTo>
                    <a:pt x="41910" y="1218028"/>
                    <a:pt x="0" y="1176118"/>
                    <a:pt x="0" y="112531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1124048"/>
                  </a:lnTo>
                  <a:cubicBezTo>
                    <a:pt x="6546479" y="1176118"/>
                    <a:pt x="6504570" y="1218028"/>
                    <a:pt x="6453770" y="1218028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23" id="23"/>
            <p:cNvSpPr/>
            <p:nvPr/>
          </p:nvSpPr>
          <p:spPr>
            <a:xfrm>
              <a:off x="0" y="0"/>
              <a:ext cx="6609979" cy="1281528"/>
            </a:xfrm>
            <a:custGeom>
              <a:avLst/>
              <a:gdLst/>
              <a:ahLst/>
              <a:cxnLst/>
              <a:rect r="r" b="b" t="t" l="l"/>
              <a:pathLst>
                <a:path h="1281528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1157068"/>
                  </a:lnTo>
                  <a:cubicBezTo>
                    <a:pt x="6550289" y="1192628"/>
                    <a:pt x="6521079" y="1221838"/>
                    <a:pt x="6485520" y="1221838"/>
                  </a:cubicBezTo>
                  <a:lnTo>
                    <a:pt x="124460" y="1221838"/>
                  </a:lnTo>
                  <a:cubicBezTo>
                    <a:pt x="88900" y="1221838"/>
                    <a:pt x="59690" y="1192628"/>
                    <a:pt x="59690" y="115706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57068"/>
                  </a:lnTo>
                  <a:cubicBezTo>
                    <a:pt x="0" y="1225648"/>
                    <a:pt x="55880" y="1281528"/>
                    <a:pt x="124460" y="1281528"/>
                  </a:cubicBezTo>
                  <a:lnTo>
                    <a:pt x="6485520" y="1281528"/>
                  </a:lnTo>
                  <a:cubicBezTo>
                    <a:pt x="6554100" y="1281528"/>
                    <a:pt x="6609979" y="1225648"/>
                    <a:pt x="6609979" y="1157068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901833" y="5727712"/>
            <a:ext cx="5266068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latin typeface="Bebas Neue Bold"/>
              </a:rPr>
              <a:t>Հոգեկան աջակցության ծառայություններ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635400" y="7086857"/>
            <a:ext cx="3798935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FFFFF"/>
                </a:solidFill>
                <a:latin typeface="Bebas Neue Bold"/>
              </a:rPr>
              <a:t>Իրավական ռեսուրսներ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941180" y="5724209"/>
            <a:ext cx="4405640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latin typeface="Bebas Neue Bold"/>
              </a:rPr>
              <a:t>ԱԿԱԴԵՄԻԱԿԱՆ Խորհրդատվություն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244533" y="7086857"/>
            <a:ext cx="3798935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latin typeface="Bebas Neue Bold"/>
              </a:rPr>
              <a:t>Անվճար դասագրքեր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410842" y="5727712"/>
            <a:ext cx="4684582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FFFFF"/>
                </a:solidFill>
                <a:latin typeface="Bebas Neue Bold"/>
              </a:rPr>
              <a:t>Կարիերայի խորհրդատվություն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850323" y="7140197"/>
            <a:ext cx="3798935" cy="869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spc="250">
                <a:solidFill>
                  <a:srgbClr val="FBF3E4"/>
                </a:solidFill>
                <a:latin typeface="Bebas Neue Bold"/>
              </a:rPr>
              <a:t>Գազի և մթերային նվեր քարտեր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" id="3"/>
          <p:cNvGrpSpPr/>
          <p:nvPr/>
        </p:nvGrpSpPr>
        <p:grpSpPr>
          <a:xfrm rot="0">
            <a:off x="8420603" y="2010754"/>
            <a:ext cx="8838697" cy="6265491"/>
            <a:chOff x="0" y="0"/>
            <a:chExt cx="11655940" cy="8262552"/>
          </a:xfrm>
        </p:grpSpPr>
        <p:sp>
          <p:nvSpPr>
            <p:cNvPr name="Freeform 4" id="4"/>
            <p:cNvSpPr/>
            <p:nvPr/>
          </p:nvSpPr>
          <p:spPr>
            <a:xfrm>
              <a:off x="31750" y="31750"/>
              <a:ext cx="11592440" cy="8199052"/>
            </a:xfrm>
            <a:custGeom>
              <a:avLst/>
              <a:gdLst/>
              <a:ahLst/>
              <a:cxnLst/>
              <a:rect r="r" b="b" t="t" l="l"/>
              <a:pathLst>
                <a:path h="8199052" w="11592440">
                  <a:moveTo>
                    <a:pt x="11499731" y="8199051"/>
                  </a:moveTo>
                  <a:lnTo>
                    <a:pt x="92710" y="8199051"/>
                  </a:lnTo>
                  <a:cubicBezTo>
                    <a:pt x="41910" y="8199051"/>
                    <a:pt x="0" y="8157142"/>
                    <a:pt x="0" y="81063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498460" y="0"/>
                  </a:lnTo>
                  <a:cubicBezTo>
                    <a:pt x="11549260" y="0"/>
                    <a:pt x="11591170" y="41910"/>
                    <a:pt x="11591170" y="92710"/>
                  </a:cubicBezTo>
                  <a:lnTo>
                    <a:pt x="11591170" y="8105072"/>
                  </a:lnTo>
                  <a:cubicBezTo>
                    <a:pt x="11592440" y="8157142"/>
                    <a:pt x="11550531" y="8199052"/>
                    <a:pt x="11499731" y="8199052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11655940" cy="8262552"/>
            </a:xfrm>
            <a:custGeom>
              <a:avLst/>
              <a:gdLst/>
              <a:ahLst/>
              <a:cxnLst/>
              <a:rect r="r" b="b" t="t" l="l"/>
              <a:pathLst>
                <a:path h="8262552" w="11655940">
                  <a:moveTo>
                    <a:pt x="11531481" y="59690"/>
                  </a:moveTo>
                  <a:cubicBezTo>
                    <a:pt x="11567040" y="59690"/>
                    <a:pt x="11596250" y="88900"/>
                    <a:pt x="11596250" y="124460"/>
                  </a:cubicBezTo>
                  <a:lnTo>
                    <a:pt x="11596250" y="8138092"/>
                  </a:lnTo>
                  <a:cubicBezTo>
                    <a:pt x="11596250" y="8173652"/>
                    <a:pt x="11567040" y="8202862"/>
                    <a:pt x="11531481" y="8202862"/>
                  </a:cubicBezTo>
                  <a:lnTo>
                    <a:pt x="124460" y="8202862"/>
                  </a:lnTo>
                  <a:cubicBezTo>
                    <a:pt x="88900" y="8202862"/>
                    <a:pt x="59690" y="8173652"/>
                    <a:pt x="59690" y="81380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531481" y="59690"/>
                  </a:lnTo>
                  <a:moveTo>
                    <a:pt x="11531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38092"/>
                  </a:lnTo>
                  <a:cubicBezTo>
                    <a:pt x="0" y="8206672"/>
                    <a:pt x="55880" y="8262552"/>
                    <a:pt x="124460" y="8262552"/>
                  </a:cubicBezTo>
                  <a:lnTo>
                    <a:pt x="11531481" y="8262552"/>
                  </a:lnTo>
                  <a:cubicBezTo>
                    <a:pt x="11600060" y="8262552"/>
                    <a:pt x="11655940" y="8206672"/>
                    <a:pt x="11655940" y="8138092"/>
                  </a:cubicBezTo>
                  <a:lnTo>
                    <a:pt x="11655940" y="124460"/>
                  </a:lnTo>
                  <a:cubicBezTo>
                    <a:pt x="11655940" y="55880"/>
                    <a:pt x="11600060" y="0"/>
                    <a:pt x="1153148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753076" y="2307466"/>
            <a:ext cx="8173752" cy="4731765"/>
            <a:chOff x="0" y="0"/>
            <a:chExt cx="10898336" cy="630902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0" t="6970" r="0" b="6970"/>
            <a:stretch>
              <a:fillRect/>
            </a:stretch>
          </p:blipFill>
          <p:spPr>
            <a:xfrm>
              <a:off x="0" y="0"/>
              <a:ext cx="10898336" cy="6309020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40086" y="1452880"/>
            <a:ext cx="2320689" cy="214347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062720" y="7312505"/>
            <a:ext cx="2051317" cy="58206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309449" y="7141657"/>
            <a:ext cx="1177644" cy="95978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217730" y="9059862"/>
            <a:ext cx="483462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03614" y="3606974"/>
            <a:ext cx="7419755" cy="5215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40"/>
              </a:lnSpc>
            </a:pPr>
            <a:r>
              <a:rPr lang="en-US" sz="2900">
                <a:solidFill>
                  <a:srgbClr val="6F1E4F"/>
                </a:solidFill>
                <a:latin typeface="Poppins"/>
              </a:rPr>
              <a:t>Միացեք System Impacted Intellectuals-ին (SII), որպեսզի օգնեք տարածել գիտելիքներ քրեական արդարադատության համակարգի, դրա ազդեցության մասին անապահով համայնքների վրա և օգնեք ստեղծել անվտանգ տարածք համակարգի ազդեցության տակ գտնվող անձանց համար: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3614" y="358023"/>
            <a:ext cx="6657187" cy="99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Bebas Neue"/>
              </a:rPr>
              <a:t>Ուսանողական ակումբ՝ համակարգից ազդված մտավորականներ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908897" y="7281854"/>
            <a:ext cx="6429108" cy="612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8"/>
              </a:lnSpc>
            </a:pPr>
            <a:r>
              <a:rPr lang="en-US" sz="3627">
                <a:solidFill>
                  <a:srgbClr val="000000"/>
                </a:solidFill>
                <a:latin typeface="Bebas Neue Bold"/>
              </a:rPr>
              <a:t>@GCC_SI_Intellectuals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2017">
            <a:off x="1028704" y="8439495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2017">
            <a:off x="1028704" y="1797738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06201" y="2174267"/>
            <a:ext cx="11299867" cy="7041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Դեյվիդ Քրոուֆորդ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818-240-1000 EXT. 5662 թ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risingscholars@glendale.edu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Լրացուցիչ տեղեկությունների համար այցելեք մեր կայքը.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ՀԵՏԵՎԵՔ ՄԵԶ INSTAGRAM-ում: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@RISINGSCHOLARSGCC</a:t>
            </a:r>
          </a:p>
          <a:p>
            <a:pPr algn="ctr">
              <a:lnSpc>
                <a:spcPts val="615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62025"/>
            <a:ext cx="5327435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6F1E4F"/>
                </a:solidFill>
                <a:latin typeface="Bebas Neue"/>
              </a:rPr>
              <a:t>Միացեք մեզ հետ: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975858" y="2749968"/>
            <a:ext cx="6879190" cy="5232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DAFfKV7qbjA</dc:identifier>
  <dcterms:modified xsi:type="dcterms:W3CDTF">2011-08-01T06:04:30Z</dcterms:modified>
  <cp:revision>1</cp:revision>
  <dc:title>Rising Scholar Presentation: Armenian</dc:title>
</cp:coreProperties>
</file>