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anva Sans Bold" panose="020B0803030501040103" pitchFamily="34" charset="0"/>
      <p:regular r:id="rId14"/>
      <p:bold r:id="rId15"/>
    </p:embeddedFont>
    <p:embeddedFont>
      <p:font typeface="Garamond" panose="02020404030301010803" pitchFamily="18" charset="0"/>
      <p:regular r:id="rId16"/>
      <p:bold r:id="rId17"/>
      <p:italic r:id="rId18"/>
      <p:boldItalic r:id="rId19"/>
    </p:embeddedFont>
    <p:embeddedFont>
      <p:font typeface="Glacial Indifference" pitchFamily="2" charset="0"/>
      <p:regular r:id="rId20"/>
    </p:embeddedFont>
    <p:embeddedFont>
      <p:font typeface="Glacial Indifference Bold" pitchFamily="2"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D42"/>
    <a:srgbClr val="A00000"/>
    <a:srgbClr val="930000"/>
    <a:srgbClr val="852E1D"/>
    <a:srgbClr val="E5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autoAdjust="0"/>
    <p:restoredTop sz="94607" autoAdjust="0"/>
  </p:normalViewPr>
  <p:slideViewPr>
    <p:cSldViewPr>
      <p:cViewPr varScale="1">
        <p:scale>
          <a:sx n="71" d="100"/>
          <a:sy n="71" d="100"/>
        </p:scale>
        <p:origin x="168" y="5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24.02.2023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Hello everyone my name is _____________ and I work at the Multicultural &amp; Community Engagement Center here at GCC. Today I will be going over the amazing resources the MCEC has to offer to each and one of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MCEC is located in the Sierra Madre Building Room 267 and we are open Monday- Thursday 8:30AM-4:30PM and Fridays 8:30AM-3PM You can reach us by dialing GCC's main number first (818)249-1000 and then dial our extension which is 5580. (NEXT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At SPARK, we know how hard it can be as a new student. You can get overwhelmed with registration, lose your sense of direction on campus, or find yourself clueless about student orgs. Other times, you're hungry and you want the best food recommendations near campus. Or you think scantrons are too expensive, but you swear someone said an office gave them out for free (hint its MCEC) That's why we started SPARK! We wanted to create a support system for students who want guidance in their first year of college. SPARK pairs you with students in their second year or later so that you have that reliable connection you can ask help from. It’s also a great way to discover the ins and outs of the campus through their eyes.</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And if by chance you see yourself as the one showing new students around campus, applications for mentors normally begin every year in January and the training/mentoring begins and carries on throughout the Summer and Fall semester.</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To learn more about the program you can visit the website at </a:t>
            </a:r>
            <a:r>
              <a:rPr lang="en-US" sz="1800" spc="240" dirty="0" err="1">
                <a:solidFill>
                  <a:srgbClr val="000000"/>
                </a:solidFill>
                <a:effectLst/>
                <a:latin typeface="Garamond" panose="02020404030301010803" pitchFamily="18" charset="0"/>
                <a:ea typeface="Times New Roman" panose="02020603050405020304" pitchFamily="18" charset="0"/>
              </a:rPr>
              <a:t>www.glendale.edu</a:t>
            </a:r>
            <a:r>
              <a:rPr lang="en-US" sz="1800" spc="240" dirty="0">
                <a:solidFill>
                  <a:srgbClr val="000000"/>
                </a:solidFill>
                <a:effectLst/>
                <a:latin typeface="Garamond" panose="02020404030301010803" pitchFamily="18" charset="0"/>
                <a:ea typeface="Times New Roman" panose="02020603050405020304" pitchFamily="18" charset="0"/>
              </a:rPr>
              <a:t>/spark towards the bottom and download the pdf application.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At </a:t>
            </a:r>
            <a:r>
              <a:rPr lang="en-US" sz="1800" spc="240" dirty="0" err="1">
                <a:solidFill>
                  <a:srgbClr val="000000"/>
                </a:solidFill>
                <a:effectLst/>
                <a:latin typeface="Garamond" panose="02020404030301010803" pitchFamily="18" charset="0"/>
                <a:ea typeface="Times New Roman" panose="02020603050405020304" pitchFamily="18" charset="0"/>
              </a:rPr>
              <a:t>Estudiantes</a:t>
            </a:r>
            <a:r>
              <a:rPr lang="en-US" sz="1800" spc="240" dirty="0">
                <a:solidFill>
                  <a:srgbClr val="000000"/>
                </a:solidFill>
                <a:effectLst/>
                <a:latin typeface="Garamond" panose="02020404030301010803" pitchFamily="18" charset="0"/>
                <a:ea typeface="Times New Roman" panose="02020603050405020304" pitchFamily="18" charset="0"/>
              </a:rPr>
              <a:t> Unidos we challenge participants to discover and bring light to an issue on campus. From reigniting our sense of community after the pandemic to holding panels on mental health issues and career options. Students have done amazing things year after year. When we hosted the panels on mental health, students undertook the responsibilities of securing funds and resources, sending invitations to speakers, drafting the order of events, and advertising the panel itself. Each task built on the team's management and leadership skills. Not to be outdone, students last year held a social mixer complete with music, food, and activities.</a:t>
            </a:r>
            <a:endParaRPr lang="en-US" sz="1800" dirty="0">
              <a:effectLst/>
              <a:latin typeface="Times New Roman" panose="02020603050405020304" pitchFamily="18" charset="0"/>
              <a:ea typeface="Times New Roman" panose="02020603050405020304" pitchFamily="18" charset="0"/>
            </a:endParaRPr>
          </a:p>
          <a:p>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Unfortunately, applications are closed at this time. Recruitment for this program begins every year around October and November. If you would like more detailed information about the program and how it works you can visit the MCEC website at </a:t>
            </a:r>
            <a:r>
              <a:rPr lang="en-US" sz="1800" spc="24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www.glendale.edu</a:t>
            </a:r>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t>
            </a:r>
            <a:r>
              <a:rPr lang="en-US" sz="1800" spc="24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mcec</a:t>
            </a:r>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and click on "PROGRAMS" and select </a:t>
            </a:r>
            <a:r>
              <a:rPr lang="en-US" sz="1800" spc="24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Estudiantes</a:t>
            </a:r>
            <a:r>
              <a:rPr lang="en-US" sz="1800" spc="24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Unidos</a:t>
            </a:r>
            <a:r>
              <a:rPr lang="en-US" dirty="0">
                <a:effectLst/>
              </a:rPr>
              <a:t>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Race is a sensitive issue but it shouldn't be! At STAR - Students Talk about Race, we connect you, (college students) with local middle and high schools in hopes that it nurtures a generation of kind and aware individuals. As a facilitator, you will receive training to hold discussions with students about the topics of race, including prejudice, racism, homophobia, and sexism. The program lasts for eight weeks and the discussions will take place over one hour in person. As of 2023 however, this program has been on hiatus as the protocols from the pandemic are still in place.</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Serving Community Needs Program</a:t>
            </a:r>
            <a:endParaRPr lang="en-US" sz="1800" dirty="0">
              <a:effectLst/>
              <a:latin typeface="Times New Roman" panose="02020603050405020304" pitchFamily="18" charset="0"/>
              <a:ea typeface="Times New Roman" panose="02020603050405020304" pitchFamily="18" charset="0"/>
            </a:endParaRPr>
          </a:p>
          <a:p>
            <a:pPr marL="0" marR="0">
              <a:lnSpc>
                <a:spcPct val="150000"/>
              </a:lnSpc>
            </a:pPr>
            <a:r>
              <a:rPr lang="en-US" sz="1800" spc="240" dirty="0">
                <a:solidFill>
                  <a:srgbClr val="000000"/>
                </a:solidFill>
                <a:effectLst/>
                <a:latin typeface="Garamond" panose="02020404030301010803" pitchFamily="18" charset="0"/>
                <a:ea typeface="Times New Roman" panose="02020603050405020304" pitchFamily="18" charset="0"/>
              </a:rPr>
              <a:t>This program provides off campus work-study positions for GCC students in local schools and non profit organizations! Most currently, for the year of 2023 we are partnered with the Glendale Unified School District. This partnership entails a tutoring position for currently enrolled students to tutor kids at the K to 6th grade level. To learn more about this program and the application, visit our website at </a:t>
            </a:r>
            <a:r>
              <a:rPr lang="en-US" sz="1800" spc="240" dirty="0" err="1">
                <a:solidFill>
                  <a:srgbClr val="000000"/>
                </a:solidFill>
                <a:effectLst/>
                <a:latin typeface="Garamond" panose="02020404030301010803" pitchFamily="18" charset="0"/>
                <a:ea typeface="Times New Roman" panose="02020603050405020304" pitchFamily="18" charset="0"/>
              </a:rPr>
              <a:t>www.glendale.edu</a:t>
            </a:r>
            <a:r>
              <a:rPr lang="en-US" sz="1800" spc="240" dirty="0">
                <a:solidFill>
                  <a:srgbClr val="000000"/>
                </a:solidFill>
                <a:effectLst/>
                <a:latin typeface="Garamond" panose="02020404030301010803" pitchFamily="18" charset="0"/>
                <a:ea typeface="Times New Roman" panose="02020603050405020304" pitchFamily="18" charset="0"/>
              </a:rPr>
              <a:t>/</a:t>
            </a:r>
            <a:r>
              <a:rPr lang="en-US" sz="1800" spc="240" dirty="0" err="1">
                <a:solidFill>
                  <a:srgbClr val="000000"/>
                </a:solidFill>
                <a:effectLst/>
                <a:latin typeface="Garamond" panose="02020404030301010803" pitchFamily="18" charset="0"/>
                <a:ea typeface="Times New Roman" panose="02020603050405020304" pitchFamily="18" charset="0"/>
              </a:rPr>
              <a:t>mcec</a:t>
            </a:r>
            <a:r>
              <a:rPr lang="en-US" sz="1800" spc="240" dirty="0">
                <a:solidFill>
                  <a:srgbClr val="000000"/>
                </a:solidFill>
                <a:effectLst/>
                <a:latin typeface="Garamond" panose="02020404030301010803" pitchFamily="18" charset="0"/>
                <a:ea typeface="Times New Roman" panose="02020603050405020304" pitchFamily="18" charset="0"/>
              </a:rPr>
              <a:t> under programs. It will be listed as the serving community needs program.</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40" dirty="0">
                <a:solidFill>
                  <a:srgbClr val="000000"/>
                </a:solidFill>
                <a:effectLst/>
                <a:latin typeface="Garamond" panose="02020404030301010803" pitchFamily="18" charset="0"/>
                <a:ea typeface="Times New Roman" panose="02020603050405020304" pitchFamily="18" charset="0"/>
              </a:rPr>
              <a:t>For any questions not answered today or if you felt that we skimmed over something too quickly, please contact Hoover </a:t>
            </a:r>
            <a:r>
              <a:rPr lang="en-US" sz="1800" spc="240" dirty="0" err="1">
                <a:solidFill>
                  <a:srgbClr val="000000"/>
                </a:solidFill>
                <a:effectLst/>
                <a:latin typeface="Garamond" panose="02020404030301010803" pitchFamily="18" charset="0"/>
                <a:ea typeface="Times New Roman" panose="02020603050405020304" pitchFamily="18" charset="0"/>
              </a:rPr>
              <a:t>Zariani</a:t>
            </a:r>
            <a:r>
              <a:rPr lang="en-US" sz="1800" spc="240" dirty="0">
                <a:solidFill>
                  <a:srgbClr val="000000"/>
                </a:solidFill>
                <a:effectLst/>
                <a:latin typeface="Garamond" panose="02020404030301010803" pitchFamily="18" charset="0"/>
                <a:ea typeface="Times New Roman" panose="02020603050405020304" pitchFamily="18" charset="0"/>
              </a:rPr>
              <a:t>, the program manager or visit our website listed here at </a:t>
            </a:r>
            <a:r>
              <a:rPr lang="en-US" sz="1800" spc="240" dirty="0" err="1">
                <a:solidFill>
                  <a:srgbClr val="000000"/>
                </a:solidFill>
                <a:effectLst/>
                <a:latin typeface="Garamond" panose="02020404030301010803" pitchFamily="18" charset="0"/>
                <a:ea typeface="Times New Roman" panose="02020603050405020304" pitchFamily="18" charset="0"/>
              </a:rPr>
              <a:t>www.glendale.edu</a:t>
            </a:r>
            <a:r>
              <a:rPr lang="en-US" sz="1800" spc="240" dirty="0">
                <a:solidFill>
                  <a:srgbClr val="000000"/>
                </a:solidFill>
                <a:effectLst/>
                <a:latin typeface="Garamond" panose="02020404030301010803" pitchFamily="18" charset="0"/>
                <a:ea typeface="Times New Roman" panose="02020603050405020304" pitchFamily="18" charset="0"/>
              </a:rPr>
              <a:t>/</a:t>
            </a:r>
            <a:r>
              <a:rPr lang="en-US" sz="1800" spc="240" dirty="0" err="1">
                <a:solidFill>
                  <a:srgbClr val="000000"/>
                </a:solidFill>
                <a:effectLst/>
                <a:latin typeface="Garamond" panose="02020404030301010803" pitchFamily="18" charset="0"/>
                <a:ea typeface="Times New Roman" panose="02020603050405020304" pitchFamily="18" charset="0"/>
              </a:rPr>
              <a:t>mcec</a:t>
            </a:r>
            <a:r>
              <a:rPr lang="en-US" sz="1800" spc="240" dirty="0">
                <a:solidFill>
                  <a:srgbClr val="000000"/>
                </a:solidFill>
                <a:effectLst/>
                <a:latin typeface="Garamond" panose="02020404030301010803" pitchFamily="18" charset="0"/>
                <a:ea typeface="Times New Roman" panose="02020603050405020304" pitchFamily="18" charset="0"/>
              </a:rPr>
              <a:t>. You can also call us at 818-240-1000 ext. 5580 Or visit us in person at the Sierra Madre building room 267! Last but not least, don't forget to follow and keep up with us on </a:t>
            </a:r>
            <a:r>
              <a:rPr lang="en-US" sz="1800" spc="240" dirty="0" err="1">
                <a:solidFill>
                  <a:srgbClr val="000000"/>
                </a:solidFill>
                <a:effectLst/>
                <a:latin typeface="Garamond" panose="02020404030301010803" pitchFamily="18" charset="0"/>
                <a:ea typeface="Times New Roman" panose="02020603050405020304" pitchFamily="18" charset="0"/>
              </a:rPr>
              <a:t>instagram</a:t>
            </a:r>
            <a:r>
              <a:rPr lang="en-US" sz="1800" spc="240" dirty="0">
                <a:solidFill>
                  <a:srgbClr val="000000"/>
                </a:solidFill>
                <a:effectLst/>
                <a:latin typeface="Garamond" panose="02020404030301010803" pitchFamily="18" charset="0"/>
                <a:ea typeface="Times New Roman" panose="02020603050405020304" pitchFamily="18" charset="0"/>
              </a:rPr>
              <a:t> at </a:t>
            </a:r>
            <a:r>
              <a:rPr lang="en-US" sz="1800" spc="240" dirty="0" err="1">
                <a:solidFill>
                  <a:srgbClr val="000000"/>
                </a:solidFill>
                <a:effectLst/>
                <a:latin typeface="Garamond" panose="02020404030301010803" pitchFamily="18" charset="0"/>
                <a:ea typeface="Times New Roman" panose="02020603050405020304" pitchFamily="18" charset="0"/>
              </a:rPr>
              <a:t>gccmcec</a:t>
            </a:r>
            <a:r>
              <a:rPr lang="en-US" sz="1800" spc="240" dirty="0">
                <a:solidFill>
                  <a:srgbClr val="000000"/>
                </a:solidFill>
                <a:effectLst/>
                <a:latin typeface="Garamond" panose="02020404030301010803" pitchFamily="18" charset="0"/>
                <a:ea typeface="Times New Roman" panose="02020603050405020304" pitchFamily="18" charset="0"/>
              </a:rPr>
              <a:t> for future updates!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49035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5.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7.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sv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notesSlide" Target="../notesSlides/notesSlide4.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notesSlide" Target="../notesSlides/notesSlide5.xml"/><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hyperlink" Target="mailto://?to=hzariani@glendale.edu" TargetMode="External"/><Relationship Id="rId3" Type="http://schemas.openxmlformats.org/officeDocument/2006/relationships/slideLayout" Target="../slideLayouts/slideLayout7.xml"/><Relationship Id="rId7" Type="http://schemas.openxmlformats.org/officeDocument/2006/relationships/image" Target="../media/image2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notesSlide" Target="../notesSlides/notesSlide7.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t="5419" b="5419"/>
          <a:stretch>
            <a:fillRect/>
          </a:stretch>
        </p:blipFill>
        <p:spPr>
          <a:xfrm>
            <a:off x="2889570" y="-588727"/>
            <a:ext cx="12508859" cy="11153014"/>
          </a:xfrm>
          <a:prstGeom prst="rect">
            <a:avLst/>
          </a:prstGeom>
        </p:spPr>
      </p:pic>
      <p:pic>
        <p:nvPicPr>
          <p:cNvPr id="4" name="Audio 3">
            <a:hlinkClick r:id="" action="ppaction://media"/>
            <a:extLst>
              <a:ext uri="{FF2B5EF4-FFF2-40B4-BE49-F238E27FC236}">
                <a16:creationId xmlns:a16="http://schemas.microsoft.com/office/drawing/2014/main" id="{BC349B18-9D7C-7022-890B-FFE5C0D4AC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784"/>
    </mc:Choice>
    <mc:Fallback xmlns="">
      <p:transition spd="slow" advTm="14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1000" r="-61000"/>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36267" y="2167231"/>
            <a:ext cx="1615467" cy="1264103"/>
          </a:xfrm>
          <a:prstGeom prst="rect">
            <a:avLst/>
          </a:prstGeom>
        </p:spPr>
      </p:pic>
      <p:sp>
        <p:nvSpPr>
          <p:cNvPr id="4" name="TextBox 4"/>
          <p:cNvSpPr txBox="1"/>
          <p:nvPr/>
        </p:nvSpPr>
        <p:spPr>
          <a:xfrm>
            <a:off x="616075" y="4169604"/>
            <a:ext cx="17055850" cy="3337641"/>
          </a:xfrm>
          <a:prstGeom prst="rect">
            <a:avLst/>
          </a:prstGeom>
        </p:spPr>
        <p:txBody>
          <a:bodyPr lIns="0" tIns="0" rIns="0" bIns="0" rtlCol="0" anchor="t">
            <a:spAutoFit/>
          </a:bodyPr>
          <a:lstStyle/>
          <a:p>
            <a:pPr algn="ctr">
              <a:lnSpc>
                <a:spcPts val="6610"/>
              </a:lnSpc>
              <a:spcBef>
                <a:spcPct val="0"/>
              </a:spcBef>
            </a:pPr>
            <a:r>
              <a:rPr lang="en-US" sz="4721">
                <a:solidFill>
                  <a:srgbClr val="E1AB33"/>
                </a:solidFill>
                <a:latin typeface="Glacial Indifference Bold"/>
              </a:rPr>
              <a:t>The Multicultural &amp; Community Engagement Center initiates, implements, and sustains civic engagement opportunities that promote diversity, critical thinking, personal responsibility, and communication skills for all students.</a:t>
            </a:r>
          </a:p>
        </p:txBody>
      </p:sp>
      <p:pic>
        <p:nvPicPr>
          <p:cNvPr id="6" name="Audio 5">
            <a:hlinkClick r:id="" action="ppaction://media"/>
            <a:extLst>
              <a:ext uri="{FF2B5EF4-FFF2-40B4-BE49-F238E27FC236}">
                <a16:creationId xmlns:a16="http://schemas.microsoft.com/office/drawing/2014/main" id="{1156F56A-22DF-2939-908B-A51722CADB9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176"/>
    </mc:Choice>
    <mc:Fallback xmlns="">
      <p:transition spd="slow" advTm="141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1000" r="-61000"/>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35063" y="3637032"/>
            <a:ext cx="5017874" cy="912341"/>
          </a:xfrm>
          <a:prstGeom prst="rect">
            <a:avLst/>
          </a:prstGeom>
        </p:spPr>
      </p:pic>
      <p:sp>
        <p:nvSpPr>
          <p:cNvPr id="4" name="TextBox 4"/>
          <p:cNvSpPr txBox="1"/>
          <p:nvPr/>
        </p:nvSpPr>
        <p:spPr>
          <a:xfrm>
            <a:off x="1549726" y="462480"/>
            <a:ext cx="15188548" cy="847725"/>
          </a:xfrm>
          <a:prstGeom prst="rect">
            <a:avLst/>
          </a:prstGeom>
        </p:spPr>
        <p:txBody>
          <a:bodyPr lIns="0" tIns="0" rIns="0" bIns="0" rtlCol="0" anchor="t">
            <a:spAutoFit/>
          </a:bodyPr>
          <a:lstStyle/>
          <a:p>
            <a:pPr algn="ctr">
              <a:lnSpc>
                <a:spcPts val="6600"/>
              </a:lnSpc>
            </a:pPr>
            <a:r>
              <a:rPr lang="en-US" sz="5500" u="sng" spc="1100">
                <a:solidFill>
                  <a:srgbClr val="FFFFFF"/>
                </a:solidFill>
                <a:latin typeface="Glacial Indifference Bold"/>
              </a:rPr>
              <a:t>MCEC</a:t>
            </a:r>
          </a:p>
        </p:txBody>
      </p:sp>
      <p:sp>
        <p:nvSpPr>
          <p:cNvPr id="5" name="TextBox 5"/>
          <p:cNvSpPr txBox="1"/>
          <p:nvPr/>
        </p:nvSpPr>
        <p:spPr>
          <a:xfrm>
            <a:off x="4312595" y="4739872"/>
            <a:ext cx="9662811" cy="2857500"/>
          </a:xfrm>
          <a:prstGeom prst="rect">
            <a:avLst/>
          </a:prstGeom>
        </p:spPr>
        <p:txBody>
          <a:bodyPr lIns="0" tIns="0" rIns="0" bIns="0" rtlCol="0" anchor="t">
            <a:spAutoFit/>
          </a:bodyPr>
          <a:lstStyle/>
          <a:p>
            <a:pPr algn="ctr">
              <a:lnSpc>
                <a:spcPts val="4559"/>
              </a:lnSpc>
              <a:spcBef>
                <a:spcPct val="0"/>
              </a:spcBef>
            </a:pPr>
            <a:r>
              <a:rPr lang="en-US" sz="3799" spc="759">
                <a:solidFill>
                  <a:srgbClr val="FFFFFF"/>
                </a:solidFill>
                <a:latin typeface="Glacial Indifference Bold"/>
              </a:rPr>
              <a:t>MONDAY THROUGH THURSDAY </a:t>
            </a:r>
          </a:p>
          <a:p>
            <a:pPr algn="ctr">
              <a:lnSpc>
                <a:spcPts val="4559"/>
              </a:lnSpc>
              <a:spcBef>
                <a:spcPct val="0"/>
              </a:spcBef>
            </a:pPr>
            <a:r>
              <a:rPr lang="en-US" sz="3799" spc="759">
                <a:solidFill>
                  <a:srgbClr val="FFFFFF"/>
                </a:solidFill>
                <a:latin typeface="Glacial Indifference Bold"/>
              </a:rPr>
              <a:t>8:30 A.M. TO 4:30 P.M. </a:t>
            </a:r>
          </a:p>
          <a:p>
            <a:pPr algn="ctr">
              <a:lnSpc>
                <a:spcPts val="4559"/>
              </a:lnSpc>
              <a:spcBef>
                <a:spcPct val="0"/>
              </a:spcBef>
            </a:pPr>
            <a:endParaRPr lang="en-US" sz="3799" spc="759">
              <a:solidFill>
                <a:srgbClr val="FFFFFF"/>
              </a:solidFill>
              <a:latin typeface="Glacial Indifference Bold"/>
            </a:endParaRPr>
          </a:p>
          <a:p>
            <a:pPr algn="ctr">
              <a:lnSpc>
                <a:spcPts val="4559"/>
              </a:lnSpc>
              <a:spcBef>
                <a:spcPct val="0"/>
              </a:spcBef>
            </a:pPr>
            <a:r>
              <a:rPr lang="en-US" sz="3799" spc="759">
                <a:solidFill>
                  <a:srgbClr val="FFFFFF"/>
                </a:solidFill>
                <a:latin typeface="Glacial Indifference Bold"/>
              </a:rPr>
              <a:t>FRIDAY </a:t>
            </a:r>
          </a:p>
          <a:p>
            <a:pPr algn="ctr">
              <a:lnSpc>
                <a:spcPts val="4559"/>
              </a:lnSpc>
              <a:spcBef>
                <a:spcPct val="0"/>
              </a:spcBef>
            </a:pPr>
            <a:r>
              <a:rPr lang="en-US" sz="3799" spc="759">
                <a:solidFill>
                  <a:srgbClr val="FFFFFF"/>
                </a:solidFill>
                <a:latin typeface="Glacial Indifference Bold"/>
              </a:rPr>
              <a:t>8:30 A.M. TO 3:00 P.M.</a:t>
            </a:r>
          </a:p>
        </p:txBody>
      </p:sp>
      <p:sp>
        <p:nvSpPr>
          <p:cNvPr id="6" name="TextBox 6"/>
          <p:cNvSpPr txBox="1"/>
          <p:nvPr/>
        </p:nvSpPr>
        <p:spPr>
          <a:xfrm>
            <a:off x="6564408" y="3807452"/>
            <a:ext cx="5159185" cy="571500"/>
          </a:xfrm>
          <a:prstGeom prst="rect">
            <a:avLst/>
          </a:prstGeom>
        </p:spPr>
        <p:txBody>
          <a:bodyPr lIns="0" tIns="0" rIns="0" bIns="0" rtlCol="0" anchor="t">
            <a:spAutoFit/>
          </a:bodyPr>
          <a:lstStyle/>
          <a:p>
            <a:pPr algn="ctr">
              <a:lnSpc>
                <a:spcPts val="4559"/>
              </a:lnSpc>
            </a:pPr>
            <a:r>
              <a:rPr lang="en-US" sz="3799" u="sng" spc="759">
                <a:solidFill>
                  <a:srgbClr val="FFFFFF"/>
                </a:solidFill>
                <a:latin typeface="Glacial Indifference"/>
              </a:rPr>
              <a:t>OFFICE HOURS: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95530" y="1700730"/>
            <a:ext cx="4296941" cy="781262"/>
          </a:xfrm>
          <a:prstGeom prst="rect">
            <a:avLst/>
          </a:prstGeom>
        </p:spPr>
      </p:pic>
      <p:sp>
        <p:nvSpPr>
          <p:cNvPr id="8" name="TextBox 8"/>
          <p:cNvSpPr txBox="1"/>
          <p:nvPr/>
        </p:nvSpPr>
        <p:spPr>
          <a:xfrm>
            <a:off x="7327126" y="1805611"/>
            <a:ext cx="3633748" cy="571500"/>
          </a:xfrm>
          <a:prstGeom prst="rect">
            <a:avLst/>
          </a:prstGeom>
        </p:spPr>
        <p:txBody>
          <a:bodyPr lIns="0" tIns="0" rIns="0" bIns="0" rtlCol="0" anchor="t">
            <a:spAutoFit/>
          </a:bodyPr>
          <a:lstStyle/>
          <a:p>
            <a:pPr algn="ctr">
              <a:lnSpc>
                <a:spcPts val="4559"/>
              </a:lnSpc>
            </a:pPr>
            <a:r>
              <a:rPr lang="en-US" sz="3799" u="sng" spc="759">
                <a:solidFill>
                  <a:srgbClr val="FFFFFF"/>
                </a:solidFill>
                <a:latin typeface="Glacial Indifference"/>
              </a:rPr>
              <a:t>LOCATION:</a:t>
            </a:r>
          </a:p>
        </p:txBody>
      </p:sp>
      <p:sp>
        <p:nvSpPr>
          <p:cNvPr id="9" name="TextBox 9"/>
          <p:cNvSpPr txBox="1"/>
          <p:nvPr/>
        </p:nvSpPr>
        <p:spPr>
          <a:xfrm>
            <a:off x="6239052" y="2675007"/>
            <a:ext cx="5809895" cy="571500"/>
          </a:xfrm>
          <a:prstGeom prst="rect">
            <a:avLst/>
          </a:prstGeom>
        </p:spPr>
        <p:txBody>
          <a:bodyPr lIns="0" tIns="0" rIns="0" bIns="0" rtlCol="0" anchor="t">
            <a:spAutoFit/>
          </a:bodyPr>
          <a:lstStyle/>
          <a:p>
            <a:pPr algn="ctr">
              <a:lnSpc>
                <a:spcPts val="4559"/>
              </a:lnSpc>
              <a:spcBef>
                <a:spcPct val="0"/>
              </a:spcBef>
            </a:pPr>
            <a:r>
              <a:rPr lang="en-US" sz="3799" spc="759">
                <a:solidFill>
                  <a:srgbClr val="FFFFFF"/>
                </a:solidFill>
                <a:latin typeface="Glacial Indifference Bold"/>
              </a:rPr>
              <a:t>SIERRA MADRE 267</a:t>
            </a: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64408" y="7878752"/>
            <a:ext cx="5257912" cy="955984"/>
          </a:xfrm>
          <a:prstGeom prst="rect">
            <a:avLst/>
          </a:prstGeom>
        </p:spPr>
      </p:pic>
      <p:sp>
        <p:nvSpPr>
          <p:cNvPr id="11" name="TextBox 11"/>
          <p:cNvSpPr txBox="1"/>
          <p:nvPr/>
        </p:nvSpPr>
        <p:spPr>
          <a:xfrm>
            <a:off x="6670174" y="8033373"/>
            <a:ext cx="5053418" cy="571500"/>
          </a:xfrm>
          <a:prstGeom prst="rect">
            <a:avLst/>
          </a:prstGeom>
        </p:spPr>
        <p:txBody>
          <a:bodyPr lIns="0" tIns="0" rIns="0" bIns="0" rtlCol="0" anchor="t">
            <a:spAutoFit/>
          </a:bodyPr>
          <a:lstStyle/>
          <a:p>
            <a:pPr algn="ctr">
              <a:lnSpc>
                <a:spcPts val="4559"/>
              </a:lnSpc>
            </a:pPr>
            <a:r>
              <a:rPr lang="en-US" sz="3799" spc="759">
                <a:solidFill>
                  <a:srgbClr val="FFFFFF"/>
                </a:solidFill>
                <a:latin typeface="Glacial Indifference"/>
              </a:rPr>
              <a:t>OFFICE NUMBER:</a:t>
            </a:r>
          </a:p>
        </p:txBody>
      </p:sp>
      <p:sp>
        <p:nvSpPr>
          <p:cNvPr id="12" name="TextBox 12"/>
          <p:cNvSpPr txBox="1"/>
          <p:nvPr/>
        </p:nvSpPr>
        <p:spPr>
          <a:xfrm>
            <a:off x="4460210" y="9130011"/>
            <a:ext cx="9515196" cy="571500"/>
          </a:xfrm>
          <a:prstGeom prst="rect">
            <a:avLst/>
          </a:prstGeom>
        </p:spPr>
        <p:txBody>
          <a:bodyPr lIns="0" tIns="0" rIns="0" bIns="0" rtlCol="0" anchor="t">
            <a:spAutoFit/>
          </a:bodyPr>
          <a:lstStyle/>
          <a:p>
            <a:pPr algn="ctr">
              <a:lnSpc>
                <a:spcPts val="4559"/>
              </a:lnSpc>
              <a:spcBef>
                <a:spcPct val="0"/>
              </a:spcBef>
            </a:pPr>
            <a:r>
              <a:rPr lang="en-US" sz="3799" spc="759">
                <a:solidFill>
                  <a:srgbClr val="FFFFFF"/>
                </a:solidFill>
                <a:latin typeface="Glacial Indifference Bold"/>
              </a:rPr>
              <a:t>(818) 240-1000 | EXT. X5580 </a:t>
            </a:r>
          </a:p>
        </p:txBody>
      </p:sp>
      <p:pic>
        <p:nvPicPr>
          <p:cNvPr id="14" name="Audio 13">
            <a:hlinkClick r:id="" action="ppaction://media"/>
            <a:extLst>
              <a:ext uri="{FF2B5EF4-FFF2-40B4-BE49-F238E27FC236}">
                <a16:creationId xmlns:a16="http://schemas.microsoft.com/office/drawing/2014/main" id="{AE90F5F8-A817-8688-63C3-DD921FBD5D6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717"/>
    </mc:Choice>
    <mc:Fallback xmlns="">
      <p:transition spd="slow" advTm="257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591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5456" y="-3798403"/>
            <a:ext cx="19076949" cy="19076949"/>
          </a:xfrm>
          <a:prstGeom prst="rect">
            <a:avLst/>
          </a:prstGeom>
        </p:spPr>
      </p:pic>
      <p:grpSp>
        <p:nvGrpSpPr>
          <p:cNvPr id="3" name="Group 3"/>
          <p:cNvGrpSpPr>
            <a:grpSpLocks noChangeAspect="1"/>
          </p:cNvGrpSpPr>
          <p:nvPr/>
        </p:nvGrpSpPr>
        <p:grpSpPr>
          <a:xfrm>
            <a:off x="0" y="-817659"/>
            <a:ext cx="6143927" cy="5486168"/>
            <a:chOff x="149860" y="501650"/>
            <a:chExt cx="12882880" cy="11503660"/>
          </a:xfrm>
        </p:grpSpPr>
        <p:sp>
          <p:nvSpPr>
            <p:cNvPr id="4" name="Freeform 4"/>
            <p:cNvSpPr/>
            <p:nvPr/>
          </p:nvSpPr>
          <p:spPr>
            <a:xfrm>
              <a:off x="149860" y="501650"/>
              <a:ext cx="12882879" cy="11503660"/>
            </a:xfrm>
            <a:custGeom>
              <a:avLst/>
              <a:gdLst/>
              <a:ahLst/>
              <a:cxnLst/>
              <a:rect l="l" t="t" r="r" b="b"/>
              <a:pathLst>
                <a:path w="12882879" h="11503660">
                  <a:moveTo>
                    <a:pt x="11337290" y="2283460"/>
                  </a:moveTo>
                  <a:cubicBezTo>
                    <a:pt x="10535920" y="1322070"/>
                    <a:pt x="9357360" y="730250"/>
                    <a:pt x="8139430" y="440690"/>
                  </a:cubicBezTo>
                  <a:cubicBezTo>
                    <a:pt x="6921501"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1" y="10773410"/>
                    <a:pt x="11055350" y="8940800"/>
                  </a:cubicBezTo>
                  <a:cubicBezTo>
                    <a:pt x="12630149" y="7108190"/>
                    <a:pt x="12882879" y="4138930"/>
                    <a:pt x="11337290" y="2283460"/>
                  </a:cubicBezTo>
                  <a:close/>
                </a:path>
              </a:pathLst>
            </a:custGeom>
            <a:blipFill>
              <a:blip r:embed="rId7"/>
              <a:stretch>
                <a:fillRect l="-29604" t="-4518" r="-27171" b="4518"/>
              </a:stretch>
            </a:blipFill>
          </p:spPr>
        </p:sp>
      </p:grpSp>
      <p:grpSp>
        <p:nvGrpSpPr>
          <p:cNvPr id="5" name="Group 5"/>
          <p:cNvGrpSpPr>
            <a:grpSpLocks noChangeAspect="1"/>
          </p:cNvGrpSpPr>
          <p:nvPr/>
        </p:nvGrpSpPr>
        <p:grpSpPr>
          <a:xfrm rot="-671478">
            <a:off x="5610619" y="705193"/>
            <a:ext cx="7570985" cy="3104413"/>
            <a:chOff x="0" y="0"/>
            <a:chExt cx="3150959" cy="1292022"/>
          </a:xfrm>
        </p:grpSpPr>
        <p:sp>
          <p:nvSpPr>
            <p:cNvPr id="6" name="Freeform 6"/>
            <p:cNvSpPr/>
            <p:nvPr/>
          </p:nvSpPr>
          <p:spPr>
            <a:xfrm>
              <a:off x="0" y="0"/>
              <a:ext cx="3150997" cy="1291971"/>
            </a:xfrm>
            <a:custGeom>
              <a:avLst/>
              <a:gdLst/>
              <a:ahLst/>
              <a:cxnLst/>
              <a:rect l="l" t="t" r="r" b="b"/>
              <a:pathLst>
                <a:path w="3150997" h="1291971">
                  <a:moveTo>
                    <a:pt x="3150997" y="0"/>
                  </a:moveTo>
                  <a:lnTo>
                    <a:pt x="0" y="0"/>
                  </a:lnTo>
                  <a:lnTo>
                    <a:pt x="0" y="1291971"/>
                  </a:lnTo>
                  <a:lnTo>
                    <a:pt x="3150997" y="1291971"/>
                  </a:lnTo>
                  <a:lnTo>
                    <a:pt x="3150997" y="0"/>
                  </a:lnTo>
                  <a:close/>
                </a:path>
              </a:pathLst>
            </a:custGeom>
            <a:blipFill>
              <a:blip r:embed="rId8"/>
              <a:stretch>
                <a:fillRect r="1" b="-4"/>
              </a:stretch>
            </a:blipFill>
          </p:spPr>
        </p:sp>
      </p:grpSp>
      <p:grpSp>
        <p:nvGrpSpPr>
          <p:cNvPr id="7" name="Group 7"/>
          <p:cNvGrpSpPr>
            <a:grpSpLocks noChangeAspect="1"/>
          </p:cNvGrpSpPr>
          <p:nvPr/>
        </p:nvGrpSpPr>
        <p:grpSpPr>
          <a:xfrm>
            <a:off x="6662937" y="6606846"/>
            <a:ext cx="4962126" cy="2934270"/>
            <a:chOff x="0" y="0"/>
            <a:chExt cx="4572000" cy="2703576"/>
          </a:xfrm>
        </p:grpSpPr>
        <p:sp>
          <p:nvSpPr>
            <p:cNvPr id="8" name="Freeform 8"/>
            <p:cNvSpPr/>
            <p:nvPr/>
          </p:nvSpPr>
          <p:spPr>
            <a:xfrm>
              <a:off x="0" y="889"/>
              <a:ext cx="4572000" cy="2701798"/>
            </a:xfrm>
            <a:custGeom>
              <a:avLst/>
              <a:gdLst/>
              <a:ahLst/>
              <a:cxnLst/>
              <a:rect l="l" t="t" r="r" b="b"/>
              <a:pathLst>
                <a:path w="4572000" h="2701798">
                  <a:moveTo>
                    <a:pt x="4572000" y="1350899"/>
                  </a:moveTo>
                  <a:cubicBezTo>
                    <a:pt x="4572000" y="2097151"/>
                    <a:pt x="3548380" y="2701798"/>
                    <a:pt x="2286000" y="2701798"/>
                  </a:cubicBezTo>
                  <a:cubicBezTo>
                    <a:pt x="1023620" y="2701798"/>
                    <a:pt x="0" y="2097151"/>
                    <a:pt x="0" y="1350899"/>
                  </a:cubicBezTo>
                  <a:cubicBezTo>
                    <a:pt x="0" y="604647"/>
                    <a:pt x="1023620" y="0"/>
                    <a:pt x="2286000" y="0"/>
                  </a:cubicBezTo>
                  <a:cubicBezTo>
                    <a:pt x="3548380" y="0"/>
                    <a:pt x="4572000" y="604647"/>
                    <a:pt x="4572000" y="1350899"/>
                  </a:cubicBezTo>
                  <a:close/>
                </a:path>
              </a:pathLst>
            </a:custGeom>
            <a:blipFill>
              <a:blip r:embed="rId9"/>
              <a:stretch>
                <a:fillRect l="-7899" r="-7899"/>
              </a:stretch>
            </a:blipFill>
          </p:spPr>
        </p:sp>
        <p:sp>
          <p:nvSpPr>
            <p:cNvPr id="9" name="Freeform 9"/>
            <p:cNvSpPr/>
            <p:nvPr/>
          </p:nvSpPr>
          <p:spPr>
            <a:xfrm>
              <a:off x="0" y="0"/>
              <a:ext cx="4572000" cy="2703576"/>
            </a:xfrm>
            <a:custGeom>
              <a:avLst/>
              <a:gdLst/>
              <a:ahLst/>
              <a:cxnLst/>
              <a:rect l="l" t="t" r="r" b="b"/>
              <a:pathLst>
                <a:path w="4572000" h="2703576">
                  <a:moveTo>
                    <a:pt x="4572000" y="2703576"/>
                  </a:moveTo>
                  <a:lnTo>
                    <a:pt x="0" y="2703576"/>
                  </a:lnTo>
                  <a:lnTo>
                    <a:pt x="0" y="0"/>
                  </a:lnTo>
                  <a:lnTo>
                    <a:pt x="4572000" y="0"/>
                  </a:lnTo>
                  <a:lnTo>
                    <a:pt x="4572000" y="2703576"/>
                  </a:lnTo>
                  <a:close/>
                </a:path>
              </a:pathLst>
            </a:custGeom>
            <a:blipFill>
              <a:blip r:embed="rId10"/>
              <a:stretch>
                <a:fillRect l="-7" r="-7"/>
              </a:stretch>
            </a:blipFill>
          </p:spPr>
        </p:sp>
      </p:grpSp>
      <p:grpSp>
        <p:nvGrpSpPr>
          <p:cNvPr id="10" name="Group 10"/>
          <p:cNvGrpSpPr>
            <a:grpSpLocks noChangeAspect="1"/>
          </p:cNvGrpSpPr>
          <p:nvPr/>
        </p:nvGrpSpPr>
        <p:grpSpPr>
          <a:xfrm>
            <a:off x="13246621" y="339761"/>
            <a:ext cx="5897884" cy="3317518"/>
            <a:chOff x="0" y="0"/>
            <a:chExt cx="11289030" cy="6350000"/>
          </a:xfrm>
        </p:grpSpPr>
        <p:sp>
          <p:nvSpPr>
            <p:cNvPr id="11" name="Freeform 11"/>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11"/>
              <a:stretch>
                <a:fillRect t="-9265" b="-9265"/>
              </a:stretch>
            </a:blipFill>
          </p:spPr>
        </p:sp>
      </p:grpSp>
      <p:sp>
        <p:nvSpPr>
          <p:cNvPr id="12" name="TextBox 12"/>
          <p:cNvSpPr txBox="1"/>
          <p:nvPr/>
        </p:nvSpPr>
        <p:spPr>
          <a:xfrm>
            <a:off x="452593" y="4454196"/>
            <a:ext cx="17560851" cy="2152650"/>
          </a:xfrm>
          <a:prstGeom prst="rect">
            <a:avLst/>
          </a:prstGeom>
        </p:spPr>
        <p:txBody>
          <a:bodyPr lIns="0" tIns="0" rIns="0" bIns="0" rtlCol="0" anchor="t">
            <a:spAutoFit/>
          </a:bodyPr>
          <a:lstStyle/>
          <a:p>
            <a:pPr algn="ctr">
              <a:lnSpc>
                <a:spcPts val="5639"/>
              </a:lnSpc>
            </a:pPr>
            <a:r>
              <a:rPr lang="en-US" sz="4699" spc="939">
                <a:solidFill>
                  <a:srgbClr val="FFFFFF"/>
                </a:solidFill>
                <a:latin typeface="Glacial Indifference Bold"/>
              </a:rPr>
              <a:t>A unique peer-mentoring program designed to help students navigate and be successful in their first year at GCC </a:t>
            </a:r>
          </a:p>
        </p:txBody>
      </p:sp>
      <p:sp>
        <p:nvSpPr>
          <p:cNvPr id="13" name="TextBox 13"/>
          <p:cNvSpPr txBox="1"/>
          <p:nvPr/>
        </p:nvSpPr>
        <p:spPr>
          <a:xfrm>
            <a:off x="4411832" y="9401175"/>
            <a:ext cx="9968559" cy="723900"/>
          </a:xfrm>
          <a:prstGeom prst="rect">
            <a:avLst/>
          </a:prstGeom>
        </p:spPr>
        <p:txBody>
          <a:bodyPr lIns="0" tIns="0" rIns="0" bIns="0" rtlCol="0" anchor="t">
            <a:spAutoFit/>
          </a:bodyPr>
          <a:lstStyle/>
          <a:p>
            <a:pPr algn="ctr">
              <a:lnSpc>
                <a:spcPts val="5639"/>
              </a:lnSpc>
            </a:pPr>
            <a:r>
              <a:rPr lang="en-US" sz="4699" spc="939">
                <a:solidFill>
                  <a:srgbClr val="FFFFFF"/>
                </a:solidFill>
                <a:latin typeface="Glacial Indifference Bold"/>
              </a:rPr>
              <a:t>www.glendale.edu/spark</a:t>
            </a:r>
          </a:p>
        </p:txBody>
      </p:sp>
      <p:pic>
        <p:nvPicPr>
          <p:cNvPr id="14" name="Audio 13">
            <a:hlinkClick r:id="" action="ppaction://media"/>
            <a:extLst>
              <a:ext uri="{FF2B5EF4-FFF2-40B4-BE49-F238E27FC236}">
                <a16:creationId xmlns:a16="http://schemas.microsoft.com/office/drawing/2014/main" id="{419C4348-BFD5-BFFF-7842-BCB44661154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7829"/>
    </mc:Choice>
    <mc:Fallback xmlns="">
      <p:transition spd="slow" advTm="67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r="5116"/>
          <a:stretch>
            <a:fillRect/>
          </a:stretch>
        </p:blipFill>
        <p:spPr>
          <a:xfrm rot="1158339">
            <a:off x="12214948" y="-141723"/>
            <a:ext cx="3848963" cy="3598143"/>
          </a:xfrm>
          <a:prstGeom prst="rect">
            <a:avLst/>
          </a:prstGeom>
        </p:spPr>
      </p:pic>
      <p:pic>
        <p:nvPicPr>
          <p:cNvPr id="3" name="Picture 3"/>
          <p:cNvPicPr>
            <a:picLocks noChangeAspect="1"/>
          </p:cNvPicPr>
          <p:nvPr/>
        </p:nvPicPr>
        <p:blipFill>
          <a:blip r:embed="rId6"/>
          <a:srcRect/>
          <a:stretch>
            <a:fillRect/>
          </a:stretch>
        </p:blipFill>
        <p:spPr>
          <a:xfrm rot="-144702">
            <a:off x="14843927" y="3277560"/>
            <a:ext cx="3669750" cy="3187440"/>
          </a:xfrm>
          <a:prstGeom prst="rect">
            <a:avLst/>
          </a:prstGeom>
        </p:spPr>
      </p:pic>
      <p:pic>
        <p:nvPicPr>
          <p:cNvPr id="4" name="Picture 4"/>
          <p:cNvPicPr>
            <a:picLocks noChangeAspect="1"/>
          </p:cNvPicPr>
          <p:nvPr/>
        </p:nvPicPr>
        <p:blipFill>
          <a:blip r:embed="rId7"/>
          <a:srcRect l="66800" t="4582" r="4132"/>
          <a:stretch>
            <a:fillRect/>
          </a:stretch>
        </p:blipFill>
        <p:spPr>
          <a:xfrm rot="318884">
            <a:off x="-175835" y="2844068"/>
            <a:ext cx="4065306" cy="3607951"/>
          </a:xfrm>
          <a:prstGeom prst="rect">
            <a:avLst/>
          </a:prstGeom>
        </p:spPr>
      </p:pic>
      <p:grpSp>
        <p:nvGrpSpPr>
          <p:cNvPr id="5" name="Group 5"/>
          <p:cNvGrpSpPr/>
          <p:nvPr/>
        </p:nvGrpSpPr>
        <p:grpSpPr>
          <a:xfrm>
            <a:off x="0" y="6319170"/>
            <a:ext cx="18579115" cy="3967830"/>
            <a:chOff x="0" y="0"/>
            <a:chExt cx="4893265" cy="1045025"/>
          </a:xfrm>
        </p:grpSpPr>
        <p:sp>
          <p:nvSpPr>
            <p:cNvPr id="6" name="Freeform 6"/>
            <p:cNvSpPr/>
            <p:nvPr/>
          </p:nvSpPr>
          <p:spPr>
            <a:xfrm>
              <a:off x="0" y="0"/>
              <a:ext cx="4893265" cy="1045025"/>
            </a:xfrm>
            <a:custGeom>
              <a:avLst/>
              <a:gdLst/>
              <a:ahLst/>
              <a:cxnLst/>
              <a:rect l="l" t="t" r="r" b="b"/>
              <a:pathLst>
                <a:path w="4893265" h="1045025">
                  <a:moveTo>
                    <a:pt x="0" y="0"/>
                  </a:moveTo>
                  <a:lnTo>
                    <a:pt x="4893265" y="0"/>
                  </a:lnTo>
                  <a:lnTo>
                    <a:pt x="4893265" y="1045025"/>
                  </a:lnTo>
                  <a:lnTo>
                    <a:pt x="0" y="1045025"/>
                  </a:lnTo>
                  <a:close/>
                </a:path>
              </a:pathLst>
            </a:custGeom>
            <a:solidFill>
              <a:srgbClr val="FFDE5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a:p>
              <a:pPr algn="ctr">
                <a:lnSpc>
                  <a:spcPts val="2659"/>
                </a:lnSpc>
                <a:spcBef>
                  <a:spcPct val="0"/>
                </a:spcBef>
              </a:pPr>
              <a:endParaRPr/>
            </a:p>
          </p:txBody>
        </p:sp>
      </p:grpSp>
      <p:pic>
        <p:nvPicPr>
          <p:cNvPr id="8" name="Picture 8"/>
          <p:cNvPicPr>
            <a:picLocks noChangeAspect="1"/>
          </p:cNvPicPr>
          <p:nvPr/>
        </p:nvPicPr>
        <p:blipFill>
          <a:blip r:embed="rId7"/>
          <a:srcRect l="4795" t="2681" r="69961" b="7330"/>
          <a:stretch>
            <a:fillRect/>
          </a:stretch>
        </p:blipFill>
        <p:spPr>
          <a:xfrm rot="-413101">
            <a:off x="2602574" y="25212"/>
            <a:ext cx="2961273" cy="2854145"/>
          </a:xfrm>
          <a:prstGeom prst="rect">
            <a:avLst/>
          </a:prstGeom>
        </p:spPr>
      </p:pic>
      <p:grpSp>
        <p:nvGrpSpPr>
          <p:cNvPr id="9" name="Group 9"/>
          <p:cNvGrpSpPr/>
          <p:nvPr/>
        </p:nvGrpSpPr>
        <p:grpSpPr>
          <a:xfrm rot="10614670">
            <a:off x="-1847878" y="5891435"/>
            <a:ext cx="21983755" cy="10614910"/>
            <a:chOff x="0" y="0"/>
            <a:chExt cx="29311674" cy="14153213"/>
          </a:xfrm>
        </p:grpSpPr>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730" t="63118" b="1454"/>
            <a:stretch>
              <a:fillRect/>
            </a:stretch>
          </p:blipFill>
          <p:spPr>
            <a:xfrm rot="1310718">
              <a:off x="8981440" y="4055006"/>
              <a:ext cx="19803540" cy="665259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8730" t="63118" b="1454"/>
            <a:stretch>
              <a:fillRect/>
            </a:stretch>
          </p:blipFill>
          <p:spPr>
            <a:xfrm rot="-1164382">
              <a:off x="542653" y="3101041"/>
              <a:ext cx="19803540" cy="6652593"/>
            </a:xfrm>
            <a:prstGeom prst="rect">
              <a:avLst/>
            </a:prstGeom>
          </p:spPr>
        </p:pic>
      </p:grpSp>
      <p:pic>
        <p:nvPicPr>
          <p:cNvPr id="12" name="Picture 12"/>
          <p:cNvPicPr>
            <a:picLocks noChangeAspect="1"/>
          </p:cNvPicPr>
          <p:nvPr/>
        </p:nvPicPr>
        <p:blipFill>
          <a:blip r:embed="rId12"/>
          <a:srcRect b="15171"/>
          <a:stretch>
            <a:fillRect/>
          </a:stretch>
        </p:blipFill>
        <p:spPr>
          <a:xfrm>
            <a:off x="5628820" y="84350"/>
            <a:ext cx="7030360" cy="6234820"/>
          </a:xfrm>
          <a:prstGeom prst="rect">
            <a:avLst/>
          </a:prstGeom>
        </p:spPr>
      </p:pic>
      <p:sp>
        <p:nvSpPr>
          <p:cNvPr id="13" name="TextBox 13"/>
          <p:cNvSpPr txBox="1"/>
          <p:nvPr/>
        </p:nvSpPr>
        <p:spPr>
          <a:xfrm>
            <a:off x="0" y="7779128"/>
            <a:ext cx="18288000" cy="1543050"/>
          </a:xfrm>
          <a:prstGeom prst="rect">
            <a:avLst/>
          </a:prstGeom>
        </p:spPr>
        <p:txBody>
          <a:bodyPr lIns="0" tIns="0" rIns="0" bIns="0" rtlCol="0" anchor="t">
            <a:spAutoFit/>
          </a:bodyPr>
          <a:lstStyle/>
          <a:p>
            <a:pPr algn="ctr">
              <a:lnSpc>
                <a:spcPts val="4080"/>
              </a:lnSpc>
              <a:spcBef>
                <a:spcPct val="0"/>
              </a:spcBef>
            </a:pPr>
            <a:r>
              <a:rPr lang="en-US" sz="3400" spc="680">
                <a:solidFill>
                  <a:srgbClr val="000000"/>
                </a:solidFill>
                <a:latin typeface="Glacial Indifference Bold"/>
              </a:rPr>
              <a:t>THE MISSION OF ESTUDIANTES UNIDOS IS TO INSPIRE, ENGAGE, AND EMPOWER LATINX STUDENTS TO BECOME AGENTS OF CHANGE </a:t>
            </a:r>
          </a:p>
          <a:p>
            <a:pPr algn="ctr">
              <a:lnSpc>
                <a:spcPts val="4080"/>
              </a:lnSpc>
              <a:spcBef>
                <a:spcPct val="0"/>
              </a:spcBef>
            </a:pPr>
            <a:r>
              <a:rPr lang="en-US" sz="3400" spc="680">
                <a:solidFill>
                  <a:srgbClr val="000000"/>
                </a:solidFill>
                <a:latin typeface="Glacial Indifference Bold"/>
              </a:rPr>
              <a:t>AND ADVOCATES FOR ALL STUDENTS AT GCC.</a:t>
            </a:r>
          </a:p>
        </p:txBody>
      </p:sp>
      <p:sp>
        <p:nvSpPr>
          <p:cNvPr id="14" name="TextBox 14"/>
          <p:cNvSpPr txBox="1"/>
          <p:nvPr/>
        </p:nvSpPr>
        <p:spPr>
          <a:xfrm>
            <a:off x="1876149" y="6652258"/>
            <a:ext cx="14535702" cy="676397"/>
          </a:xfrm>
          <a:prstGeom prst="rect">
            <a:avLst/>
          </a:prstGeom>
        </p:spPr>
        <p:txBody>
          <a:bodyPr lIns="0" tIns="0" rIns="0" bIns="0" rtlCol="0" anchor="t">
            <a:spAutoFit/>
          </a:bodyPr>
          <a:lstStyle/>
          <a:p>
            <a:pPr algn="ctr">
              <a:lnSpc>
                <a:spcPts val="5101"/>
              </a:lnSpc>
            </a:pPr>
            <a:r>
              <a:rPr lang="en-US" sz="5101">
                <a:solidFill>
                  <a:srgbClr val="000000"/>
                </a:solidFill>
                <a:latin typeface="Libre Franklin Black Bold"/>
              </a:rPr>
              <a:t>BECOME A LEADER, MAKE A DIFFERENCE </a:t>
            </a:r>
          </a:p>
        </p:txBody>
      </p:sp>
      <p:sp>
        <p:nvSpPr>
          <p:cNvPr id="15" name="TextBox 15"/>
          <p:cNvSpPr txBox="1"/>
          <p:nvPr/>
        </p:nvSpPr>
        <p:spPr>
          <a:xfrm>
            <a:off x="5511704" y="9560303"/>
            <a:ext cx="7555706" cy="514350"/>
          </a:xfrm>
          <a:prstGeom prst="rect">
            <a:avLst/>
          </a:prstGeom>
        </p:spPr>
        <p:txBody>
          <a:bodyPr lIns="0" tIns="0" rIns="0" bIns="0" rtlCol="0" anchor="t">
            <a:spAutoFit/>
          </a:bodyPr>
          <a:lstStyle/>
          <a:p>
            <a:pPr algn="ctr">
              <a:lnSpc>
                <a:spcPts val="4080"/>
              </a:lnSpc>
              <a:spcBef>
                <a:spcPct val="0"/>
              </a:spcBef>
            </a:pPr>
            <a:r>
              <a:rPr lang="en-US" sz="3400" spc="680">
                <a:solidFill>
                  <a:srgbClr val="000000"/>
                </a:solidFill>
                <a:latin typeface="Glacial Indifference Bold"/>
              </a:rPr>
              <a:t>WWW.GLENDALE.EDU/MCEC</a:t>
            </a:r>
          </a:p>
        </p:txBody>
      </p:sp>
      <p:pic>
        <p:nvPicPr>
          <p:cNvPr id="16" name="Audio 15">
            <a:hlinkClick r:id="" action="ppaction://media"/>
            <a:extLst>
              <a:ext uri="{FF2B5EF4-FFF2-40B4-BE49-F238E27FC236}">
                <a16:creationId xmlns:a16="http://schemas.microsoft.com/office/drawing/2014/main" id="{097AFB53-F470-96DA-2EB8-C1E4970B6F83}"/>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7008"/>
    </mc:Choice>
    <mc:Fallback xmlns="">
      <p:transition spd="slow" advTm="67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59079" y="2293134"/>
            <a:ext cx="14237248" cy="2841848"/>
            <a:chOff x="0" y="0"/>
            <a:chExt cx="3749728" cy="748470"/>
          </a:xfrm>
        </p:grpSpPr>
        <p:sp>
          <p:nvSpPr>
            <p:cNvPr id="3" name="Freeform 3"/>
            <p:cNvSpPr/>
            <p:nvPr/>
          </p:nvSpPr>
          <p:spPr>
            <a:xfrm>
              <a:off x="0" y="0"/>
              <a:ext cx="3749728" cy="748470"/>
            </a:xfrm>
            <a:custGeom>
              <a:avLst/>
              <a:gdLst/>
              <a:ahLst/>
              <a:cxnLst/>
              <a:rect l="l" t="t" r="r" b="b"/>
              <a:pathLst>
                <a:path w="3749728" h="748470">
                  <a:moveTo>
                    <a:pt x="0" y="0"/>
                  </a:moveTo>
                  <a:lnTo>
                    <a:pt x="3749728" y="0"/>
                  </a:lnTo>
                  <a:lnTo>
                    <a:pt x="3749728" y="748470"/>
                  </a:lnTo>
                  <a:lnTo>
                    <a:pt x="0" y="748470"/>
                  </a:lnTo>
                  <a:close/>
                </a:path>
              </a:pathLst>
            </a:custGeom>
            <a:solidFill>
              <a:srgbClr val="780116"/>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21181" y="7621569"/>
            <a:ext cx="16038119" cy="2346377"/>
            <a:chOff x="0" y="0"/>
            <a:chExt cx="4224031" cy="617976"/>
          </a:xfrm>
        </p:grpSpPr>
        <p:sp>
          <p:nvSpPr>
            <p:cNvPr id="6" name="Freeform 6"/>
            <p:cNvSpPr/>
            <p:nvPr/>
          </p:nvSpPr>
          <p:spPr>
            <a:xfrm>
              <a:off x="0" y="0"/>
              <a:ext cx="4224031" cy="617976"/>
            </a:xfrm>
            <a:custGeom>
              <a:avLst/>
              <a:gdLst/>
              <a:ahLst/>
              <a:cxnLst/>
              <a:rect l="l" t="t" r="r" b="b"/>
              <a:pathLst>
                <a:path w="4224031" h="617976">
                  <a:moveTo>
                    <a:pt x="0" y="0"/>
                  </a:moveTo>
                  <a:lnTo>
                    <a:pt x="4224031" y="0"/>
                  </a:lnTo>
                  <a:lnTo>
                    <a:pt x="4224031" y="617976"/>
                  </a:lnTo>
                  <a:lnTo>
                    <a:pt x="0" y="617976"/>
                  </a:lnTo>
                  <a:close/>
                </a:path>
              </a:pathLst>
            </a:custGeom>
            <a:solidFill>
              <a:srgbClr val="E1AB3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6327" y="5419890"/>
            <a:ext cx="18427826" cy="1685925"/>
          </a:xfrm>
          <a:prstGeom prst="rect">
            <a:avLst/>
          </a:prstGeom>
        </p:spPr>
        <p:txBody>
          <a:bodyPr lIns="0" tIns="0" rIns="0" bIns="0" rtlCol="0" anchor="t">
            <a:spAutoFit/>
          </a:bodyPr>
          <a:lstStyle/>
          <a:p>
            <a:pPr algn="ctr">
              <a:lnSpc>
                <a:spcPts val="6600"/>
              </a:lnSpc>
            </a:pPr>
            <a:r>
              <a:rPr lang="en-US" sz="5500" u="sng" spc="1100">
                <a:solidFill>
                  <a:srgbClr val="000000"/>
                </a:solidFill>
                <a:latin typeface="Glacial Indifference Bold"/>
              </a:rPr>
              <a:t>SERVING COMMUNITY NEEDS PROGRAM</a:t>
            </a:r>
          </a:p>
          <a:p>
            <a:pPr algn="ctr">
              <a:lnSpc>
                <a:spcPts val="6600"/>
              </a:lnSpc>
            </a:pPr>
            <a:r>
              <a:rPr lang="en-US" sz="5500" u="sng" spc="1100">
                <a:solidFill>
                  <a:srgbClr val="000000"/>
                </a:solidFill>
                <a:latin typeface="Glacial Indifference Bold"/>
              </a:rPr>
              <a:t>(SCN)</a:t>
            </a:r>
          </a:p>
        </p:txBody>
      </p:sp>
      <p:sp>
        <p:nvSpPr>
          <p:cNvPr id="9" name="TextBox 9"/>
          <p:cNvSpPr txBox="1"/>
          <p:nvPr/>
        </p:nvSpPr>
        <p:spPr>
          <a:xfrm>
            <a:off x="-72717" y="312777"/>
            <a:ext cx="18288000" cy="1685925"/>
          </a:xfrm>
          <a:prstGeom prst="rect">
            <a:avLst/>
          </a:prstGeom>
        </p:spPr>
        <p:txBody>
          <a:bodyPr lIns="0" tIns="0" rIns="0" bIns="0" rtlCol="0" anchor="t">
            <a:spAutoFit/>
          </a:bodyPr>
          <a:lstStyle/>
          <a:p>
            <a:pPr algn="ctr">
              <a:lnSpc>
                <a:spcPts val="6600"/>
              </a:lnSpc>
            </a:pPr>
            <a:r>
              <a:rPr lang="en-US" sz="5500" u="sng" spc="1100">
                <a:solidFill>
                  <a:srgbClr val="000000"/>
                </a:solidFill>
                <a:latin typeface="Glacial Indifference Bold"/>
              </a:rPr>
              <a:t>STUDENTS TALK ABOUT RACE</a:t>
            </a:r>
          </a:p>
          <a:p>
            <a:pPr algn="ctr">
              <a:lnSpc>
                <a:spcPts val="6600"/>
              </a:lnSpc>
            </a:pPr>
            <a:r>
              <a:rPr lang="en-US" sz="5500" u="sng" spc="1100">
                <a:solidFill>
                  <a:srgbClr val="000000"/>
                </a:solidFill>
                <a:latin typeface="Glacial Indifference Bold"/>
              </a:rPr>
              <a:t>(STAR)</a:t>
            </a:r>
          </a:p>
        </p:txBody>
      </p:sp>
      <p:sp>
        <p:nvSpPr>
          <p:cNvPr id="10" name="TextBox 10"/>
          <p:cNvSpPr txBox="1"/>
          <p:nvPr/>
        </p:nvSpPr>
        <p:spPr>
          <a:xfrm>
            <a:off x="1124940" y="7951293"/>
            <a:ext cx="15892685" cy="2181225"/>
          </a:xfrm>
          <a:prstGeom prst="rect">
            <a:avLst/>
          </a:prstGeom>
        </p:spPr>
        <p:txBody>
          <a:bodyPr lIns="0" tIns="0" rIns="0" bIns="0" rtlCol="0" anchor="t">
            <a:spAutoFit/>
          </a:bodyPr>
          <a:lstStyle/>
          <a:p>
            <a:pPr algn="ctr">
              <a:lnSpc>
                <a:spcPts val="4319"/>
              </a:lnSpc>
            </a:pPr>
            <a:r>
              <a:rPr lang="en-US" sz="3599" spc="719">
                <a:solidFill>
                  <a:srgbClr val="000000"/>
                </a:solidFill>
                <a:latin typeface="Glacial Indifference"/>
              </a:rPr>
              <a:t>A program designed to connect GCC students to local middle and high schools where you will facilitate discussions about racism, sexism, stereotyping, &amp; more. </a:t>
            </a:r>
          </a:p>
        </p:txBody>
      </p:sp>
      <p:sp>
        <p:nvSpPr>
          <p:cNvPr id="11" name="TextBox 11"/>
          <p:cNvSpPr txBox="1"/>
          <p:nvPr/>
        </p:nvSpPr>
        <p:spPr>
          <a:xfrm>
            <a:off x="2264858" y="2890146"/>
            <a:ext cx="13625691" cy="1638300"/>
          </a:xfrm>
          <a:prstGeom prst="rect">
            <a:avLst/>
          </a:prstGeom>
        </p:spPr>
        <p:txBody>
          <a:bodyPr lIns="0" tIns="0" rIns="0" bIns="0" rtlCol="0" anchor="t">
            <a:spAutoFit/>
          </a:bodyPr>
          <a:lstStyle/>
          <a:p>
            <a:pPr algn="ctr">
              <a:lnSpc>
                <a:spcPts val="4319"/>
              </a:lnSpc>
            </a:pPr>
            <a:r>
              <a:rPr lang="en-US" sz="3599" spc="719">
                <a:solidFill>
                  <a:srgbClr val="FFFFFF"/>
                </a:solidFill>
                <a:latin typeface="Glacial Indifference"/>
              </a:rPr>
              <a:t>A program designed to provide off-campus work-study positions for GCC students in local schools and non-profit organizations.</a:t>
            </a:r>
          </a:p>
        </p:txBody>
      </p:sp>
      <p:pic>
        <p:nvPicPr>
          <p:cNvPr id="12" name="Audio 11">
            <a:hlinkClick r:id="" action="ppaction://media"/>
            <a:extLst>
              <a:ext uri="{FF2B5EF4-FFF2-40B4-BE49-F238E27FC236}">
                <a16:creationId xmlns:a16="http://schemas.microsoft.com/office/drawing/2014/main" id="{3F5AC259-E343-D9ED-2CA4-BCE7A7D1F9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437"/>
    </mc:Choice>
    <mc:Fallback xmlns="">
      <p:transition spd="slow" advTm="80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1000" r="-61000"/>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6"/>
          <a:srcRect/>
          <a:stretch>
            <a:fillRect/>
          </a:stretch>
        </p:blipFill>
        <p:spPr>
          <a:xfrm>
            <a:off x="8402685" y="7200900"/>
            <a:ext cx="1482629" cy="1482629"/>
          </a:xfrm>
          <a:prstGeom prst="rect">
            <a:avLst/>
          </a:prstGeom>
        </p:spPr>
      </p:pic>
      <p:sp>
        <p:nvSpPr>
          <p:cNvPr id="4" name="TextBox 4"/>
          <p:cNvSpPr txBox="1"/>
          <p:nvPr/>
        </p:nvSpPr>
        <p:spPr>
          <a:xfrm>
            <a:off x="3431758" y="579561"/>
            <a:ext cx="11424482" cy="847725"/>
          </a:xfrm>
          <a:prstGeom prst="rect">
            <a:avLst/>
          </a:prstGeom>
          <a:blipFill>
            <a:blip r:embed="rId7"/>
            <a:stretch>
              <a:fillRect/>
            </a:stretch>
          </a:blipFill>
        </p:spPr>
        <p:txBody>
          <a:bodyPr lIns="0" tIns="0" rIns="0" bIns="0" rtlCol="0" anchor="t">
            <a:spAutoFit/>
          </a:bodyPr>
          <a:lstStyle/>
          <a:p>
            <a:pPr algn="ctr">
              <a:lnSpc>
                <a:spcPts val="6600"/>
              </a:lnSpc>
            </a:pPr>
            <a:r>
              <a:rPr lang="en-US" sz="5500" u="sng" spc="1100" dirty="0">
                <a:solidFill>
                  <a:schemeClr val="bg1"/>
                </a:solidFill>
                <a:latin typeface="Glacial Indifference Bold"/>
              </a:rPr>
              <a:t>CONTACT INFORMATION:</a:t>
            </a:r>
          </a:p>
        </p:txBody>
      </p:sp>
      <p:sp>
        <p:nvSpPr>
          <p:cNvPr id="5" name="TextBox 5"/>
          <p:cNvSpPr txBox="1"/>
          <p:nvPr/>
        </p:nvSpPr>
        <p:spPr>
          <a:xfrm>
            <a:off x="4151994" y="2071211"/>
            <a:ext cx="9539468" cy="3052118"/>
          </a:xfrm>
          <a:prstGeom prst="rect">
            <a:avLst/>
          </a:prstGeom>
          <a:blipFill>
            <a:blip r:embed="rId7"/>
            <a:stretch>
              <a:fillRect/>
            </a:stretch>
          </a:blipFill>
        </p:spPr>
        <p:txBody>
          <a:bodyPr lIns="0" tIns="0" rIns="0" bIns="0" rtlCol="0" anchor="t">
            <a:spAutoFit/>
          </a:bodyPr>
          <a:lstStyle/>
          <a:p>
            <a:pPr algn="ctr">
              <a:lnSpc>
                <a:spcPts val="4799"/>
              </a:lnSpc>
            </a:pPr>
            <a:r>
              <a:rPr lang="en-US" sz="3999" spc="799" dirty="0">
                <a:solidFill>
                  <a:schemeClr val="bg1"/>
                </a:solidFill>
                <a:latin typeface="Glacial Indifference Bold"/>
              </a:rPr>
              <a:t>HOOVER ZARIANI</a:t>
            </a:r>
          </a:p>
          <a:p>
            <a:pPr algn="ctr">
              <a:lnSpc>
                <a:spcPts val="4799"/>
              </a:lnSpc>
            </a:pPr>
            <a:endParaRPr lang="en-US" sz="3999" spc="799" dirty="0">
              <a:solidFill>
                <a:schemeClr val="bg1"/>
              </a:solidFill>
              <a:latin typeface="Glacial Indifference Bold"/>
            </a:endParaRPr>
          </a:p>
          <a:p>
            <a:pPr algn="ctr">
              <a:lnSpc>
                <a:spcPts val="4799"/>
              </a:lnSpc>
            </a:pPr>
            <a:r>
              <a:rPr lang="en-US" sz="3999" spc="799" dirty="0">
                <a:solidFill>
                  <a:schemeClr val="bg1"/>
                </a:solidFill>
                <a:latin typeface="Glacial Indifference Bold"/>
              </a:rPr>
              <a:t>(818) 240-1000  Ext. 5789</a:t>
            </a:r>
          </a:p>
          <a:p>
            <a:pPr algn="ctr">
              <a:lnSpc>
                <a:spcPts val="4799"/>
              </a:lnSpc>
            </a:pPr>
            <a:endParaRPr lang="en-US" sz="3999" spc="799" dirty="0">
              <a:solidFill>
                <a:schemeClr val="bg1"/>
              </a:solidFill>
              <a:latin typeface="Glacial Indifference Bold"/>
            </a:endParaRPr>
          </a:p>
          <a:p>
            <a:pPr algn="ctr">
              <a:lnSpc>
                <a:spcPts val="4799"/>
              </a:lnSpc>
            </a:pPr>
            <a:r>
              <a:rPr lang="en-US" sz="3999" spc="799" dirty="0">
                <a:solidFill>
                  <a:schemeClr val="bg1"/>
                </a:solidFill>
                <a:latin typeface="Glacial Indifference Bold"/>
              </a:rPr>
              <a:t> </a:t>
            </a:r>
            <a:r>
              <a:rPr lang="en-US" sz="3999" spc="799" dirty="0">
                <a:solidFill>
                  <a:schemeClr val="bg1"/>
                </a:solidFill>
                <a:latin typeface="Glacial Indifference Bold"/>
                <a:hlinkClick r:id="rId8" tooltip="mailto://?to=hzariani@glendale.edu">
                  <a:extLst>
                    <a:ext uri="{A12FA001-AC4F-418D-AE19-62706E023703}">
                      <ahyp:hlinkClr xmlns:ahyp="http://schemas.microsoft.com/office/drawing/2018/hyperlinkcolor" val="tx"/>
                    </a:ext>
                  </a:extLst>
                </a:hlinkClick>
              </a:rPr>
              <a:t>hzariani@glendale.edu</a:t>
            </a:r>
            <a:r>
              <a:rPr lang="en-US" sz="3999" spc="799" dirty="0">
                <a:solidFill>
                  <a:schemeClr val="bg1"/>
                </a:solidFill>
                <a:latin typeface="Glacial Indifference Bold"/>
              </a:rPr>
              <a:t> </a:t>
            </a:r>
          </a:p>
        </p:txBody>
      </p:sp>
      <p:sp>
        <p:nvSpPr>
          <p:cNvPr id="6" name="TextBox 6"/>
          <p:cNvSpPr txBox="1"/>
          <p:nvPr/>
        </p:nvSpPr>
        <p:spPr>
          <a:xfrm>
            <a:off x="1861323" y="5830882"/>
            <a:ext cx="14565352" cy="1143000"/>
          </a:xfrm>
          <a:prstGeom prst="rect">
            <a:avLst/>
          </a:prstGeom>
          <a:blipFill>
            <a:blip r:embed="rId7"/>
            <a:stretch>
              <a:fillRect/>
            </a:stretch>
          </a:blipFill>
        </p:spPr>
        <p:txBody>
          <a:bodyPr lIns="0" tIns="0" rIns="0" bIns="0" rtlCol="0" anchor="t">
            <a:spAutoFit/>
          </a:bodyPr>
          <a:lstStyle/>
          <a:p>
            <a:pPr algn="ctr">
              <a:lnSpc>
                <a:spcPts val="4559"/>
              </a:lnSpc>
            </a:pPr>
            <a:r>
              <a:rPr lang="en-US" sz="3799" spc="759" dirty="0">
                <a:solidFill>
                  <a:schemeClr val="bg1"/>
                </a:solidFill>
                <a:latin typeface="Glacial Indifference Bold"/>
              </a:rPr>
              <a:t>FOR MORE INFORMATION VISIT OUR WEBSITE:</a:t>
            </a:r>
          </a:p>
          <a:p>
            <a:pPr algn="ctr">
              <a:lnSpc>
                <a:spcPts val="4559"/>
              </a:lnSpc>
            </a:pPr>
            <a:r>
              <a:rPr lang="en-US" sz="3799" spc="759" dirty="0">
                <a:solidFill>
                  <a:schemeClr val="bg1"/>
                </a:solidFill>
                <a:latin typeface="Glacial Indifference Bold"/>
              </a:rPr>
              <a:t>WWW.GLENDALE.EDU/MCEC </a:t>
            </a:r>
          </a:p>
        </p:txBody>
      </p:sp>
      <p:sp>
        <p:nvSpPr>
          <p:cNvPr id="7" name="TextBox 7"/>
          <p:cNvSpPr txBox="1"/>
          <p:nvPr/>
        </p:nvSpPr>
        <p:spPr>
          <a:xfrm>
            <a:off x="4743270" y="8910547"/>
            <a:ext cx="8801458" cy="1158138"/>
          </a:xfrm>
          <a:prstGeom prst="rect">
            <a:avLst/>
          </a:prstGeom>
          <a:blipFill>
            <a:blip r:embed="rId7"/>
            <a:stretch>
              <a:fillRect/>
            </a:stretch>
          </a:blipFill>
        </p:spPr>
        <p:txBody>
          <a:bodyPr wrap="square" lIns="0" tIns="0" rIns="0" bIns="0" rtlCol="0" anchor="t">
            <a:spAutoFit/>
          </a:bodyPr>
          <a:lstStyle/>
          <a:p>
            <a:pPr algn="ctr">
              <a:lnSpc>
                <a:spcPts val="4559"/>
              </a:lnSpc>
            </a:pPr>
            <a:r>
              <a:rPr lang="en-US" sz="3799" spc="759" dirty="0">
                <a:solidFill>
                  <a:schemeClr val="bg1"/>
                </a:solidFill>
                <a:latin typeface="Glacial Indifference Bold"/>
              </a:rPr>
              <a:t>FOLLOW US ON INSTAGRAM:</a:t>
            </a:r>
          </a:p>
          <a:p>
            <a:pPr algn="ctr">
              <a:lnSpc>
                <a:spcPts val="4559"/>
              </a:lnSpc>
            </a:pPr>
            <a:r>
              <a:rPr lang="en-US" sz="3799" spc="759" dirty="0">
                <a:solidFill>
                  <a:schemeClr val="bg1"/>
                </a:solidFill>
                <a:latin typeface="Canva Sans Bold"/>
              </a:rPr>
              <a:t>@GCCMCEC</a:t>
            </a:r>
          </a:p>
        </p:txBody>
      </p:sp>
      <p:pic>
        <p:nvPicPr>
          <p:cNvPr id="8" name="Audio 7">
            <a:hlinkClick r:id="" action="ppaction://media"/>
            <a:extLst>
              <a:ext uri="{FF2B5EF4-FFF2-40B4-BE49-F238E27FC236}">
                <a16:creationId xmlns:a16="http://schemas.microsoft.com/office/drawing/2014/main" id="{C507B32D-A112-BBBD-91EE-3970CFD2D0A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613"/>
    </mc:Choice>
    <mc:Fallback xmlns="">
      <p:transition spd="slow" advTm="38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1027</Words>
  <Application>Microsoft Macintosh PowerPoint</Application>
  <PresentationFormat>Custom</PresentationFormat>
  <Paragraphs>58</Paragraphs>
  <Slides>7</Slides>
  <Notes>7</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Glacial Indifference Bold</vt:lpstr>
      <vt:lpstr>Arial</vt:lpstr>
      <vt:lpstr>Canva Sans Bold</vt:lpstr>
      <vt:lpstr>Libre Franklin Black Bold</vt:lpstr>
      <vt:lpstr>Glacial Indifference</vt:lpstr>
      <vt:lpstr>Times New Roman</vt:lpstr>
      <vt:lpstr>Calibri</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MCEC Presentation</dc:title>
  <cp:lastModifiedBy>Kelly Andrade</cp:lastModifiedBy>
  <cp:revision>3</cp:revision>
  <dcterms:created xsi:type="dcterms:W3CDTF">2006-08-16T00:00:00Z</dcterms:created>
  <dcterms:modified xsi:type="dcterms:W3CDTF">2023-02-24T18:24:43Z</dcterms:modified>
  <dc:identifier>DAFZ6kGle-Y</dc:identifier>
</cp:coreProperties>
</file>