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grandir" pitchFamily="2" charset="77"/>
      <p:regular r:id="rId10"/>
    </p:embeddedFont>
    <p:embeddedFont>
      <p:font typeface="Agrandir Bold" pitchFamily="2" charset="77"/>
      <p:regular r:id="rId11"/>
      <p:bold r:id="rId12"/>
    </p:embeddedFont>
    <p:embeddedFont>
      <p:font typeface="Calibri" panose="020F0502020204030204" pitchFamily="34" charset="0"/>
      <p:regular r:id="rId13"/>
      <p:bold r:id="rId14"/>
      <p:italic r:id="rId15"/>
      <p:boldItalic r:id="rId16"/>
    </p:embeddedFont>
    <p:embeddedFont>
      <p:font typeface="Canva Sans Bold" panose="020B0803030501040103" pitchFamily="34" charset="0"/>
      <p:regular r:id="rId17"/>
      <p:bold r:id="rId18"/>
    </p:embeddedFont>
    <p:embeddedFont>
      <p:font typeface="Glacial Indifference" pitchFamily="2" charset="0"/>
      <p:regular r:id="rId19"/>
    </p:embeddedFont>
    <p:embeddedFont>
      <p:font typeface="Glacial Indifference Bold" pitchFamily="2" charset="0"/>
      <p:regular r:id="rId20"/>
      <p:bold r:id="rId21"/>
    </p:embeddedFont>
    <p:embeddedFont>
      <p:font typeface="Hatton 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autoAdjust="0"/>
    <p:restoredTop sz="94626" autoAdjust="0"/>
  </p:normalViewPr>
  <p:slideViewPr>
    <p:cSldViewPr>
      <p:cViewPr varScale="1">
        <p:scale>
          <a:sx n="80" d="100"/>
          <a:sy n="80" d="100"/>
        </p:scale>
        <p:origin x="89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ED822-2FDA-034F-8BF5-DB75D6D11380}"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3BC2-933F-8844-89C3-FFE7F854DAAD}" type="slidenum">
              <a:rPr lang="en-US" smtClean="0"/>
              <a:t>‹#›</a:t>
            </a:fld>
            <a:endParaRPr lang="en-US"/>
          </a:p>
        </p:txBody>
      </p:sp>
    </p:spTree>
    <p:extLst>
      <p:ext uri="{BB962C8B-B14F-4D97-AF65-F5344CB8AC3E}">
        <p14:creationId xmlns:p14="http://schemas.microsoft.com/office/powerpoint/2010/main" val="348257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this short presentation about the dream resource center. We hope you find the information given today to be useful.</a:t>
            </a:r>
          </a:p>
        </p:txBody>
      </p:sp>
      <p:sp>
        <p:nvSpPr>
          <p:cNvPr id="4" name="Slide Number Placeholder 3"/>
          <p:cNvSpPr>
            <a:spLocks noGrp="1"/>
          </p:cNvSpPr>
          <p:nvPr>
            <p:ph type="sldNum" sz="quarter" idx="5"/>
          </p:nvPr>
        </p:nvSpPr>
        <p:spPr/>
        <p:txBody>
          <a:bodyPr/>
          <a:lstStyle/>
          <a:p>
            <a:fld id="{BE123BC2-933F-8844-89C3-FFE7F854DAAD}" type="slidenum">
              <a:rPr lang="en-US" smtClean="0"/>
              <a:t>1</a:t>
            </a:fld>
            <a:endParaRPr lang="en-US"/>
          </a:p>
        </p:txBody>
      </p:sp>
    </p:spTree>
    <p:extLst>
      <p:ext uri="{BB962C8B-B14F-4D97-AF65-F5344CB8AC3E}">
        <p14:creationId xmlns:p14="http://schemas.microsoft.com/office/powerpoint/2010/main" val="291626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of the Dream Resource Center at GCC is to support an inclusive campus culture to empower undocumented students to achieve their academic goals and become active members of our communities.</a:t>
            </a:r>
          </a:p>
        </p:txBody>
      </p:sp>
      <p:sp>
        <p:nvSpPr>
          <p:cNvPr id="4" name="Slide Number Placeholder 3"/>
          <p:cNvSpPr>
            <a:spLocks noGrp="1"/>
          </p:cNvSpPr>
          <p:nvPr>
            <p:ph type="sldNum" sz="quarter" idx="5"/>
          </p:nvPr>
        </p:nvSpPr>
        <p:spPr/>
        <p:txBody>
          <a:bodyPr/>
          <a:lstStyle/>
          <a:p>
            <a:fld id="{BE123BC2-933F-8844-89C3-FFE7F854DAAD}" type="slidenum">
              <a:rPr lang="en-US" smtClean="0"/>
              <a:t>2</a:t>
            </a:fld>
            <a:endParaRPr lang="en-US"/>
          </a:p>
        </p:txBody>
      </p:sp>
    </p:spTree>
    <p:extLst>
      <p:ext uri="{BB962C8B-B14F-4D97-AF65-F5344CB8AC3E}">
        <p14:creationId xmlns:p14="http://schemas.microsoft.com/office/powerpoint/2010/main" val="316770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Dream Resource Center is located at the Verdugo Campus in the Sierra Madre Building Room 267. Our current hours are Monday through Thursday, 8:30 AM to 4:30 PM and Fridays from 8:30 AM to 3:00 PM. For more information of what we offer to students, please visit </a:t>
            </a:r>
            <a:r>
              <a:rPr lang="en-US" dirty="0" err="1"/>
              <a:t>www.Glendale.edu</a:t>
            </a:r>
            <a:r>
              <a:rPr lang="en-US" dirty="0"/>
              <a:t>/</a:t>
            </a:r>
            <a:r>
              <a:rPr lang="en-US" dirty="0" err="1"/>
              <a:t>dreamresourcecenter</a:t>
            </a:r>
            <a:r>
              <a:rPr lang="en-US" dirty="0"/>
              <a:t>. To stay plugged in to all things DRC you can also follow our Instagram @</a:t>
            </a:r>
            <a:r>
              <a:rPr lang="en-US" dirty="0" err="1"/>
              <a:t>gcc.drc</a:t>
            </a:r>
            <a:r>
              <a:rPr lang="en-US" dirty="0"/>
              <a:t>. If you have ideas about new program and activities, please call  PHONE NUMBER or since we are in person, stop by and say hello!</a:t>
            </a:r>
          </a:p>
        </p:txBody>
      </p:sp>
      <p:sp>
        <p:nvSpPr>
          <p:cNvPr id="4" name="Slide Number Placeholder 3"/>
          <p:cNvSpPr>
            <a:spLocks noGrp="1"/>
          </p:cNvSpPr>
          <p:nvPr>
            <p:ph type="sldNum" sz="quarter" idx="5"/>
          </p:nvPr>
        </p:nvSpPr>
        <p:spPr/>
        <p:txBody>
          <a:bodyPr/>
          <a:lstStyle/>
          <a:p>
            <a:fld id="{BE123BC2-933F-8844-89C3-FFE7F854DAAD}" type="slidenum">
              <a:rPr lang="en-US" smtClean="0"/>
              <a:t>3</a:t>
            </a:fld>
            <a:endParaRPr lang="en-US"/>
          </a:p>
        </p:txBody>
      </p:sp>
    </p:spTree>
    <p:extLst>
      <p:ext uri="{BB962C8B-B14F-4D97-AF65-F5344CB8AC3E}">
        <p14:creationId xmlns:p14="http://schemas.microsoft.com/office/powerpoint/2010/main" val="298036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semester, the DRC will host events and activities while also serving as a place where scholarships and resources can be found. Among these activities and resources are: Financial aid, mental health, and other trainings/workshops, Academic counseling for students’ educational plan, career goals, and more. We also provide students immigrations updates.</a:t>
            </a:r>
          </a:p>
        </p:txBody>
      </p:sp>
      <p:sp>
        <p:nvSpPr>
          <p:cNvPr id="4" name="Slide Number Placeholder 3"/>
          <p:cNvSpPr>
            <a:spLocks noGrp="1"/>
          </p:cNvSpPr>
          <p:nvPr>
            <p:ph type="sldNum" sz="quarter" idx="5"/>
          </p:nvPr>
        </p:nvSpPr>
        <p:spPr/>
        <p:txBody>
          <a:bodyPr/>
          <a:lstStyle/>
          <a:p>
            <a:fld id="{BE123BC2-933F-8844-89C3-FFE7F854DAAD}" type="slidenum">
              <a:rPr lang="en-US" smtClean="0"/>
              <a:t>4</a:t>
            </a:fld>
            <a:endParaRPr lang="en-US"/>
          </a:p>
        </p:txBody>
      </p:sp>
    </p:spTree>
    <p:extLst>
      <p:ext uri="{BB962C8B-B14F-4D97-AF65-F5344CB8AC3E}">
        <p14:creationId xmlns:p14="http://schemas.microsoft.com/office/powerpoint/2010/main" val="131149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VOICES is a student run club that supports our undocumented and Dreamer students. Our purpose is educating our community about immigration reform and to provide a safe place for our dreamer students to make connections, with faculty, staff, and other dreamer students. Those who join the club are also given the opportunity to earn a scholarship! in addition, VOICES hosts fun events throughout the year. Last year we went to a Dodgers game, had a bonfire at the beach, and gathered during Thanksgiving. And since we have a very large and diverse population we also include celebrations for </a:t>
            </a:r>
            <a:r>
              <a:rPr lang="en-US" dirty="0" err="1"/>
              <a:t>Dia</a:t>
            </a:r>
            <a:r>
              <a:rPr lang="en-US" dirty="0"/>
              <a:t> de </a:t>
            </a:r>
            <a:r>
              <a:rPr lang="en-US" dirty="0" err="1"/>
              <a:t>los</a:t>
            </a:r>
            <a:r>
              <a:rPr lang="en-US" dirty="0"/>
              <a:t> Muertos and Cinco de Mayo! We even had an ofrenda and </a:t>
            </a:r>
            <a:r>
              <a:rPr lang="en-US" dirty="0" err="1"/>
              <a:t>aztec</a:t>
            </a:r>
            <a:r>
              <a:rPr lang="en-US" dirty="0"/>
              <a:t> fire dancers.  As a club we want to incorporate more fun social events for the students to enjoy and make memories as semester continues. If all this picks your interest, please email us at </a:t>
            </a:r>
            <a:r>
              <a:rPr lang="en-US" dirty="0" err="1"/>
              <a:t>dreamresourcecenter@Glendale.edu</a:t>
            </a:r>
            <a:r>
              <a:rPr lang="en-US" dirty="0"/>
              <a:t>. </a:t>
            </a:r>
          </a:p>
        </p:txBody>
      </p:sp>
      <p:sp>
        <p:nvSpPr>
          <p:cNvPr id="4" name="Slide Number Placeholder 3"/>
          <p:cNvSpPr>
            <a:spLocks noGrp="1"/>
          </p:cNvSpPr>
          <p:nvPr>
            <p:ph type="sldNum" sz="quarter" idx="5"/>
          </p:nvPr>
        </p:nvSpPr>
        <p:spPr/>
        <p:txBody>
          <a:bodyPr/>
          <a:lstStyle/>
          <a:p>
            <a:fld id="{BE123BC2-933F-8844-89C3-FFE7F854DAAD}" type="slidenum">
              <a:rPr lang="en-US" smtClean="0"/>
              <a:t>5</a:t>
            </a:fld>
            <a:endParaRPr lang="en-US"/>
          </a:p>
        </p:txBody>
      </p:sp>
    </p:spTree>
    <p:extLst>
      <p:ext uri="{BB962C8B-B14F-4D97-AF65-F5344CB8AC3E}">
        <p14:creationId xmlns:p14="http://schemas.microsoft.com/office/powerpoint/2010/main" val="393528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UPLIFT program is a subsection of the DRC. It is a peer to peer mentoring program that is designed to provide a safe and welcoming space. Uplift’s primary aim is to connect incoming students with those continuing in order to foster a connection between them. Additionally, we provide support regarding </a:t>
            </a:r>
            <a:r>
              <a:rPr lang="en-US" dirty="0" err="1"/>
              <a:t>undocu</a:t>
            </a:r>
            <a:r>
              <a:rPr lang="en-US" dirty="0"/>
              <a:t>-friendly resources, professional development, and in overcoming barriers. This program will begin every Fall semester so be sure to keep up to date so you </a:t>
            </a:r>
            <a:r>
              <a:rPr lang="en-US" dirty="0" err="1"/>
              <a:t>dont</a:t>
            </a:r>
            <a:r>
              <a:rPr lang="en-US" dirty="0"/>
              <a:t> miss out! Lastly, since we are a peer to peer program, we rely on continuing students to help us mentor our freshman! If you are interested in serving with us, please contact us through our phone at 818-240-1000 </a:t>
            </a:r>
            <a:r>
              <a:rPr lang="en-US" dirty="0" err="1"/>
              <a:t>ext</a:t>
            </a:r>
            <a:r>
              <a:rPr lang="en-US" dirty="0"/>
              <a:t> 5810 or email </a:t>
            </a:r>
            <a:r>
              <a:rPr lang="en-US" dirty="0" err="1"/>
              <a:t>anthonyg@glendale.edu</a:t>
            </a:r>
            <a:r>
              <a:rPr lang="en-US" dirty="0"/>
              <a:t>.</a:t>
            </a:r>
          </a:p>
          <a:p>
            <a:endParaRPr lang="en-US" dirty="0"/>
          </a:p>
          <a:p>
            <a:endParaRPr lang="en-US" dirty="0"/>
          </a:p>
          <a:p>
            <a:endParaRPr lang="en-US" dirty="0"/>
          </a:p>
          <a:p>
            <a:endParaRPr lang="en-US" dirty="0"/>
          </a:p>
          <a:p>
            <a:endParaRPr lang="en-US" dirty="0"/>
          </a:p>
          <a:p>
            <a:endParaRPr lang="en-US" dirty="0"/>
          </a:p>
          <a:p>
            <a:r>
              <a:rPr lang="en-US" dirty="0"/>
              <a:t>Also, as peer to peer program, we try to provide some of t to our mentors and mentees. </a:t>
            </a:r>
          </a:p>
        </p:txBody>
      </p:sp>
      <p:sp>
        <p:nvSpPr>
          <p:cNvPr id="4" name="Slide Number Placeholder 3"/>
          <p:cNvSpPr>
            <a:spLocks noGrp="1"/>
          </p:cNvSpPr>
          <p:nvPr>
            <p:ph type="sldNum" sz="quarter" idx="5"/>
          </p:nvPr>
        </p:nvSpPr>
        <p:spPr/>
        <p:txBody>
          <a:bodyPr/>
          <a:lstStyle/>
          <a:p>
            <a:fld id="{BE123BC2-933F-8844-89C3-FFE7F854DAAD}" type="slidenum">
              <a:rPr lang="en-US" smtClean="0"/>
              <a:t>6</a:t>
            </a:fld>
            <a:endParaRPr lang="en-US"/>
          </a:p>
        </p:txBody>
      </p:sp>
    </p:spTree>
    <p:extLst>
      <p:ext uri="{BB962C8B-B14F-4D97-AF65-F5344CB8AC3E}">
        <p14:creationId xmlns:p14="http://schemas.microsoft.com/office/powerpoint/2010/main" val="363324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if you have specific questions or want to know more about the program in general, you can contact Anthony Garcia. </a:t>
            </a:r>
          </a:p>
          <a:p>
            <a:r>
              <a:rPr lang="en-US" dirty="0"/>
              <a:t>His phone number is "" and his email is ""</a:t>
            </a:r>
          </a:p>
          <a:p>
            <a:endParaRPr lang="en-US" dirty="0"/>
          </a:p>
          <a:p>
            <a:r>
              <a:rPr lang="en-US" dirty="0"/>
              <a:t>And of course, all the information we had today can also be found at "website"</a:t>
            </a:r>
          </a:p>
        </p:txBody>
      </p:sp>
      <p:sp>
        <p:nvSpPr>
          <p:cNvPr id="4" name="Slide Number Placeholder 3"/>
          <p:cNvSpPr>
            <a:spLocks noGrp="1"/>
          </p:cNvSpPr>
          <p:nvPr>
            <p:ph type="sldNum" sz="quarter" idx="5"/>
          </p:nvPr>
        </p:nvSpPr>
        <p:spPr/>
        <p:txBody>
          <a:bodyPr/>
          <a:lstStyle/>
          <a:p>
            <a:fld id="{BE123BC2-933F-8844-89C3-FFE7F854DAAD}" type="slidenum">
              <a:rPr lang="en-US" smtClean="0"/>
              <a:t>7</a:t>
            </a:fld>
            <a:endParaRPr lang="en-US"/>
          </a:p>
        </p:txBody>
      </p:sp>
    </p:spTree>
    <p:extLst>
      <p:ext uri="{BB962C8B-B14F-4D97-AF65-F5344CB8AC3E}">
        <p14:creationId xmlns:p14="http://schemas.microsoft.com/office/powerpoint/2010/main" val="160950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1.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mailto:hzariani@glendale.edu" TargetMode="External"/><Relationship Id="rId5" Type="http://schemas.openxmlformats.org/officeDocument/2006/relationships/image" Target="../media/image17.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A1"/>
        </a:solidFill>
        <a:effectLst/>
      </p:bgPr>
    </p:bg>
    <p:spTree>
      <p:nvGrpSpPr>
        <p:cNvPr id="1" name=""/>
        <p:cNvGrpSpPr/>
        <p:nvPr/>
      </p:nvGrpSpPr>
      <p:grpSpPr>
        <a:xfrm>
          <a:off x="0" y="0"/>
          <a:ext cx="0" cy="0"/>
          <a:chOff x="0" y="0"/>
          <a:chExt cx="0" cy="0"/>
        </a:xfrm>
      </p:grpSpPr>
      <p:sp>
        <p:nvSpPr>
          <p:cNvPr id="2" name="AutoShape 2"/>
          <p:cNvSpPr/>
          <p:nvPr/>
        </p:nvSpPr>
        <p:spPr>
          <a:xfrm rot="-3777">
            <a:off x="4809452" y="7254018"/>
            <a:ext cx="8669097" cy="0"/>
          </a:xfrm>
          <a:prstGeom prst="line">
            <a:avLst/>
          </a:prstGeom>
          <a:ln w="19050" cap="flat">
            <a:solidFill>
              <a:srgbClr val="9E2743"/>
            </a:solidFill>
            <a:prstDash val="solid"/>
            <a:headEnd type="none" w="sm" len="sm"/>
            <a:tailEnd type="none" w="sm" len="sm"/>
          </a:ln>
        </p:spPr>
      </p:sp>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14167" y="3926624"/>
            <a:ext cx="2777490" cy="4114800"/>
          </a:xfrm>
          <a:prstGeom prst="rect">
            <a:avLst/>
          </a:prstGeom>
        </p:spPr>
      </p:pic>
      <p:sp>
        <p:nvSpPr>
          <p:cNvPr id="4" name="TextBox 4"/>
          <p:cNvSpPr txBox="1"/>
          <p:nvPr/>
        </p:nvSpPr>
        <p:spPr>
          <a:xfrm>
            <a:off x="5749650" y="7392581"/>
            <a:ext cx="6788699" cy="377571"/>
          </a:xfrm>
          <a:prstGeom prst="rect">
            <a:avLst/>
          </a:prstGeom>
        </p:spPr>
        <p:txBody>
          <a:bodyPr lIns="0" tIns="0" rIns="0" bIns="0" rtlCol="0" anchor="t">
            <a:spAutoFit/>
          </a:bodyPr>
          <a:lstStyle/>
          <a:p>
            <a:pPr marL="0" lvl="0" indent="0">
              <a:lnSpc>
                <a:spcPts val="2832"/>
              </a:lnSpc>
              <a:spcBef>
                <a:spcPct val="0"/>
              </a:spcBef>
            </a:pPr>
            <a:r>
              <a:rPr lang="en-US" sz="2400" spc="240">
                <a:solidFill>
                  <a:srgbClr val="9E2743"/>
                </a:solidFill>
                <a:latin typeface="Hatton Bold"/>
              </a:rPr>
              <a:t>GLENDALE COMMUNITY COLLEGE</a:t>
            </a:r>
          </a:p>
        </p:txBody>
      </p:sp>
      <p:sp>
        <p:nvSpPr>
          <p:cNvPr id="5" name="TextBox 5"/>
          <p:cNvSpPr txBox="1"/>
          <p:nvPr/>
        </p:nvSpPr>
        <p:spPr>
          <a:xfrm>
            <a:off x="4865506" y="6697186"/>
            <a:ext cx="8556989" cy="580644"/>
          </a:xfrm>
          <a:prstGeom prst="rect">
            <a:avLst/>
          </a:prstGeom>
        </p:spPr>
        <p:txBody>
          <a:bodyPr lIns="0" tIns="0" rIns="0" bIns="0" rtlCol="0" anchor="t">
            <a:spAutoFit/>
          </a:bodyPr>
          <a:lstStyle/>
          <a:p>
            <a:pPr>
              <a:lnSpc>
                <a:spcPts val="4248"/>
              </a:lnSpc>
            </a:pPr>
            <a:r>
              <a:rPr lang="en-US" sz="3600" spc="97">
                <a:solidFill>
                  <a:srgbClr val="9E2743"/>
                </a:solidFill>
                <a:latin typeface="Hatton Black Bold"/>
              </a:rPr>
              <a:t>DREAM RESOURCE CENTER</a:t>
            </a:r>
          </a:p>
        </p:txBody>
      </p:sp>
      <p:sp>
        <p:nvSpPr>
          <p:cNvPr id="6" name="TextBox 6"/>
          <p:cNvSpPr txBox="1"/>
          <p:nvPr/>
        </p:nvSpPr>
        <p:spPr>
          <a:xfrm>
            <a:off x="5526248" y="7751102"/>
            <a:ext cx="7235504" cy="290322"/>
          </a:xfrm>
          <a:prstGeom prst="rect">
            <a:avLst/>
          </a:prstGeom>
        </p:spPr>
        <p:txBody>
          <a:bodyPr lIns="0" tIns="0" rIns="0" bIns="0" rtlCol="0" anchor="t">
            <a:spAutoFit/>
          </a:bodyPr>
          <a:lstStyle/>
          <a:p>
            <a:pPr marL="0" lvl="0" indent="0">
              <a:lnSpc>
                <a:spcPts val="2124"/>
              </a:lnSpc>
              <a:spcBef>
                <a:spcPct val="0"/>
              </a:spcBef>
            </a:pPr>
            <a:r>
              <a:rPr lang="en-US" sz="1800" spc="185">
                <a:solidFill>
                  <a:srgbClr val="9E2743"/>
                </a:solidFill>
                <a:latin typeface="Hatton Bold"/>
              </a:rPr>
              <a:t>https://www.glendale.edu/dreamresourcecenter</a:t>
            </a: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2761752" y="3953643"/>
            <a:ext cx="2777490" cy="4114800"/>
          </a:xfrm>
          <a:prstGeom prst="rect">
            <a:avLst/>
          </a:prstGeom>
        </p:spPr>
      </p:pic>
      <p:pic>
        <p:nvPicPr>
          <p:cNvPr id="8" name="Picture 8"/>
          <p:cNvPicPr>
            <a:picLocks noChangeAspect="1"/>
          </p:cNvPicPr>
          <p:nvPr/>
        </p:nvPicPr>
        <p:blipFill>
          <a:blip r:embed="rId7"/>
          <a:srcRect/>
          <a:stretch>
            <a:fillRect/>
          </a:stretch>
        </p:blipFill>
        <p:spPr>
          <a:xfrm>
            <a:off x="6343688" y="1153331"/>
            <a:ext cx="5600624" cy="5600624"/>
          </a:xfrm>
          <a:prstGeom prst="rect">
            <a:avLst/>
          </a:prstGeom>
        </p:spPr>
      </p:pic>
      <p:pic>
        <p:nvPicPr>
          <p:cNvPr id="11" name="Audio 10">
            <a:hlinkClick r:id="" action="ppaction://media"/>
            <a:extLst>
              <a:ext uri="{FF2B5EF4-FFF2-40B4-BE49-F238E27FC236}">
                <a16:creationId xmlns:a16="http://schemas.microsoft.com/office/drawing/2014/main" id="{4E5E314A-1CB2-191C-7E97-6830562859C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778"/>
    </mc:Choice>
    <mc:Fallback>
      <p:transition spd="slow" advTm="87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E"/>
        </a:solidFill>
        <a:effectLst/>
      </p:bgPr>
    </p:bg>
    <p:spTree>
      <p:nvGrpSpPr>
        <p:cNvPr id="1" name=""/>
        <p:cNvGrpSpPr/>
        <p:nvPr/>
      </p:nvGrpSpPr>
      <p:grpSpPr>
        <a:xfrm>
          <a:off x="0" y="0"/>
          <a:ext cx="0" cy="0"/>
          <a:chOff x="0" y="0"/>
          <a:chExt cx="0" cy="0"/>
        </a:xfrm>
      </p:grpSpPr>
      <p:sp>
        <p:nvSpPr>
          <p:cNvPr id="2" name="AutoShape 2"/>
          <p:cNvSpPr/>
          <p:nvPr/>
        </p:nvSpPr>
        <p:spPr>
          <a:xfrm rot="-4405">
            <a:off x="9304404" y="3299471"/>
            <a:ext cx="7432344" cy="0"/>
          </a:xfrm>
          <a:prstGeom prst="line">
            <a:avLst/>
          </a:prstGeom>
          <a:ln w="19050" cap="flat">
            <a:solidFill>
              <a:srgbClr val="2F2623"/>
            </a:solidFill>
            <a:prstDash val="solid"/>
            <a:headEnd type="none" w="sm" len="sm"/>
            <a:tailEnd type="none" w="sm" len="sm"/>
          </a:ln>
        </p:spPr>
      </p:sp>
      <p:pic>
        <p:nvPicPr>
          <p:cNvPr id="3" name="Picture 3"/>
          <p:cNvPicPr>
            <a:picLocks noChangeAspect="1"/>
          </p:cNvPicPr>
          <p:nvPr/>
        </p:nvPicPr>
        <p:blipFill>
          <a:blip r:embed="rId5"/>
          <a:srcRect/>
          <a:stretch>
            <a:fillRect/>
          </a:stretch>
        </p:blipFill>
        <p:spPr>
          <a:xfrm>
            <a:off x="2100767" y="2343188"/>
            <a:ext cx="5600624" cy="560062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3422915" y="5800873"/>
            <a:ext cx="6367195"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43725" flipV="1">
            <a:off x="-1704580" y="-646014"/>
            <a:ext cx="8092521" cy="5229792"/>
          </a:xfrm>
          <a:prstGeom prst="rect">
            <a:avLst/>
          </a:prstGeom>
        </p:spPr>
      </p:pic>
      <p:sp>
        <p:nvSpPr>
          <p:cNvPr id="6" name="TextBox 6"/>
          <p:cNvSpPr txBox="1"/>
          <p:nvPr/>
        </p:nvSpPr>
        <p:spPr>
          <a:xfrm>
            <a:off x="9304407" y="2655644"/>
            <a:ext cx="7954893" cy="648589"/>
          </a:xfrm>
          <a:prstGeom prst="rect">
            <a:avLst/>
          </a:prstGeom>
        </p:spPr>
        <p:txBody>
          <a:bodyPr lIns="0" tIns="0" rIns="0" bIns="0" rtlCol="0" anchor="t">
            <a:spAutoFit/>
          </a:bodyPr>
          <a:lstStyle/>
          <a:p>
            <a:pPr>
              <a:lnSpc>
                <a:spcPts val="4838"/>
              </a:lnSpc>
            </a:pPr>
            <a:r>
              <a:rPr lang="en-US" sz="4100" spc="110">
                <a:solidFill>
                  <a:srgbClr val="9E2743"/>
                </a:solidFill>
                <a:latin typeface="Hatton Black Bold"/>
              </a:rPr>
              <a:t>MISSION STATEMENT</a:t>
            </a:r>
          </a:p>
        </p:txBody>
      </p:sp>
      <p:sp>
        <p:nvSpPr>
          <p:cNvPr id="7" name="TextBox 7"/>
          <p:cNvSpPr txBox="1"/>
          <p:nvPr/>
        </p:nvSpPr>
        <p:spPr>
          <a:xfrm>
            <a:off x="9304407" y="3449628"/>
            <a:ext cx="7432350" cy="4733614"/>
          </a:xfrm>
          <a:prstGeom prst="rect">
            <a:avLst/>
          </a:prstGeom>
        </p:spPr>
        <p:txBody>
          <a:bodyPr lIns="0" tIns="0" rIns="0" bIns="0" rtlCol="0" anchor="t">
            <a:spAutoFit/>
          </a:bodyPr>
          <a:lstStyle/>
          <a:p>
            <a:pPr>
              <a:lnSpc>
                <a:spcPts val="4639"/>
              </a:lnSpc>
            </a:pPr>
            <a:r>
              <a:rPr lang="en-US" sz="3313" spc="165">
                <a:solidFill>
                  <a:srgbClr val="9E2743"/>
                </a:solidFill>
                <a:latin typeface="Agrandir Bold"/>
              </a:rPr>
              <a:t>The mission of the DREAM Resource Center at GCC is to support an inclusive campus culture and to empower undocumented students to achieve academic and personal pursuits and become active members of our communities.</a:t>
            </a:r>
          </a:p>
        </p:txBody>
      </p:sp>
      <p:pic>
        <p:nvPicPr>
          <p:cNvPr id="12" name="Audio 11">
            <a:hlinkClick r:id="" action="ppaction://media"/>
            <a:extLst>
              <a:ext uri="{FF2B5EF4-FFF2-40B4-BE49-F238E27FC236}">
                <a16:creationId xmlns:a16="http://schemas.microsoft.com/office/drawing/2014/main" id="{95AB38C9-E57B-2D4F-6B2C-D34CA9D1FE4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618"/>
    </mc:Choice>
    <mc:Fallback xmlns="">
      <p:transition spd="slow" advTm="12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21875" b="21875"/>
          <a:stretch>
            <a:fillRect/>
          </a:stretch>
        </p:blipFill>
        <p:spPr>
          <a:xfrm>
            <a:off x="0" y="0"/>
            <a:ext cx="18288000" cy="10287000"/>
          </a:xfrm>
          <a:prstGeom prst="rect">
            <a:avLst/>
          </a:prstGeom>
        </p:spPr>
      </p:pic>
      <p:sp>
        <p:nvSpPr>
          <p:cNvPr id="3" name="TextBox 3"/>
          <p:cNvSpPr txBox="1"/>
          <p:nvPr/>
        </p:nvSpPr>
        <p:spPr>
          <a:xfrm>
            <a:off x="7865404" y="250415"/>
            <a:ext cx="2655919" cy="914400"/>
          </a:xfrm>
          <a:prstGeom prst="rect">
            <a:avLst/>
          </a:prstGeom>
        </p:spPr>
        <p:txBody>
          <a:bodyPr lIns="0" tIns="0" rIns="0" bIns="0" rtlCol="0" anchor="t">
            <a:spAutoFit/>
          </a:bodyPr>
          <a:lstStyle/>
          <a:p>
            <a:pPr algn="ctr">
              <a:lnSpc>
                <a:spcPts val="7199"/>
              </a:lnSpc>
            </a:pPr>
            <a:r>
              <a:rPr lang="en-US" sz="5999" u="sng" spc="1199">
                <a:solidFill>
                  <a:srgbClr val="9E2743"/>
                </a:solidFill>
                <a:latin typeface="Glacial Indifference Bold"/>
              </a:rPr>
              <a:t>DRC</a:t>
            </a: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95530" y="1660009"/>
            <a:ext cx="4296941" cy="781262"/>
          </a:xfrm>
          <a:prstGeom prst="rect">
            <a:avLst/>
          </a:prstGeom>
        </p:spPr>
      </p:pic>
      <p:sp>
        <p:nvSpPr>
          <p:cNvPr id="5" name="TextBox 5"/>
          <p:cNvSpPr txBox="1"/>
          <p:nvPr/>
        </p:nvSpPr>
        <p:spPr>
          <a:xfrm>
            <a:off x="7327126" y="1764890"/>
            <a:ext cx="3633748" cy="571500"/>
          </a:xfrm>
          <a:prstGeom prst="rect">
            <a:avLst/>
          </a:prstGeom>
        </p:spPr>
        <p:txBody>
          <a:bodyPr lIns="0" tIns="0" rIns="0" bIns="0" rtlCol="0" anchor="t">
            <a:spAutoFit/>
          </a:bodyPr>
          <a:lstStyle/>
          <a:p>
            <a:pPr algn="ctr">
              <a:lnSpc>
                <a:spcPts val="4559"/>
              </a:lnSpc>
            </a:pPr>
            <a:r>
              <a:rPr lang="en-US" sz="3799" u="sng" spc="759">
                <a:solidFill>
                  <a:srgbClr val="9E2743"/>
                </a:solidFill>
                <a:latin typeface="Glacial Indifference"/>
              </a:rPr>
              <a:t>LOCATION:</a:t>
            </a:r>
          </a:p>
        </p:txBody>
      </p:sp>
      <p:sp>
        <p:nvSpPr>
          <p:cNvPr id="6" name="TextBox 6"/>
          <p:cNvSpPr txBox="1"/>
          <p:nvPr/>
        </p:nvSpPr>
        <p:spPr>
          <a:xfrm>
            <a:off x="6239052" y="2632233"/>
            <a:ext cx="5809895" cy="571500"/>
          </a:xfrm>
          <a:prstGeom prst="rect">
            <a:avLst/>
          </a:prstGeom>
        </p:spPr>
        <p:txBody>
          <a:bodyPr lIns="0" tIns="0" rIns="0" bIns="0" rtlCol="0" anchor="t">
            <a:spAutoFit/>
          </a:bodyPr>
          <a:lstStyle/>
          <a:p>
            <a:pPr algn="ctr">
              <a:lnSpc>
                <a:spcPts val="4559"/>
              </a:lnSpc>
              <a:spcBef>
                <a:spcPct val="0"/>
              </a:spcBef>
            </a:pPr>
            <a:r>
              <a:rPr lang="en-US" sz="3799" spc="759">
                <a:solidFill>
                  <a:srgbClr val="9E2743"/>
                </a:solidFill>
                <a:latin typeface="Glacial Indifference Bold"/>
              </a:rPr>
              <a:t>SIERRA MADRE 267</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05697" y="3574348"/>
            <a:ext cx="4876607" cy="886656"/>
          </a:xfrm>
          <a:prstGeom prst="rect">
            <a:avLst/>
          </a:prstGeom>
        </p:spPr>
      </p:pic>
      <p:sp>
        <p:nvSpPr>
          <p:cNvPr id="8" name="TextBox 8"/>
          <p:cNvSpPr txBox="1"/>
          <p:nvPr/>
        </p:nvSpPr>
        <p:spPr>
          <a:xfrm>
            <a:off x="6564408" y="3803808"/>
            <a:ext cx="5159185" cy="571500"/>
          </a:xfrm>
          <a:prstGeom prst="rect">
            <a:avLst/>
          </a:prstGeom>
        </p:spPr>
        <p:txBody>
          <a:bodyPr lIns="0" tIns="0" rIns="0" bIns="0" rtlCol="0" anchor="t">
            <a:spAutoFit/>
          </a:bodyPr>
          <a:lstStyle/>
          <a:p>
            <a:pPr algn="ctr">
              <a:lnSpc>
                <a:spcPts val="4559"/>
              </a:lnSpc>
            </a:pPr>
            <a:r>
              <a:rPr lang="en-US" sz="3799" u="sng" spc="759">
                <a:solidFill>
                  <a:srgbClr val="9E2743"/>
                </a:solidFill>
                <a:latin typeface="Glacial Indifference"/>
              </a:rPr>
              <a:t>OFFICE HOURS:</a:t>
            </a:r>
          </a:p>
        </p:txBody>
      </p:sp>
      <p:sp>
        <p:nvSpPr>
          <p:cNvPr id="9" name="TextBox 9"/>
          <p:cNvSpPr txBox="1"/>
          <p:nvPr/>
        </p:nvSpPr>
        <p:spPr>
          <a:xfrm>
            <a:off x="4312595" y="5066256"/>
            <a:ext cx="9662811" cy="2857500"/>
          </a:xfrm>
          <a:prstGeom prst="rect">
            <a:avLst/>
          </a:prstGeom>
        </p:spPr>
        <p:txBody>
          <a:bodyPr lIns="0" tIns="0" rIns="0" bIns="0" rtlCol="0" anchor="t">
            <a:spAutoFit/>
          </a:bodyPr>
          <a:lstStyle/>
          <a:p>
            <a:pPr algn="ctr">
              <a:lnSpc>
                <a:spcPts val="4559"/>
              </a:lnSpc>
              <a:spcBef>
                <a:spcPct val="0"/>
              </a:spcBef>
            </a:pPr>
            <a:r>
              <a:rPr lang="en-US" sz="3799" spc="759">
                <a:solidFill>
                  <a:srgbClr val="9E2743"/>
                </a:solidFill>
                <a:latin typeface="Glacial Indifference Bold"/>
              </a:rPr>
              <a:t>MONDAY THROUGH THURSDAY </a:t>
            </a:r>
          </a:p>
          <a:p>
            <a:pPr algn="ctr">
              <a:lnSpc>
                <a:spcPts val="4559"/>
              </a:lnSpc>
              <a:spcBef>
                <a:spcPct val="0"/>
              </a:spcBef>
            </a:pPr>
            <a:r>
              <a:rPr lang="en-US" sz="3799" spc="759">
                <a:solidFill>
                  <a:srgbClr val="9E2743"/>
                </a:solidFill>
                <a:latin typeface="Glacial Indifference Bold"/>
              </a:rPr>
              <a:t>8:30 A.M. TO 4:30 P.M. </a:t>
            </a:r>
          </a:p>
          <a:p>
            <a:pPr algn="ctr">
              <a:lnSpc>
                <a:spcPts val="4559"/>
              </a:lnSpc>
              <a:spcBef>
                <a:spcPct val="0"/>
              </a:spcBef>
            </a:pPr>
            <a:endParaRPr lang="en-US" sz="3799" spc="759">
              <a:solidFill>
                <a:srgbClr val="9E2743"/>
              </a:solidFill>
              <a:latin typeface="Glacial Indifference Bold"/>
            </a:endParaRPr>
          </a:p>
          <a:p>
            <a:pPr algn="ctr">
              <a:lnSpc>
                <a:spcPts val="4559"/>
              </a:lnSpc>
              <a:spcBef>
                <a:spcPct val="0"/>
              </a:spcBef>
            </a:pPr>
            <a:r>
              <a:rPr lang="en-US" sz="3799" spc="759">
                <a:solidFill>
                  <a:srgbClr val="9E2743"/>
                </a:solidFill>
                <a:latin typeface="Glacial Indifference Bold"/>
              </a:rPr>
              <a:t>FRIDAY </a:t>
            </a:r>
          </a:p>
          <a:p>
            <a:pPr algn="ctr">
              <a:lnSpc>
                <a:spcPts val="4559"/>
              </a:lnSpc>
              <a:spcBef>
                <a:spcPct val="0"/>
              </a:spcBef>
            </a:pPr>
            <a:r>
              <a:rPr lang="en-US" sz="3799" spc="759">
                <a:solidFill>
                  <a:srgbClr val="9E2743"/>
                </a:solidFill>
                <a:latin typeface="Glacial Indifference Bold"/>
              </a:rPr>
              <a:t>8:30 A.M. TO 3:00 P.M.</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64408" y="8083939"/>
            <a:ext cx="5257912" cy="955984"/>
          </a:xfrm>
          <a:prstGeom prst="rect">
            <a:avLst/>
          </a:prstGeom>
        </p:spPr>
      </p:pic>
      <p:sp>
        <p:nvSpPr>
          <p:cNvPr id="11" name="TextBox 11"/>
          <p:cNvSpPr txBox="1"/>
          <p:nvPr/>
        </p:nvSpPr>
        <p:spPr>
          <a:xfrm>
            <a:off x="4386402" y="9258300"/>
            <a:ext cx="9515196" cy="571500"/>
          </a:xfrm>
          <a:prstGeom prst="rect">
            <a:avLst/>
          </a:prstGeom>
        </p:spPr>
        <p:txBody>
          <a:bodyPr lIns="0" tIns="0" rIns="0" bIns="0" rtlCol="0" anchor="t">
            <a:spAutoFit/>
          </a:bodyPr>
          <a:lstStyle/>
          <a:p>
            <a:pPr algn="ctr">
              <a:lnSpc>
                <a:spcPts val="4559"/>
              </a:lnSpc>
              <a:spcBef>
                <a:spcPct val="0"/>
              </a:spcBef>
            </a:pPr>
            <a:r>
              <a:rPr lang="en-US" sz="3799" spc="759">
                <a:solidFill>
                  <a:srgbClr val="9E2743"/>
                </a:solidFill>
                <a:latin typeface="Glacial Indifference Bold"/>
              </a:rPr>
              <a:t>(818) 240-1000 | EXT. X5810 </a:t>
            </a:r>
          </a:p>
        </p:txBody>
      </p:sp>
      <p:sp>
        <p:nvSpPr>
          <p:cNvPr id="12" name="TextBox 12"/>
          <p:cNvSpPr txBox="1"/>
          <p:nvPr/>
        </p:nvSpPr>
        <p:spPr>
          <a:xfrm>
            <a:off x="6670174" y="8333331"/>
            <a:ext cx="5053418" cy="571500"/>
          </a:xfrm>
          <a:prstGeom prst="rect">
            <a:avLst/>
          </a:prstGeom>
        </p:spPr>
        <p:txBody>
          <a:bodyPr lIns="0" tIns="0" rIns="0" bIns="0" rtlCol="0" anchor="t">
            <a:spAutoFit/>
          </a:bodyPr>
          <a:lstStyle/>
          <a:p>
            <a:pPr algn="ctr">
              <a:lnSpc>
                <a:spcPts val="4559"/>
              </a:lnSpc>
            </a:pPr>
            <a:r>
              <a:rPr lang="en-US" sz="3799" spc="759">
                <a:solidFill>
                  <a:srgbClr val="9E2743"/>
                </a:solidFill>
                <a:latin typeface="Glacial Indifference"/>
              </a:rPr>
              <a:t>OFFICE NUMBER:</a:t>
            </a:r>
          </a:p>
        </p:txBody>
      </p:sp>
      <p:pic>
        <p:nvPicPr>
          <p:cNvPr id="21" name="Audio 20">
            <a:hlinkClick r:id="" action="ppaction://media"/>
            <a:extLst>
              <a:ext uri="{FF2B5EF4-FFF2-40B4-BE49-F238E27FC236}">
                <a16:creationId xmlns:a16="http://schemas.microsoft.com/office/drawing/2014/main" id="{AAAE1E15-6842-2598-0007-72E19EAFB0E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720"/>
    </mc:Choice>
    <mc:Fallback xmlns="">
      <p:transition spd="slow" advTm="42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t="21875" b="21875"/>
          <a:stretch>
            <a:fillRect/>
          </a:stretch>
        </p:blipFill>
        <p:spPr>
          <a:xfrm>
            <a:off x="0" y="0"/>
            <a:ext cx="18288000" cy="10287000"/>
          </a:xfrm>
          <a:prstGeom prst="rect">
            <a:avLst/>
          </a:prstGeom>
        </p:spPr>
      </p:pic>
      <p:sp>
        <p:nvSpPr>
          <p:cNvPr id="3" name="TextBox 3"/>
          <p:cNvSpPr txBox="1"/>
          <p:nvPr/>
        </p:nvSpPr>
        <p:spPr>
          <a:xfrm>
            <a:off x="389105" y="695058"/>
            <a:ext cx="17509790" cy="914400"/>
          </a:xfrm>
          <a:prstGeom prst="rect">
            <a:avLst/>
          </a:prstGeom>
        </p:spPr>
        <p:txBody>
          <a:bodyPr lIns="0" tIns="0" rIns="0" bIns="0" rtlCol="0" anchor="t">
            <a:spAutoFit/>
          </a:bodyPr>
          <a:lstStyle/>
          <a:p>
            <a:pPr algn="ctr">
              <a:lnSpc>
                <a:spcPts val="7199"/>
              </a:lnSpc>
            </a:pPr>
            <a:r>
              <a:rPr lang="en-US" sz="5999" u="sng" spc="1199">
                <a:solidFill>
                  <a:srgbClr val="9E2743"/>
                </a:solidFill>
                <a:latin typeface="Glacial Indifference Bold"/>
              </a:rPr>
              <a:t>EVENTS, ACTIVITIES, &amp; RESOURCES</a:t>
            </a:r>
          </a:p>
        </p:txBody>
      </p:sp>
      <p:sp>
        <p:nvSpPr>
          <p:cNvPr id="4" name="TextBox 4"/>
          <p:cNvSpPr txBox="1"/>
          <p:nvPr/>
        </p:nvSpPr>
        <p:spPr>
          <a:xfrm>
            <a:off x="389105" y="1856196"/>
            <a:ext cx="17509790" cy="7810500"/>
          </a:xfrm>
          <a:prstGeom prst="rect">
            <a:avLst/>
          </a:prstGeom>
        </p:spPr>
        <p:txBody>
          <a:bodyPr lIns="0" tIns="0" rIns="0" bIns="0" rtlCol="0" anchor="t">
            <a:spAutoFit/>
          </a:bodyPr>
          <a:lstStyle/>
          <a:p>
            <a:pPr marL="863596" lvl="1" indent="-431798" algn="ctr">
              <a:lnSpc>
                <a:spcPts val="4799"/>
              </a:lnSpc>
              <a:buFont typeface="Arial"/>
              <a:buChar char="•"/>
            </a:pPr>
            <a:r>
              <a:rPr lang="en-US" sz="3999" u="sng" spc="799">
                <a:solidFill>
                  <a:srgbClr val="F7B538"/>
                </a:solidFill>
                <a:latin typeface="Glacial Indifference Bold"/>
              </a:rPr>
              <a:t>ACADEMIC COUNSELING</a:t>
            </a:r>
          </a:p>
          <a:p>
            <a:pPr algn="ctr">
              <a:lnSpc>
                <a:spcPts val="4799"/>
              </a:lnSpc>
            </a:pPr>
            <a:r>
              <a:rPr lang="en-US" sz="3999" spc="799">
                <a:solidFill>
                  <a:srgbClr val="F7B538"/>
                </a:solidFill>
                <a:latin typeface="Glacial Indifference Bold"/>
              </a:rPr>
              <a:t>(STUDENT EDUCATIONAL PLAN, </a:t>
            </a:r>
          </a:p>
          <a:p>
            <a:pPr algn="ctr">
              <a:lnSpc>
                <a:spcPts val="4799"/>
              </a:lnSpc>
            </a:pPr>
            <a:r>
              <a:rPr lang="en-US" sz="3999" spc="799">
                <a:solidFill>
                  <a:srgbClr val="F7B538"/>
                </a:solidFill>
                <a:latin typeface="Glacial Indifference Bold"/>
              </a:rPr>
              <a:t> ACADEMIC/CAREER GOALS, &amp; MORE)</a:t>
            </a:r>
          </a:p>
          <a:p>
            <a:pPr algn="ctr">
              <a:lnSpc>
                <a:spcPts val="4799"/>
              </a:lnSpc>
            </a:pPr>
            <a:endParaRPr lang="en-US" sz="3999" spc="799">
              <a:solidFill>
                <a:srgbClr val="F7B538"/>
              </a:solidFill>
              <a:latin typeface="Glacial Indifference Bold"/>
            </a:endParaRPr>
          </a:p>
          <a:p>
            <a:pPr marL="863596" lvl="1" indent="-431798" algn="ctr">
              <a:lnSpc>
                <a:spcPts val="4799"/>
              </a:lnSpc>
              <a:buFont typeface="Arial"/>
              <a:buChar char="•"/>
            </a:pPr>
            <a:r>
              <a:rPr lang="en-US" sz="3999" u="sng" spc="799">
                <a:solidFill>
                  <a:srgbClr val="9E2743"/>
                </a:solidFill>
                <a:latin typeface="Glacial Indifference Bold"/>
              </a:rPr>
              <a:t>STUDENT CAMPAIGNS</a:t>
            </a:r>
          </a:p>
          <a:p>
            <a:pPr algn="ctr">
              <a:lnSpc>
                <a:spcPts val="4799"/>
              </a:lnSpc>
            </a:pPr>
            <a:r>
              <a:rPr lang="en-US" sz="3999" spc="799">
                <a:solidFill>
                  <a:srgbClr val="9E2743"/>
                </a:solidFill>
                <a:latin typeface="Glacial Indifference Bold"/>
              </a:rPr>
              <a:t>(CAL DREAM ACT WORKSHOPS, OPEN MICS, &amp; MORE)</a:t>
            </a:r>
          </a:p>
          <a:p>
            <a:pPr algn="ctr">
              <a:lnSpc>
                <a:spcPts val="4799"/>
              </a:lnSpc>
            </a:pPr>
            <a:r>
              <a:rPr lang="en-US" sz="3999" spc="799">
                <a:solidFill>
                  <a:srgbClr val="9E2743"/>
                </a:solidFill>
                <a:latin typeface="Glacial Indifference Bold"/>
              </a:rPr>
              <a:t> </a:t>
            </a:r>
          </a:p>
          <a:p>
            <a:pPr marL="863596" lvl="1" indent="-431798" algn="ctr">
              <a:lnSpc>
                <a:spcPts val="4799"/>
              </a:lnSpc>
              <a:buFont typeface="Arial"/>
              <a:buChar char="•"/>
            </a:pPr>
            <a:r>
              <a:rPr lang="en-US" sz="3999" u="sng" spc="799">
                <a:solidFill>
                  <a:srgbClr val="F7B538"/>
                </a:solidFill>
                <a:latin typeface="Glacial Indifference Bold"/>
              </a:rPr>
              <a:t>TRAINING &amp; WORKSHOPS</a:t>
            </a:r>
          </a:p>
          <a:p>
            <a:pPr algn="ctr">
              <a:lnSpc>
                <a:spcPts val="4799"/>
              </a:lnSpc>
            </a:pPr>
            <a:r>
              <a:rPr lang="en-US" sz="3999" spc="799">
                <a:solidFill>
                  <a:srgbClr val="F7B538"/>
                </a:solidFill>
                <a:latin typeface="Glacial Indifference Bold"/>
              </a:rPr>
              <a:t>(FINANCIAL AID, MENTAL HEALTH, &amp; MORE)</a:t>
            </a:r>
          </a:p>
          <a:p>
            <a:pPr algn="ctr">
              <a:lnSpc>
                <a:spcPts val="4799"/>
              </a:lnSpc>
            </a:pPr>
            <a:endParaRPr lang="en-US" sz="3999" spc="799">
              <a:solidFill>
                <a:srgbClr val="F7B538"/>
              </a:solidFill>
              <a:latin typeface="Glacial Indifference Bold"/>
            </a:endParaRPr>
          </a:p>
          <a:p>
            <a:pPr algn="ctr">
              <a:lnSpc>
                <a:spcPts val="4799"/>
              </a:lnSpc>
            </a:pPr>
            <a:r>
              <a:rPr lang="en-US" sz="3999" u="sng" spc="799">
                <a:solidFill>
                  <a:srgbClr val="9E2743"/>
                </a:solidFill>
                <a:latin typeface="Glacial Indifference Bold"/>
              </a:rPr>
              <a:t>IMMIGRATIONS UPDATES</a:t>
            </a:r>
          </a:p>
          <a:p>
            <a:pPr algn="ctr">
              <a:lnSpc>
                <a:spcPts val="4799"/>
              </a:lnSpc>
            </a:pPr>
            <a:endParaRPr lang="en-US" sz="3999" u="sng" spc="799">
              <a:solidFill>
                <a:srgbClr val="9E2743"/>
              </a:solidFill>
              <a:latin typeface="Glacial Indifference Bold"/>
            </a:endParaRPr>
          </a:p>
          <a:p>
            <a:pPr marL="863596" lvl="1" indent="-431798" algn="ctr">
              <a:lnSpc>
                <a:spcPts val="4799"/>
              </a:lnSpc>
              <a:buFont typeface="Arial"/>
              <a:buChar char="•"/>
            </a:pPr>
            <a:r>
              <a:rPr lang="en-US" sz="3999" spc="799">
                <a:solidFill>
                  <a:srgbClr val="F7B538"/>
                </a:solidFill>
                <a:latin typeface="Glacial Indifference Bold"/>
              </a:rPr>
              <a:t>SCHOLARSHIPS</a:t>
            </a:r>
            <a:r>
              <a:rPr lang="en-US" sz="3999" spc="799">
                <a:solidFill>
                  <a:srgbClr val="9E2743"/>
                </a:solidFill>
                <a:latin typeface="Glacial Indifference Bold"/>
              </a:rPr>
              <a:t> </a:t>
            </a:r>
          </a:p>
        </p:txBody>
      </p:sp>
      <p:pic>
        <p:nvPicPr>
          <p:cNvPr id="5" name="Audio 4">
            <a:hlinkClick r:id="" action="ppaction://media"/>
            <a:extLst>
              <a:ext uri="{FF2B5EF4-FFF2-40B4-BE49-F238E27FC236}">
                <a16:creationId xmlns:a16="http://schemas.microsoft.com/office/drawing/2014/main" id="{90D0BC51-0126-D603-4887-3FCC3DF998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285"/>
    </mc:Choice>
    <mc:Fallback xmlns="">
      <p:transition spd="slow" advTm="22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E"/>
        </a:solidFill>
        <a:effectLst/>
      </p:bgPr>
    </p:bg>
    <p:spTree>
      <p:nvGrpSpPr>
        <p:cNvPr id="1" name=""/>
        <p:cNvGrpSpPr/>
        <p:nvPr/>
      </p:nvGrpSpPr>
      <p:grpSpPr>
        <a:xfrm>
          <a:off x="0" y="0"/>
          <a:ext cx="0" cy="0"/>
          <a:chOff x="0" y="0"/>
          <a:chExt cx="0" cy="0"/>
        </a:xfrm>
      </p:grpSpPr>
      <p:sp>
        <p:nvSpPr>
          <p:cNvPr id="2" name="TextBox 2"/>
          <p:cNvSpPr txBox="1"/>
          <p:nvPr/>
        </p:nvSpPr>
        <p:spPr>
          <a:xfrm>
            <a:off x="415788" y="7098203"/>
            <a:ext cx="16843512" cy="2084706"/>
          </a:xfrm>
          <a:prstGeom prst="rect">
            <a:avLst/>
          </a:prstGeom>
        </p:spPr>
        <p:txBody>
          <a:bodyPr lIns="0" tIns="0" rIns="0" bIns="0" rtlCol="0" anchor="t">
            <a:spAutoFit/>
          </a:bodyPr>
          <a:lstStyle/>
          <a:p>
            <a:pPr>
              <a:lnSpc>
                <a:spcPts val="5319"/>
              </a:lnSpc>
            </a:pPr>
            <a:r>
              <a:rPr lang="en-US" sz="3799" spc="189">
                <a:solidFill>
                  <a:srgbClr val="9E2743"/>
                </a:solidFill>
                <a:latin typeface="Agrandir"/>
              </a:rPr>
              <a:t>V.O.I.C.E.S members supports AB 540 and undocumented students pursue higher education through fun involvement opportunities, transformative advocacy in the community, and strong networks.</a:t>
            </a:r>
          </a:p>
        </p:txBody>
      </p:sp>
      <p:pic>
        <p:nvPicPr>
          <p:cNvPr id="3" name="Picture 3"/>
          <p:cNvPicPr>
            <a:picLocks noChangeAspect="1"/>
          </p:cNvPicPr>
          <p:nvPr/>
        </p:nvPicPr>
        <p:blipFill>
          <a:blip r:embed="rId5"/>
          <a:srcRect/>
          <a:stretch>
            <a:fillRect/>
          </a:stretch>
        </p:blipFill>
        <p:spPr>
          <a:xfrm>
            <a:off x="9527987" y="1515663"/>
            <a:ext cx="7468294" cy="2333842"/>
          </a:xfrm>
          <a:prstGeom prst="rect">
            <a:avLst/>
          </a:prstGeom>
        </p:spPr>
      </p:pic>
      <p:pic>
        <p:nvPicPr>
          <p:cNvPr id="4" name="Picture 4"/>
          <p:cNvPicPr>
            <a:picLocks noChangeAspect="1"/>
          </p:cNvPicPr>
          <p:nvPr/>
        </p:nvPicPr>
        <p:blipFill>
          <a:blip r:embed="rId6"/>
          <a:srcRect t="6277" r="11494"/>
          <a:stretch>
            <a:fillRect/>
          </a:stretch>
        </p:blipFill>
        <p:spPr>
          <a:xfrm>
            <a:off x="9527987" y="3978448"/>
            <a:ext cx="7468294" cy="233010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14892" y="1104326"/>
            <a:ext cx="5094675" cy="5490358"/>
          </a:xfrm>
          <a:prstGeom prst="rect">
            <a:avLst/>
          </a:prstGeom>
        </p:spPr>
      </p:pic>
      <p:pic>
        <p:nvPicPr>
          <p:cNvPr id="14" name="Audio 13">
            <a:hlinkClick r:id="" action="ppaction://media"/>
            <a:extLst>
              <a:ext uri="{FF2B5EF4-FFF2-40B4-BE49-F238E27FC236}">
                <a16:creationId xmlns:a16="http://schemas.microsoft.com/office/drawing/2014/main" id="{3BC1E64D-C2F9-16FE-8CD6-543744F4A96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949"/>
    </mc:Choice>
    <mc:Fallback xmlns="">
      <p:transition spd="slow" advTm="56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E"/>
        </a:solidFill>
        <a:effectLst/>
      </p:bgPr>
    </p:bg>
    <p:spTree>
      <p:nvGrpSpPr>
        <p:cNvPr id="1" name=""/>
        <p:cNvGrpSpPr/>
        <p:nvPr/>
      </p:nvGrpSpPr>
      <p:grpSpPr>
        <a:xfrm>
          <a:off x="0" y="0"/>
          <a:ext cx="0" cy="0"/>
          <a:chOff x="0" y="0"/>
          <a:chExt cx="0" cy="0"/>
        </a:xfrm>
      </p:grpSpPr>
      <p:grpSp>
        <p:nvGrpSpPr>
          <p:cNvPr id="2" name="Group 2"/>
          <p:cNvGrpSpPr/>
          <p:nvPr/>
        </p:nvGrpSpPr>
        <p:grpSpPr>
          <a:xfrm>
            <a:off x="231643" y="4068041"/>
            <a:ext cx="7544064" cy="5960317"/>
            <a:chOff x="0" y="0"/>
            <a:chExt cx="5840981" cy="4614767"/>
          </a:xfrm>
        </p:grpSpPr>
        <p:sp>
          <p:nvSpPr>
            <p:cNvPr id="3" name="Freeform 3"/>
            <p:cNvSpPr/>
            <p:nvPr/>
          </p:nvSpPr>
          <p:spPr>
            <a:xfrm>
              <a:off x="0" y="0"/>
              <a:ext cx="5840981" cy="4614767"/>
            </a:xfrm>
            <a:custGeom>
              <a:avLst/>
              <a:gdLst/>
              <a:ahLst/>
              <a:cxnLst/>
              <a:rect l="l" t="t" r="r" b="b"/>
              <a:pathLst>
                <a:path w="5840981" h="4614767">
                  <a:moveTo>
                    <a:pt x="5716520" y="4614767"/>
                  </a:moveTo>
                  <a:lnTo>
                    <a:pt x="124460" y="4614767"/>
                  </a:lnTo>
                  <a:cubicBezTo>
                    <a:pt x="55880" y="4614767"/>
                    <a:pt x="0" y="4558886"/>
                    <a:pt x="0" y="4490307"/>
                  </a:cubicBezTo>
                  <a:lnTo>
                    <a:pt x="0" y="124460"/>
                  </a:lnTo>
                  <a:cubicBezTo>
                    <a:pt x="0" y="55880"/>
                    <a:pt x="55880" y="0"/>
                    <a:pt x="124460" y="0"/>
                  </a:cubicBezTo>
                  <a:lnTo>
                    <a:pt x="5716521" y="0"/>
                  </a:lnTo>
                  <a:cubicBezTo>
                    <a:pt x="5785101" y="0"/>
                    <a:pt x="5840981" y="55880"/>
                    <a:pt x="5840981" y="124460"/>
                  </a:cubicBezTo>
                  <a:lnTo>
                    <a:pt x="5840981" y="4490307"/>
                  </a:lnTo>
                  <a:cubicBezTo>
                    <a:pt x="5840981" y="4558887"/>
                    <a:pt x="5785101" y="4614767"/>
                    <a:pt x="5716521" y="4614767"/>
                  </a:cubicBezTo>
                  <a:close/>
                </a:path>
              </a:pathLst>
            </a:custGeom>
            <a:solidFill>
              <a:srgbClr val="F4CE76"/>
            </a:solidFill>
          </p:spPr>
        </p:sp>
      </p:grpSp>
      <p:grpSp>
        <p:nvGrpSpPr>
          <p:cNvPr id="4" name="Group 4"/>
          <p:cNvGrpSpPr/>
          <p:nvPr/>
        </p:nvGrpSpPr>
        <p:grpSpPr>
          <a:xfrm>
            <a:off x="10464958" y="4108474"/>
            <a:ext cx="7345433" cy="5960317"/>
            <a:chOff x="0" y="0"/>
            <a:chExt cx="5687191" cy="4614767"/>
          </a:xfrm>
        </p:grpSpPr>
        <p:sp>
          <p:nvSpPr>
            <p:cNvPr id="5" name="Freeform 5"/>
            <p:cNvSpPr/>
            <p:nvPr/>
          </p:nvSpPr>
          <p:spPr>
            <a:xfrm>
              <a:off x="0" y="0"/>
              <a:ext cx="5687191" cy="4614767"/>
            </a:xfrm>
            <a:custGeom>
              <a:avLst/>
              <a:gdLst/>
              <a:ahLst/>
              <a:cxnLst/>
              <a:rect l="l" t="t" r="r" b="b"/>
              <a:pathLst>
                <a:path w="5687191" h="4614767">
                  <a:moveTo>
                    <a:pt x="5562731" y="4614767"/>
                  </a:moveTo>
                  <a:lnTo>
                    <a:pt x="124460" y="4614767"/>
                  </a:lnTo>
                  <a:cubicBezTo>
                    <a:pt x="55880" y="4614767"/>
                    <a:pt x="0" y="4558886"/>
                    <a:pt x="0" y="4490307"/>
                  </a:cubicBezTo>
                  <a:lnTo>
                    <a:pt x="0" y="124460"/>
                  </a:lnTo>
                  <a:cubicBezTo>
                    <a:pt x="0" y="55880"/>
                    <a:pt x="55880" y="0"/>
                    <a:pt x="124460" y="0"/>
                  </a:cubicBezTo>
                  <a:lnTo>
                    <a:pt x="5562731" y="0"/>
                  </a:lnTo>
                  <a:cubicBezTo>
                    <a:pt x="5631311" y="0"/>
                    <a:pt x="5687191" y="55880"/>
                    <a:pt x="5687191" y="124460"/>
                  </a:cubicBezTo>
                  <a:lnTo>
                    <a:pt x="5687191" y="4490307"/>
                  </a:lnTo>
                  <a:cubicBezTo>
                    <a:pt x="5687191" y="4558887"/>
                    <a:pt x="5631311" y="4614767"/>
                    <a:pt x="5562731" y="4614767"/>
                  </a:cubicBezTo>
                  <a:close/>
                </a:path>
              </a:pathLst>
            </a:custGeom>
            <a:solidFill>
              <a:srgbClr val="9E2743"/>
            </a:solidFill>
          </p:spPr>
        </p:sp>
      </p:grpSp>
      <p:pic>
        <p:nvPicPr>
          <p:cNvPr id="6" name="Picture 6"/>
          <p:cNvPicPr>
            <a:picLocks noChangeAspect="1"/>
          </p:cNvPicPr>
          <p:nvPr/>
        </p:nvPicPr>
        <p:blipFill>
          <a:blip r:embed="rId5"/>
          <a:srcRect/>
          <a:stretch>
            <a:fillRect/>
          </a:stretch>
        </p:blipFill>
        <p:spPr>
          <a:xfrm>
            <a:off x="3470071" y="93917"/>
            <a:ext cx="10450454" cy="3889891"/>
          </a:xfrm>
          <a:prstGeom prst="rect">
            <a:avLst/>
          </a:prstGeom>
        </p:spPr>
      </p:pic>
      <p:sp>
        <p:nvSpPr>
          <p:cNvPr id="7" name="TextBox 7"/>
          <p:cNvSpPr txBox="1"/>
          <p:nvPr/>
        </p:nvSpPr>
        <p:spPr>
          <a:xfrm>
            <a:off x="10689866" y="4058516"/>
            <a:ext cx="7120525" cy="6010275"/>
          </a:xfrm>
          <a:prstGeom prst="rect">
            <a:avLst/>
          </a:prstGeom>
        </p:spPr>
        <p:txBody>
          <a:bodyPr lIns="0" tIns="0" rIns="0" bIns="0" rtlCol="0" anchor="t">
            <a:spAutoFit/>
          </a:bodyPr>
          <a:lstStyle/>
          <a:p>
            <a:pPr marL="0" lvl="0" indent="0" algn="ctr">
              <a:lnSpc>
                <a:spcPts val="4799"/>
              </a:lnSpc>
              <a:spcBef>
                <a:spcPct val="0"/>
              </a:spcBef>
            </a:pPr>
            <a:r>
              <a:rPr lang="en-US" sz="3999" spc="799">
                <a:solidFill>
                  <a:srgbClr val="FFFFFF"/>
                </a:solidFill>
                <a:latin typeface="Glacial Indifference Bold"/>
              </a:rPr>
              <a:t>PROVIDES SUPPORT SUCH AS KNOWLEDGE REGARDING UNDOCU-FRIENDLY RESOURCES, PROFESSIONAL DEVELOPMENT, UNDOCUHUSTLE, AND OVERCOMING BARRIERS. </a:t>
            </a:r>
          </a:p>
        </p:txBody>
      </p:sp>
      <p:sp>
        <p:nvSpPr>
          <p:cNvPr id="8" name="TextBox 8"/>
          <p:cNvSpPr txBox="1"/>
          <p:nvPr/>
        </p:nvSpPr>
        <p:spPr>
          <a:xfrm>
            <a:off x="105292" y="4250345"/>
            <a:ext cx="7544064" cy="5438775"/>
          </a:xfrm>
          <a:prstGeom prst="rect">
            <a:avLst/>
          </a:prstGeom>
        </p:spPr>
        <p:txBody>
          <a:bodyPr lIns="0" tIns="0" rIns="0" bIns="0" rtlCol="0" anchor="t">
            <a:spAutoFit/>
          </a:bodyPr>
          <a:lstStyle/>
          <a:p>
            <a:pPr marL="0" lvl="0" indent="0" algn="ctr">
              <a:lnSpc>
                <a:spcPts val="4319"/>
              </a:lnSpc>
              <a:spcBef>
                <a:spcPct val="0"/>
              </a:spcBef>
            </a:pPr>
            <a:r>
              <a:rPr lang="en-US" sz="3599" spc="719">
                <a:solidFill>
                  <a:srgbClr val="9E2743"/>
                </a:solidFill>
                <a:latin typeface="Glacial Indifference Bold"/>
              </a:rPr>
              <a:t>UPLIFT MENTORING PROGRAM SUPPORT STUDENTS BY PROVIDING A SAFE AND WELCOMING SPACE TO CULTIVATE MEANINGFUL CONNECTIONS BETWEEN INCOMING AND CONTINUING STUDENTS, FACULTY, AND STAFF. </a:t>
            </a:r>
          </a:p>
        </p:txBody>
      </p:sp>
      <p:pic>
        <p:nvPicPr>
          <p:cNvPr id="17" name="Audio 16">
            <a:hlinkClick r:id="" action="ppaction://media"/>
            <a:extLst>
              <a:ext uri="{FF2B5EF4-FFF2-40B4-BE49-F238E27FC236}">
                <a16:creationId xmlns:a16="http://schemas.microsoft.com/office/drawing/2014/main" id="{31BE0B25-F741-46B1-BE14-1FDC4D0554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730"/>
    </mc:Choice>
    <mc:Fallback xmlns="">
      <p:transition spd="slow" advTm="50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5">
            <a:alphaModFix amt="10999"/>
          </a:blip>
          <a:srcRect t="21875" b="21875"/>
          <a:stretch>
            <a:fillRect/>
          </a:stretch>
        </p:blipFill>
        <p:spPr>
          <a:xfrm>
            <a:off x="0" y="0"/>
            <a:ext cx="18288000" cy="10287000"/>
          </a:xfrm>
          <a:prstGeom prst="rect">
            <a:avLst/>
          </a:prstGeom>
        </p:spPr>
      </p:pic>
      <p:sp>
        <p:nvSpPr>
          <p:cNvPr id="3" name="TextBox 3"/>
          <p:cNvSpPr txBox="1"/>
          <p:nvPr/>
        </p:nvSpPr>
        <p:spPr>
          <a:xfrm>
            <a:off x="3431759" y="600075"/>
            <a:ext cx="11424482" cy="847725"/>
          </a:xfrm>
          <a:prstGeom prst="rect">
            <a:avLst/>
          </a:prstGeom>
        </p:spPr>
        <p:txBody>
          <a:bodyPr lIns="0" tIns="0" rIns="0" bIns="0" rtlCol="0" anchor="t">
            <a:spAutoFit/>
          </a:bodyPr>
          <a:lstStyle/>
          <a:p>
            <a:pPr algn="ctr">
              <a:lnSpc>
                <a:spcPts val="6600"/>
              </a:lnSpc>
            </a:pPr>
            <a:r>
              <a:rPr lang="en-US" sz="5500" u="sng" spc="1100">
                <a:solidFill>
                  <a:srgbClr val="9E2743"/>
                </a:solidFill>
                <a:latin typeface="Glacial Indifference Bold"/>
              </a:rPr>
              <a:t>CONTACT INFORMATION:</a:t>
            </a:r>
          </a:p>
        </p:txBody>
      </p:sp>
      <p:sp>
        <p:nvSpPr>
          <p:cNvPr id="4" name="TextBox 4"/>
          <p:cNvSpPr txBox="1"/>
          <p:nvPr/>
        </p:nvSpPr>
        <p:spPr>
          <a:xfrm>
            <a:off x="4374266" y="1876959"/>
            <a:ext cx="9539468" cy="3009900"/>
          </a:xfrm>
          <a:prstGeom prst="rect">
            <a:avLst/>
          </a:prstGeom>
        </p:spPr>
        <p:txBody>
          <a:bodyPr lIns="0" tIns="0" rIns="0" bIns="0" rtlCol="0" anchor="t">
            <a:spAutoFit/>
          </a:bodyPr>
          <a:lstStyle/>
          <a:p>
            <a:pPr algn="ctr">
              <a:lnSpc>
                <a:spcPts val="4799"/>
              </a:lnSpc>
            </a:pPr>
            <a:r>
              <a:rPr lang="en-US" sz="3999" spc="799">
                <a:solidFill>
                  <a:srgbClr val="F7B538"/>
                </a:solidFill>
                <a:latin typeface="Glacial Indifference Bold"/>
              </a:rPr>
              <a:t>ANTHONY GARCIA</a:t>
            </a:r>
          </a:p>
          <a:p>
            <a:pPr algn="ctr">
              <a:lnSpc>
                <a:spcPts val="4799"/>
              </a:lnSpc>
            </a:pPr>
            <a:endParaRPr lang="en-US" sz="3999" spc="799">
              <a:solidFill>
                <a:srgbClr val="F7B538"/>
              </a:solidFill>
              <a:latin typeface="Glacial Indifference Bold"/>
            </a:endParaRPr>
          </a:p>
          <a:p>
            <a:pPr algn="ctr">
              <a:lnSpc>
                <a:spcPts val="4799"/>
              </a:lnSpc>
            </a:pPr>
            <a:r>
              <a:rPr lang="en-US" sz="3999" spc="799">
                <a:solidFill>
                  <a:srgbClr val="F7B538"/>
                </a:solidFill>
                <a:latin typeface="Glacial Indifference Bold"/>
              </a:rPr>
              <a:t>(818) 240-1000  Ext. 5810</a:t>
            </a:r>
          </a:p>
          <a:p>
            <a:pPr algn="ctr">
              <a:lnSpc>
                <a:spcPts val="4799"/>
              </a:lnSpc>
            </a:pPr>
            <a:endParaRPr lang="en-US" sz="3999" spc="799">
              <a:solidFill>
                <a:srgbClr val="F7B538"/>
              </a:solidFill>
              <a:latin typeface="Glacial Indifference Bold"/>
            </a:endParaRPr>
          </a:p>
          <a:p>
            <a:pPr algn="ctr">
              <a:lnSpc>
                <a:spcPts val="4799"/>
              </a:lnSpc>
            </a:pPr>
            <a:r>
              <a:rPr lang="en-US" sz="3999" spc="799">
                <a:solidFill>
                  <a:srgbClr val="F7B538"/>
                </a:solidFill>
                <a:latin typeface="Glacial Indifference Bold"/>
              </a:rPr>
              <a:t>anthonyg</a:t>
            </a:r>
            <a:r>
              <a:rPr lang="en-US" sz="3999" spc="799">
                <a:solidFill>
                  <a:srgbClr val="F7B538"/>
                </a:solidFill>
                <a:latin typeface="Glacial Indifference Bold"/>
                <a:hlinkClick r:id="rId6" tooltip="mailto:hzariani@glendale.edu"/>
              </a:rPr>
              <a:t>@glendale.edu</a:t>
            </a:r>
            <a:r>
              <a:rPr lang="en-US" sz="3999" spc="799">
                <a:solidFill>
                  <a:srgbClr val="F7B538"/>
                </a:solidFill>
                <a:latin typeface="Glacial Indifference Bold"/>
              </a:rPr>
              <a:t> </a:t>
            </a:r>
          </a:p>
        </p:txBody>
      </p:sp>
      <p:pic>
        <p:nvPicPr>
          <p:cNvPr id="5" name="Picture 5"/>
          <p:cNvPicPr>
            <a:picLocks noChangeAspect="1"/>
          </p:cNvPicPr>
          <p:nvPr/>
        </p:nvPicPr>
        <p:blipFill>
          <a:blip r:embed="rId7"/>
          <a:srcRect/>
          <a:stretch>
            <a:fillRect/>
          </a:stretch>
        </p:blipFill>
        <p:spPr>
          <a:xfrm>
            <a:off x="8402686" y="7026579"/>
            <a:ext cx="1482629" cy="1482629"/>
          </a:xfrm>
          <a:prstGeom prst="rect">
            <a:avLst/>
          </a:prstGeom>
        </p:spPr>
      </p:pic>
      <p:sp>
        <p:nvSpPr>
          <p:cNvPr id="6" name="TextBox 6"/>
          <p:cNvSpPr txBox="1"/>
          <p:nvPr/>
        </p:nvSpPr>
        <p:spPr>
          <a:xfrm>
            <a:off x="4760717" y="8686800"/>
            <a:ext cx="8766565" cy="1143000"/>
          </a:xfrm>
          <a:prstGeom prst="rect">
            <a:avLst/>
          </a:prstGeom>
        </p:spPr>
        <p:txBody>
          <a:bodyPr lIns="0" tIns="0" rIns="0" bIns="0" rtlCol="0" anchor="t">
            <a:spAutoFit/>
          </a:bodyPr>
          <a:lstStyle/>
          <a:p>
            <a:pPr algn="ctr">
              <a:lnSpc>
                <a:spcPts val="4559"/>
              </a:lnSpc>
            </a:pPr>
            <a:r>
              <a:rPr lang="en-US" sz="3799" spc="759">
                <a:solidFill>
                  <a:srgbClr val="F7B538"/>
                </a:solidFill>
                <a:latin typeface="Glacial Indifference Bold"/>
              </a:rPr>
              <a:t>FOLLOW US ON INSTAGRAM:</a:t>
            </a:r>
          </a:p>
          <a:p>
            <a:pPr algn="ctr">
              <a:lnSpc>
                <a:spcPts val="4559"/>
              </a:lnSpc>
            </a:pPr>
            <a:r>
              <a:rPr lang="en-US" sz="3799" spc="759">
                <a:solidFill>
                  <a:srgbClr val="F7B538"/>
                </a:solidFill>
                <a:latin typeface="Canva Sans Bold"/>
              </a:rPr>
              <a:t>@GCC.DRC</a:t>
            </a:r>
          </a:p>
        </p:txBody>
      </p:sp>
      <p:sp>
        <p:nvSpPr>
          <p:cNvPr id="7" name="TextBox 7"/>
          <p:cNvSpPr txBox="1"/>
          <p:nvPr/>
        </p:nvSpPr>
        <p:spPr>
          <a:xfrm>
            <a:off x="1920850" y="5485443"/>
            <a:ext cx="14446300" cy="1143000"/>
          </a:xfrm>
          <a:prstGeom prst="rect">
            <a:avLst/>
          </a:prstGeom>
        </p:spPr>
        <p:txBody>
          <a:bodyPr lIns="0" tIns="0" rIns="0" bIns="0" rtlCol="0" anchor="t">
            <a:spAutoFit/>
          </a:bodyPr>
          <a:lstStyle/>
          <a:p>
            <a:pPr algn="ctr">
              <a:lnSpc>
                <a:spcPts val="4559"/>
              </a:lnSpc>
              <a:spcBef>
                <a:spcPct val="0"/>
              </a:spcBef>
            </a:pPr>
            <a:r>
              <a:rPr lang="en-US" sz="3799" spc="759">
                <a:solidFill>
                  <a:srgbClr val="9E2743"/>
                </a:solidFill>
                <a:latin typeface="Glacial Indifference Bold"/>
              </a:rPr>
              <a:t>FOR MORE INFORMATION VISIT OUR WEBSITE:</a:t>
            </a:r>
          </a:p>
          <a:p>
            <a:pPr algn="ctr">
              <a:lnSpc>
                <a:spcPts val="4559"/>
              </a:lnSpc>
              <a:spcBef>
                <a:spcPct val="0"/>
              </a:spcBef>
            </a:pPr>
            <a:r>
              <a:rPr lang="en-US" sz="3799" spc="759">
                <a:solidFill>
                  <a:srgbClr val="9E2743"/>
                </a:solidFill>
                <a:latin typeface="Glacial Indifference Bold"/>
              </a:rPr>
              <a:t>WWW.GLENDALE.EDU/DREAMRESOURCECENTER</a:t>
            </a:r>
            <a:r>
              <a:rPr lang="en-US" sz="3799" spc="759">
                <a:solidFill>
                  <a:srgbClr val="FFFFFF"/>
                </a:solidFill>
                <a:latin typeface="Glacial Indifference Bold"/>
              </a:rPr>
              <a:t> </a:t>
            </a:r>
          </a:p>
        </p:txBody>
      </p:sp>
      <p:pic>
        <p:nvPicPr>
          <p:cNvPr id="9" name="Audio 8">
            <a:hlinkClick r:id="" action="ppaction://media"/>
            <a:extLst>
              <a:ext uri="{FF2B5EF4-FFF2-40B4-BE49-F238E27FC236}">
                <a16:creationId xmlns:a16="http://schemas.microsoft.com/office/drawing/2014/main" id="{49D9CF70-21A4-94D8-4D0B-87933076CDB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821"/>
    </mc:Choice>
    <mc:Fallback xmlns="">
      <p:transition spd="slow" advTm="28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887</Words>
  <Application>Microsoft Macintosh PowerPoint</Application>
  <PresentationFormat>Custom</PresentationFormat>
  <Paragraphs>67</Paragraphs>
  <Slides>7</Slides>
  <Notes>7</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Hatton Black Bold</vt:lpstr>
      <vt:lpstr>Hatton Bold</vt:lpstr>
      <vt:lpstr>Calibri</vt:lpstr>
      <vt:lpstr>Glacial Indifference Bold</vt:lpstr>
      <vt:lpstr>Agrandir Bold</vt:lpstr>
      <vt:lpstr>Canva Sans Bold</vt:lpstr>
      <vt:lpstr>Agrandir</vt:lpstr>
      <vt:lpstr>Arial</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DRC</dc:title>
  <cp:lastModifiedBy>Jose Leandre Castillo Lee</cp:lastModifiedBy>
  <cp:revision>5</cp:revision>
  <dcterms:created xsi:type="dcterms:W3CDTF">2006-08-16T00:00:00Z</dcterms:created>
  <dcterms:modified xsi:type="dcterms:W3CDTF">2023-02-23T23:55:32Z</dcterms:modified>
  <dc:identifier>DAFZ7ugKjzc</dc:identifier>
</cp:coreProperties>
</file>