
<file path=[Content_Types].xml><?xml version="1.0" encoding="utf-8"?>
<Types xmlns="http://schemas.openxmlformats.org/package/2006/content-types">
  <Default Extension="fntdata" ContentType="application/x-fontdata"/>
  <Default Extension="gif" ContentType="image/gif"/>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
  </p:notesMasterIdLst>
  <p:sldIdLst>
    <p:sldId id="256" r:id="rId2"/>
    <p:sldId id="257" r:id="rId3"/>
    <p:sldId id="258" r:id="rId4"/>
    <p:sldId id="259" r:id="rId5"/>
    <p:sldId id="260" r:id="rId6"/>
  </p:sldIdLst>
  <p:sldSz cx="18288000" cy="10287000"/>
  <p:notesSz cx="6858000" cy="9144000"/>
  <p:embeddedFontLst>
    <p:embeddedFont>
      <p:font typeface="Calibri" panose="020F0502020204030204" pitchFamily="34" charset="0"/>
      <p:regular r:id="rId8"/>
      <p:bold r:id="rId9"/>
      <p:italic r:id="rId10"/>
      <p:boldItalic r:id="rId11"/>
    </p:embeddedFont>
    <p:embeddedFont>
      <p:font typeface="Canva Sans" panose="020B0503030501040103" pitchFamily="34" charset="0"/>
      <p:regular r:id="rId12"/>
    </p:embeddedFont>
    <p:embeddedFont>
      <p:font typeface="Canva Sans Bold" panose="020B0803030501040103" pitchFamily="34" charset="0"/>
      <p:regular r:id="rId13"/>
      <p:bold r:id="rId14"/>
    </p:embeddedFont>
    <p:embeddedFont>
      <p:font typeface="Glacial Indifference Bold" pitchFamily="2" charset="0"/>
      <p:regular r:id="rId15"/>
      <p:bold r:id="rId16"/>
    </p:embeddedFont>
    <p:embeddedFont>
      <p:font typeface="Lora" pitchFamily="2" charset="77"/>
      <p:regular r:id="rId17"/>
      <p:bold r:id="rId18"/>
      <p:italic r:id="rId19"/>
      <p:boldItalic r:id="rId20"/>
    </p:embeddedFont>
    <p:embeddedFont>
      <p:font typeface="Lora Bold" pitchFamily="2" charset="77"/>
      <p:regular r:id="rId21"/>
      <p:bold r:id="rId22"/>
    </p:embeddedFont>
    <p:embeddedFont>
      <p:font typeface="Roboto Bold" panose="02000000000000000000" pitchFamily="2" charset="0"/>
      <p:regular r:id="rId23"/>
      <p:bold r:id="rId24"/>
    </p:embeddedFont>
    <p:embeddedFont>
      <p:font typeface="Shrikhand" panose="02000000000000000000" pitchFamily="2" charset="77"/>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7524" autoAdjust="0"/>
    <p:restoredTop sz="82721" autoAdjust="0"/>
  </p:normalViewPr>
  <p:slideViewPr>
    <p:cSldViewPr>
      <p:cViewPr varScale="1">
        <p:scale>
          <a:sx n="70" d="100"/>
          <a:sy n="70" d="100"/>
        </p:scale>
        <p:origin x="125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notesViewPr>
    <p:cSldViewPr>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theme" Target="theme/theme1.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6B3F5F-6009-1D4D-980D-0F5390E69680}" type="datetimeFigureOut">
              <a:rPr lang="en-US" smtClean="0"/>
              <a:t>2/22/23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5D36C-FA21-484B-80F4-DDCE04ED77A9}" type="slidenum">
              <a:rPr lang="en-US" smtClean="0"/>
              <a:t>‹#›</a:t>
            </a:fld>
            <a:endParaRPr lang="en-US"/>
          </a:p>
        </p:txBody>
      </p:sp>
    </p:spTree>
    <p:extLst>
      <p:ext uri="{BB962C8B-B14F-4D97-AF65-F5344CB8AC3E}">
        <p14:creationId xmlns:p14="http://schemas.microsoft.com/office/powerpoint/2010/main" val="4292714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Slide 1:  Hello and welcome to this short presentation about the Pride Center at GCC.  In this presentation, we will cover some of the basics of the center.  For more details, we invite you to visit our website which we will share at the end of this presentation.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B05D36C-FA21-484B-80F4-DDCE04ED77A9}" type="slidenum">
              <a:rPr lang="en-US" smtClean="0"/>
              <a:t>1</a:t>
            </a:fld>
            <a:endParaRPr lang="en-US"/>
          </a:p>
        </p:txBody>
      </p:sp>
    </p:spTree>
    <p:extLst>
      <p:ext uri="{BB962C8B-B14F-4D97-AF65-F5344CB8AC3E}">
        <p14:creationId xmlns:p14="http://schemas.microsoft.com/office/powerpoint/2010/main" val="2719303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Slide 2: at the Pride Center, we </a:t>
            </a:r>
            <a:r>
              <a:rPr lang="en-US" sz="1800" dirty="0" err="1">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wanna</a:t>
            </a:r>
            <a:r>
              <a:rPr lang="en-US" sz="1800" dirty="0">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  create a space for all students and gender identities.  Visitors to the Pride Center can expect a secure, supportive, and accepting environment and feel comfortable to share their needs.  regardless of if you identify as </a:t>
            </a:r>
            <a:r>
              <a:rPr lang="en-US" sz="1800" dirty="0" err="1">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lgbtq</a:t>
            </a:r>
            <a:r>
              <a:rPr lang="en-US" sz="1800" dirty="0">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 or not, we hope you will feel welcomed and comfortable at the pride center.  Students can also use the Pride Center for group meetings and there are many </a:t>
            </a:r>
            <a:r>
              <a:rPr lang="en-US" sz="1800" dirty="0" err="1">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esources</a:t>
            </a:r>
            <a:r>
              <a:rPr lang="en-US" sz="1800" dirty="0">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 available in the center for organizing and working on activities and events.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B05D36C-FA21-484B-80F4-DDCE04ED77A9}" type="slidenum">
              <a:rPr lang="en-US" smtClean="0"/>
              <a:t>2</a:t>
            </a:fld>
            <a:endParaRPr lang="en-US"/>
          </a:p>
        </p:txBody>
      </p:sp>
    </p:spTree>
    <p:extLst>
      <p:ext uri="{BB962C8B-B14F-4D97-AF65-F5344CB8AC3E}">
        <p14:creationId xmlns:p14="http://schemas.microsoft.com/office/powerpoint/2010/main" val="2606046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Slide 3: The pride center also has a very exciting partnership with SAGA. SAGA stands for the Sexuality and Gender Alliance which by the way is run by students! It was made to give LGBTQ+ students and their allies a community on campus.  Like the Pride Center SAGA aims to be a space where everyone should feel welcomed free of judgement and a space where connections can be made and ideas can be shared. Even if you know nothing about the LGBTQ community, you are still encouraged to join to learn more and support the community! Throughout the school year SAGA hosts activities like Drop the Mic which is an open mic event, various celebrations such as Friendsgiving, and </a:t>
            </a:r>
            <a:r>
              <a:rPr lang="en-US" sz="1800" dirty="0" err="1">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Gayme</a:t>
            </a:r>
            <a:r>
              <a:rPr lang="en-US" sz="1800" dirty="0">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 Night, and just last year even a drag show! Students who wish to play a leadership role in SAGA can become officers in the group.  There are a number of positions offered including President, Vice President, treasurer, secretary, IOC representative, and more.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B05D36C-FA21-484B-80F4-DDCE04ED77A9}" type="slidenum">
              <a:rPr lang="en-US" smtClean="0"/>
              <a:t>3</a:t>
            </a:fld>
            <a:endParaRPr lang="en-US"/>
          </a:p>
        </p:txBody>
      </p:sp>
    </p:spTree>
    <p:extLst>
      <p:ext uri="{BB962C8B-B14F-4D97-AF65-F5344CB8AC3E}">
        <p14:creationId xmlns:p14="http://schemas.microsoft.com/office/powerpoint/2010/main" val="2922541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Slide 4: Throughout the Semester the Pride Center will host events and activities while also serving as a place where resources can be found. Among the activities organized by the Pride Center are: “The Lets Chat Series”, a group centered around student led conversations which is exclusively for students. “Prideful Conversations”, which is a discussion series aimed at creating connections and collaborations between staff and students. “Crisis and Emergency Resources” which are for students needing help with a variety of issues.  The resources can be found on the Pride Centers website and “Trainings and Workshops” include topics such as Safe Zone training that help faculty and staff learn how to better serve students who identify as LGBTQ+, Trans  Awareness, highlighting the struggles and challenges of trans individuals, particularly people of color, and many more! Also of note, GCC Celebrates Pride Week during the first week of May so make sure to watch out for those announcements of events and activities close to May.  Past activities have included Drag Bingo, Spill the Teach with SAGA, open mics, professional drag shows, and many workshops and presentations featuring LGBTQ+ topics.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B05D36C-FA21-484B-80F4-DDCE04ED77A9}" type="slidenum">
              <a:rPr lang="en-US" smtClean="0"/>
              <a:t>4</a:t>
            </a:fld>
            <a:endParaRPr lang="en-US"/>
          </a:p>
        </p:txBody>
      </p:sp>
    </p:spTree>
    <p:extLst>
      <p:ext uri="{BB962C8B-B14F-4D97-AF65-F5344CB8AC3E}">
        <p14:creationId xmlns:p14="http://schemas.microsoft.com/office/powerpoint/2010/main" val="3293232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Slide 5: The Pride Center is located at the GCC Verdugo Campus in the Sierra Madre Building, room 267.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Our current hours are Monday through Thursday, 8:30 A.M to 4:30 P.M. and Fridays from 8:30 to 3:00 p.m.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If you need to get in contact with the Pride Center please feel free to use any of the methods of contact on this page or visit </a:t>
            </a:r>
            <a:r>
              <a:rPr lang="en-US" sz="1800" dirty="0" err="1">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www.glendale.edu</a:t>
            </a:r>
            <a:r>
              <a:rPr lang="en-US" sz="1800" dirty="0">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a:t>
            </a:r>
            <a:r>
              <a:rPr lang="en-US" sz="1800" dirty="0" err="1">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pridecenter</a:t>
            </a:r>
            <a:r>
              <a:rPr lang="en-US" sz="1800" dirty="0">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 To stay plugged in to all things pride center you can also follow our </a:t>
            </a:r>
            <a:r>
              <a:rPr lang="en-US" sz="1800" dirty="0" err="1">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instagram</a:t>
            </a:r>
            <a:r>
              <a:rPr lang="en-US" sz="1800" dirty="0">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 @PRIDE.GCC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We would like to know what other programs and services students would like to see the Pride Center offer.  If you have ideas about new programs and activities, please contact us or simply come by and say hello.  We are here for all genders and identities at GCC and hope to see you soon.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B05D36C-FA21-484B-80F4-DDCE04ED77A9}" type="slidenum">
              <a:rPr lang="en-US" smtClean="0"/>
              <a:t>5</a:t>
            </a:fld>
            <a:endParaRPr lang="en-US"/>
          </a:p>
        </p:txBody>
      </p:sp>
    </p:spTree>
    <p:extLst>
      <p:ext uri="{BB962C8B-B14F-4D97-AF65-F5344CB8AC3E}">
        <p14:creationId xmlns:p14="http://schemas.microsoft.com/office/powerpoint/2010/main" val="1960448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6.png"/><Relationship Id="rId12"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1.png"/><Relationship Id="rId10" Type="http://schemas.openxmlformats.org/officeDocument/2006/relationships/image" Target="../media/image9.gif"/><Relationship Id="rId4" Type="http://schemas.openxmlformats.org/officeDocument/2006/relationships/notesSlide" Target="../notesSlides/notesSlide3.xml"/><Relationship Id="rId9" Type="http://schemas.openxmlformats.org/officeDocument/2006/relationships/image" Target="../media/image8.gif"/></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7.xml"/><Relationship Id="rId7" Type="http://schemas.openxmlformats.org/officeDocument/2006/relationships/image" Target="../media/image12.sv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1.png"/><Relationship Id="rId11" Type="http://schemas.openxmlformats.org/officeDocument/2006/relationships/image" Target="../media/image3.png"/><Relationship Id="rId5" Type="http://schemas.openxmlformats.org/officeDocument/2006/relationships/image" Target="../media/image1.png"/><Relationship Id="rId10" Type="http://schemas.openxmlformats.org/officeDocument/2006/relationships/image" Target="../media/image2.png"/><Relationship Id="rId4" Type="http://schemas.openxmlformats.org/officeDocument/2006/relationships/notesSlide" Target="../notesSlides/notesSlide4.xml"/><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16.sv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5.png"/><Relationship Id="rId11" Type="http://schemas.openxmlformats.org/officeDocument/2006/relationships/image" Target="../media/image3.png"/><Relationship Id="rId5" Type="http://schemas.openxmlformats.org/officeDocument/2006/relationships/image" Target="../media/image1.png"/><Relationship Id="rId10" Type="http://schemas.openxmlformats.org/officeDocument/2006/relationships/image" Target="../media/image17.png"/><Relationship Id="rId4" Type="http://schemas.openxmlformats.org/officeDocument/2006/relationships/notesSlide" Target="../notesSlides/notesSlide5.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5"/>
          <a:srcRect l="10092" t="6988" b="8723"/>
          <a:stretch>
            <a:fillRect/>
          </a:stretch>
        </p:blipFill>
        <p:spPr>
          <a:xfrm>
            <a:off x="0" y="0"/>
            <a:ext cx="18288000" cy="10287000"/>
          </a:xfrm>
          <a:prstGeom prst="rect">
            <a:avLst/>
          </a:prstGeom>
        </p:spPr>
      </p:pic>
      <p:pic>
        <p:nvPicPr>
          <p:cNvPr id="3" name="Picture 3"/>
          <p:cNvPicPr>
            <a:picLocks noChangeAspect="1"/>
          </p:cNvPicPr>
          <p:nvPr/>
        </p:nvPicPr>
        <p:blipFill>
          <a:blip r:embed="rId6"/>
          <a:srcRect/>
          <a:stretch>
            <a:fillRect/>
          </a:stretch>
        </p:blipFill>
        <p:spPr>
          <a:xfrm>
            <a:off x="9741823" y="1472234"/>
            <a:ext cx="6966227" cy="7342531"/>
          </a:xfrm>
          <a:prstGeom prst="rect">
            <a:avLst/>
          </a:prstGeom>
        </p:spPr>
      </p:pic>
      <p:pic>
        <p:nvPicPr>
          <p:cNvPr id="8" name="Audio 7">
            <a:hlinkClick r:id="" action="ppaction://media"/>
            <a:extLst>
              <a:ext uri="{FF2B5EF4-FFF2-40B4-BE49-F238E27FC236}">
                <a16:creationId xmlns:a16="http://schemas.microsoft.com/office/drawing/2014/main" id="{38D24DB2-D349-D1E6-4C9A-6B6661F2BDB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7205"/>
    </mc:Choice>
    <mc:Fallback>
      <p:transition spd="slow" advTm="172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5"/>
          <a:srcRect l="3897" t="14453" r="6406" b="1456"/>
          <a:stretch>
            <a:fillRect/>
          </a:stretch>
        </p:blipFill>
        <p:spPr>
          <a:xfrm>
            <a:off x="0" y="0"/>
            <a:ext cx="18288000" cy="10287000"/>
          </a:xfrm>
          <a:prstGeom prst="rect">
            <a:avLst/>
          </a:prstGeom>
        </p:spPr>
      </p:pic>
      <p:pic>
        <p:nvPicPr>
          <p:cNvPr id="3" name="Picture 3"/>
          <p:cNvPicPr>
            <a:picLocks noChangeAspect="1"/>
          </p:cNvPicPr>
          <p:nvPr/>
        </p:nvPicPr>
        <p:blipFill>
          <a:blip r:embed="rId6"/>
          <a:srcRect/>
          <a:stretch>
            <a:fillRect/>
          </a:stretch>
        </p:blipFill>
        <p:spPr>
          <a:xfrm>
            <a:off x="8042264" y="0"/>
            <a:ext cx="10037993" cy="1668816"/>
          </a:xfrm>
          <a:prstGeom prst="rect">
            <a:avLst/>
          </a:prstGeom>
        </p:spPr>
      </p:pic>
      <p:sp>
        <p:nvSpPr>
          <p:cNvPr id="4" name="TextBox 4"/>
          <p:cNvSpPr txBox="1"/>
          <p:nvPr/>
        </p:nvSpPr>
        <p:spPr>
          <a:xfrm>
            <a:off x="9144000" y="1475512"/>
            <a:ext cx="8709066" cy="8119111"/>
          </a:xfrm>
          <a:prstGeom prst="rect">
            <a:avLst/>
          </a:prstGeom>
        </p:spPr>
        <p:txBody>
          <a:bodyPr lIns="0" tIns="0" rIns="0" bIns="0" rtlCol="0" anchor="t">
            <a:spAutoFit/>
          </a:bodyPr>
          <a:lstStyle/>
          <a:p>
            <a:pPr algn="ctr">
              <a:lnSpc>
                <a:spcPts val="7139"/>
              </a:lnSpc>
              <a:spcBef>
                <a:spcPct val="0"/>
              </a:spcBef>
            </a:pPr>
            <a:r>
              <a:rPr lang="en-US" sz="5099">
                <a:solidFill>
                  <a:srgbClr val="000000"/>
                </a:solidFill>
                <a:latin typeface="Lora"/>
              </a:rPr>
              <a:t>The Pride Center provides a secure, supportive, and accepting environment for students across all genders and sexual identities including those who identify as Lesbian, Gay, Bisexual, Transgender, Queer (LGBTQ+), and their allies.</a:t>
            </a:r>
          </a:p>
        </p:txBody>
      </p:sp>
      <p:pic>
        <p:nvPicPr>
          <p:cNvPr id="5" name="Picture 5"/>
          <p:cNvPicPr>
            <a:picLocks noChangeAspect="1"/>
          </p:cNvPicPr>
          <p:nvPr/>
        </p:nvPicPr>
        <p:blipFill>
          <a:blip r:embed="rId7"/>
          <a:srcRect/>
          <a:stretch>
            <a:fillRect/>
          </a:stretch>
        </p:blipFill>
        <p:spPr>
          <a:xfrm>
            <a:off x="93621" y="3515397"/>
            <a:ext cx="1624010" cy="1711737"/>
          </a:xfrm>
          <a:prstGeom prst="rect">
            <a:avLst/>
          </a:prstGeom>
        </p:spPr>
      </p:pic>
      <p:pic>
        <p:nvPicPr>
          <p:cNvPr id="11" name="Audio 10">
            <a:hlinkClick r:id="" action="ppaction://media"/>
            <a:extLst>
              <a:ext uri="{FF2B5EF4-FFF2-40B4-BE49-F238E27FC236}">
                <a16:creationId xmlns:a16="http://schemas.microsoft.com/office/drawing/2014/main" id="{56B9ADAD-197B-DABC-BD88-EBBA89422D6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8480"/>
    </mc:Choice>
    <mc:Fallback>
      <p:transition spd="slow" advTm="284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5"/>
          <a:srcRect l="2172" t="4540" b="3746"/>
          <a:stretch>
            <a:fillRect/>
          </a:stretch>
        </p:blipFill>
        <p:spPr>
          <a:xfrm>
            <a:off x="0" y="0"/>
            <a:ext cx="18288000" cy="10287000"/>
          </a:xfrm>
          <a:prstGeom prst="rect">
            <a:avLst/>
          </a:prstGeom>
        </p:spPr>
      </p:pic>
      <p:pic>
        <p:nvPicPr>
          <p:cNvPr id="3" name="Picture 3"/>
          <p:cNvPicPr>
            <a:picLocks noChangeAspect="1"/>
          </p:cNvPicPr>
          <p:nvPr/>
        </p:nvPicPr>
        <p:blipFill>
          <a:blip r:embed="rId6"/>
          <a:srcRect t="31664" b="33001"/>
          <a:stretch>
            <a:fillRect/>
          </a:stretch>
        </p:blipFill>
        <p:spPr>
          <a:xfrm>
            <a:off x="8516679" y="102626"/>
            <a:ext cx="9693868" cy="3391157"/>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144409" y="6147230"/>
            <a:ext cx="913150" cy="913150"/>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379664" y="8320977"/>
            <a:ext cx="397240" cy="397240"/>
          </a:xfrm>
          <a:prstGeom prst="rect">
            <a:avLst/>
          </a:prstGeom>
        </p:spPr>
      </p:pic>
      <p:sp>
        <p:nvSpPr>
          <p:cNvPr id="6" name="TextBox 6"/>
          <p:cNvSpPr txBox="1"/>
          <p:nvPr/>
        </p:nvSpPr>
        <p:spPr>
          <a:xfrm>
            <a:off x="9448499" y="3493783"/>
            <a:ext cx="8318412" cy="5429250"/>
          </a:xfrm>
          <a:prstGeom prst="rect">
            <a:avLst/>
          </a:prstGeom>
        </p:spPr>
        <p:txBody>
          <a:bodyPr lIns="0" tIns="0" rIns="0" bIns="0" rtlCol="0" anchor="t">
            <a:spAutoFit/>
          </a:bodyPr>
          <a:lstStyle/>
          <a:p>
            <a:pPr algn="ctr">
              <a:lnSpc>
                <a:spcPts val="4319"/>
              </a:lnSpc>
              <a:spcBef>
                <a:spcPct val="0"/>
              </a:spcBef>
            </a:pPr>
            <a:r>
              <a:rPr lang="en-US" sz="3599" spc="719">
                <a:solidFill>
                  <a:srgbClr val="000000"/>
                </a:solidFill>
                <a:latin typeface="Lora Bold"/>
              </a:rPr>
              <a:t>SAGA IS THE GCC CLUB FOR LGBTQ+ STUDENTS AND THEIR ALLIES. </a:t>
            </a:r>
          </a:p>
          <a:p>
            <a:pPr algn="ctr">
              <a:lnSpc>
                <a:spcPts val="4319"/>
              </a:lnSpc>
              <a:spcBef>
                <a:spcPct val="0"/>
              </a:spcBef>
            </a:pPr>
            <a:r>
              <a:rPr lang="en-US" sz="3599" spc="719">
                <a:solidFill>
                  <a:srgbClr val="000000"/>
                </a:solidFill>
                <a:latin typeface="Lora Bold"/>
              </a:rPr>
              <a:t>THIS CLUB IS A PLACE FOR EVERYONE TO BE THEIR TRUEST SELF WITH NO JUDGEMENT, CREATE CONNECTIONS, AND MAKE A DIFFERENCE WITHIN THE LGBTQ+ COMMUNITY.  </a:t>
            </a:r>
          </a:p>
        </p:txBody>
      </p:sp>
      <p:pic>
        <p:nvPicPr>
          <p:cNvPr id="7" name="Picture 7"/>
          <p:cNvPicPr>
            <a:picLocks noChangeAspect="1"/>
          </p:cNvPicPr>
          <p:nvPr/>
        </p:nvPicPr>
        <p:blipFill>
          <a:blip r:embed="rId9"/>
          <a:srcRect/>
          <a:stretch>
            <a:fillRect/>
          </a:stretch>
        </p:blipFill>
        <p:spPr>
          <a:xfrm>
            <a:off x="187766" y="7060380"/>
            <a:ext cx="2390518" cy="3035456"/>
          </a:xfrm>
          <a:prstGeom prst="rect">
            <a:avLst/>
          </a:prstGeom>
        </p:spPr>
      </p:pic>
      <p:pic>
        <p:nvPicPr>
          <p:cNvPr id="8" name="Picture 8"/>
          <p:cNvPicPr>
            <a:picLocks noChangeAspect="1"/>
          </p:cNvPicPr>
          <p:nvPr/>
        </p:nvPicPr>
        <p:blipFill>
          <a:blip r:embed="rId10"/>
          <a:srcRect/>
          <a:stretch>
            <a:fillRect/>
          </a:stretch>
        </p:blipFill>
        <p:spPr>
          <a:xfrm flipH="1">
            <a:off x="6600984" y="7340597"/>
            <a:ext cx="2342690" cy="2755239"/>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029072" y="8399151"/>
            <a:ext cx="913150" cy="913150"/>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199241" y="7340597"/>
            <a:ext cx="397240" cy="397240"/>
          </a:xfrm>
          <a:prstGeom prst="rect">
            <a:avLst/>
          </a:prstGeom>
        </p:spPr>
      </p:pic>
      <p:pic>
        <p:nvPicPr>
          <p:cNvPr id="11" name="Picture 11"/>
          <p:cNvPicPr>
            <a:picLocks noChangeAspect="1"/>
          </p:cNvPicPr>
          <p:nvPr/>
        </p:nvPicPr>
        <p:blipFill>
          <a:blip r:embed="rId11"/>
          <a:srcRect/>
          <a:stretch>
            <a:fillRect/>
          </a:stretch>
        </p:blipFill>
        <p:spPr>
          <a:xfrm>
            <a:off x="3485647" y="8082922"/>
            <a:ext cx="2153848" cy="2079577"/>
          </a:xfrm>
          <a:prstGeom prst="rect">
            <a:avLst/>
          </a:prstGeom>
        </p:spPr>
      </p:pic>
      <p:grpSp>
        <p:nvGrpSpPr>
          <p:cNvPr id="12" name="Group 12"/>
          <p:cNvGrpSpPr/>
          <p:nvPr/>
        </p:nvGrpSpPr>
        <p:grpSpPr>
          <a:xfrm>
            <a:off x="3017712" y="7418459"/>
            <a:ext cx="3157537" cy="638756"/>
            <a:chOff x="0" y="0"/>
            <a:chExt cx="831615" cy="168232"/>
          </a:xfrm>
        </p:grpSpPr>
        <p:sp>
          <p:nvSpPr>
            <p:cNvPr id="13" name="Freeform 13"/>
            <p:cNvSpPr/>
            <p:nvPr/>
          </p:nvSpPr>
          <p:spPr>
            <a:xfrm>
              <a:off x="0" y="0"/>
              <a:ext cx="831615" cy="168232"/>
            </a:xfrm>
            <a:custGeom>
              <a:avLst/>
              <a:gdLst/>
              <a:ahLst/>
              <a:cxnLst/>
              <a:rect l="l" t="t" r="r" b="b"/>
              <a:pathLst>
                <a:path w="831615" h="168232">
                  <a:moveTo>
                    <a:pt x="0" y="0"/>
                  </a:moveTo>
                  <a:lnTo>
                    <a:pt x="831615" y="0"/>
                  </a:lnTo>
                  <a:lnTo>
                    <a:pt x="831615" y="168232"/>
                  </a:lnTo>
                  <a:lnTo>
                    <a:pt x="0" y="168232"/>
                  </a:lnTo>
                  <a:close/>
                </a:path>
              </a:pathLst>
            </a:custGeom>
            <a:solidFill>
              <a:srgbClr val="FFFFFF"/>
            </a:solidFill>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3120931" y="7501897"/>
            <a:ext cx="3157538" cy="581025"/>
          </a:xfrm>
          <a:prstGeom prst="rect">
            <a:avLst/>
          </a:prstGeom>
        </p:spPr>
        <p:txBody>
          <a:bodyPr lIns="0" tIns="0" rIns="0" bIns="0" rtlCol="0" anchor="t">
            <a:spAutoFit/>
          </a:bodyPr>
          <a:lstStyle/>
          <a:p>
            <a:pPr algn="ctr">
              <a:lnSpc>
                <a:spcPts val="4559"/>
              </a:lnSpc>
              <a:spcBef>
                <a:spcPct val="0"/>
              </a:spcBef>
            </a:pPr>
            <a:r>
              <a:rPr lang="en-US" sz="3799" spc="759">
                <a:solidFill>
                  <a:srgbClr val="FF1616"/>
                </a:solidFill>
                <a:latin typeface="Genty Bold"/>
              </a:rPr>
              <a:t>J</a:t>
            </a:r>
            <a:r>
              <a:rPr lang="en-US" sz="3799" spc="759">
                <a:solidFill>
                  <a:srgbClr val="FF914D"/>
                </a:solidFill>
                <a:latin typeface="Genty Bold"/>
              </a:rPr>
              <a:t>o</a:t>
            </a:r>
            <a:r>
              <a:rPr lang="en-US" sz="3799" spc="759">
                <a:solidFill>
                  <a:srgbClr val="FFDE59"/>
                </a:solidFill>
                <a:latin typeface="Genty Bold"/>
              </a:rPr>
              <a:t>i</a:t>
            </a:r>
            <a:r>
              <a:rPr lang="en-US" sz="3799" spc="759">
                <a:solidFill>
                  <a:srgbClr val="008037"/>
                </a:solidFill>
                <a:latin typeface="Genty Bold"/>
              </a:rPr>
              <a:t>n</a:t>
            </a:r>
            <a:r>
              <a:rPr lang="en-US" sz="3799" spc="759">
                <a:solidFill>
                  <a:srgbClr val="FFFFFF"/>
                </a:solidFill>
                <a:latin typeface="Genty Bold"/>
              </a:rPr>
              <a:t> </a:t>
            </a:r>
            <a:r>
              <a:rPr lang="en-US" sz="3799" spc="759">
                <a:solidFill>
                  <a:srgbClr val="004AAD"/>
                </a:solidFill>
                <a:latin typeface="Genty Bold"/>
              </a:rPr>
              <a:t>S</a:t>
            </a:r>
            <a:r>
              <a:rPr lang="en-US" sz="3799" spc="759">
                <a:solidFill>
                  <a:srgbClr val="8414E2"/>
                </a:solidFill>
                <a:latin typeface="Genty Bold"/>
              </a:rPr>
              <a:t>a</a:t>
            </a:r>
            <a:r>
              <a:rPr lang="en-US" sz="3799" spc="759">
                <a:solidFill>
                  <a:srgbClr val="FF66C4"/>
                </a:solidFill>
                <a:latin typeface="Genty Bold"/>
              </a:rPr>
              <a:t>g</a:t>
            </a:r>
            <a:r>
              <a:rPr lang="en-US" sz="3799" spc="759">
                <a:solidFill>
                  <a:srgbClr val="5ACFD8"/>
                </a:solidFill>
                <a:latin typeface="Genty Bold"/>
              </a:rPr>
              <a:t>a</a:t>
            </a:r>
            <a:r>
              <a:rPr lang="en-US" sz="3799" spc="759">
                <a:solidFill>
                  <a:srgbClr val="FFFFFF"/>
                </a:solidFill>
                <a:latin typeface="Genty Bold"/>
              </a:rPr>
              <a:t> </a:t>
            </a:r>
          </a:p>
        </p:txBody>
      </p:sp>
      <p:pic>
        <p:nvPicPr>
          <p:cNvPr id="16" name="Picture 16"/>
          <p:cNvPicPr>
            <a:picLocks noChangeAspect="1"/>
          </p:cNvPicPr>
          <p:nvPr/>
        </p:nvPicPr>
        <p:blipFill>
          <a:blip r:embed="rId12"/>
          <a:srcRect/>
          <a:stretch>
            <a:fillRect/>
          </a:stretch>
        </p:blipFill>
        <p:spPr>
          <a:xfrm>
            <a:off x="258710" y="4331916"/>
            <a:ext cx="1539980" cy="1623167"/>
          </a:xfrm>
          <a:prstGeom prst="rect">
            <a:avLst/>
          </a:prstGeom>
        </p:spPr>
      </p:pic>
      <p:pic>
        <p:nvPicPr>
          <p:cNvPr id="38" name="Audio 37">
            <a:hlinkClick r:id="" action="ppaction://media"/>
            <a:extLst>
              <a:ext uri="{FF2B5EF4-FFF2-40B4-BE49-F238E27FC236}">
                <a16:creationId xmlns:a16="http://schemas.microsoft.com/office/drawing/2014/main" id="{72EA7011-5A01-195E-02B5-7D5CE4CD0742}"/>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6256"/>
    </mc:Choice>
    <mc:Fallback>
      <p:transition spd="slow" advTm="562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5"/>
          <a:srcRect l="2202" t="2660" r="2874" b="8348"/>
          <a:stretch>
            <a:fillRect/>
          </a:stretch>
        </p:blipFill>
        <p:spPr>
          <a:xfrm>
            <a:off x="0" y="0"/>
            <a:ext cx="18288000" cy="10287000"/>
          </a:xfrm>
          <a:prstGeom prst="rect">
            <a:avLst/>
          </a:prstGeom>
        </p:spPr>
      </p:pic>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379227" y="5242362"/>
            <a:ext cx="1170461" cy="1057671"/>
          </a:xfrm>
          <a:prstGeom prst="rect">
            <a:avLst/>
          </a:prstGeom>
        </p:spPr>
      </p:pic>
      <p:pic>
        <p:nvPicPr>
          <p:cNvPr id="4"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2196750" y="5085917"/>
            <a:ext cx="2035326" cy="154314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911325" y="8111156"/>
            <a:ext cx="2355684" cy="1786037"/>
          </a:xfrm>
          <a:prstGeom prst="rect">
            <a:avLst/>
          </a:prstGeom>
        </p:spPr>
      </p:pic>
      <p:pic>
        <p:nvPicPr>
          <p:cNvPr id="6" name="Picture 6"/>
          <p:cNvPicPr>
            <a:picLocks noChangeAspect="1"/>
          </p:cNvPicPr>
          <p:nvPr/>
        </p:nvPicPr>
        <p:blipFill>
          <a:blip r:embed="rId10"/>
          <a:srcRect/>
          <a:stretch>
            <a:fillRect/>
          </a:stretch>
        </p:blipFill>
        <p:spPr>
          <a:xfrm>
            <a:off x="110146" y="4363687"/>
            <a:ext cx="1837109" cy="1936346"/>
          </a:xfrm>
          <a:prstGeom prst="rect">
            <a:avLst/>
          </a:prstGeom>
        </p:spPr>
      </p:pic>
      <p:sp>
        <p:nvSpPr>
          <p:cNvPr id="7" name="TextBox 7"/>
          <p:cNvSpPr txBox="1"/>
          <p:nvPr/>
        </p:nvSpPr>
        <p:spPr>
          <a:xfrm>
            <a:off x="9144000" y="1521489"/>
            <a:ext cx="8910121" cy="5693920"/>
          </a:xfrm>
          <a:prstGeom prst="rect">
            <a:avLst/>
          </a:prstGeom>
        </p:spPr>
        <p:txBody>
          <a:bodyPr lIns="0" tIns="0" rIns="0" bIns="0" rtlCol="0" anchor="t">
            <a:spAutoFit/>
          </a:bodyPr>
          <a:lstStyle/>
          <a:p>
            <a:pPr marL="744379" lvl="1" indent="-372189" algn="ctr">
              <a:lnSpc>
                <a:spcPts val="3861"/>
              </a:lnSpc>
              <a:buFont typeface="Arial"/>
              <a:buChar char="•"/>
            </a:pPr>
            <a:r>
              <a:rPr lang="en-US" sz="3447">
                <a:solidFill>
                  <a:srgbClr val="008037"/>
                </a:solidFill>
                <a:latin typeface="Roboto Bold"/>
              </a:rPr>
              <a:t>Let's Chat Series </a:t>
            </a:r>
          </a:p>
          <a:p>
            <a:pPr algn="ctr">
              <a:lnSpc>
                <a:spcPts val="3861"/>
              </a:lnSpc>
            </a:pPr>
            <a:r>
              <a:rPr lang="en-US" sz="3447">
                <a:solidFill>
                  <a:srgbClr val="008037"/>
                </a:solidFill>
                <a:latin typeface="Roboto Bold"/>
              </a:rPr>
              <a:t>     (Conversation group for students only)</a:t>
            </a:r>
          </a:p>
          <a:p>
            <a:pPr algn="ctr">
              <a:lnSpc>
                <a:spcPts val="4091"/>
              </a:lnSpc>
            </a:pPr>
            <a:r>
              <a:rPr lang="en-US" sz="3652">
                <a:solidFill>
                  <a:srgbClr val="FF914D"/>
                </a:solidFill>
                <a:latin typeface="Roboto Bold"/>
              </a:rPr>
              <a:t> </a:t>
            </a:r>
          </a:p>
          <a:p>
            <a:pPr marL="788617" lvl="1" indent="-394308" algn="ctr">
              <a:lnSpc>
                <a:spcPts val="4091"/>
              </a:lnSpc>
              <a:buFont typeface="Arial"/>
              <a:buChar char="•"/>
            </a:pPr>
            <a:r>
              <a:rPr lang="en-US" sz="3652">
                <a:solidFill>
                  <a:srgbClr val="004AAD"/>
                </a:solidFill>
                <a:latin typeface="Roboto Bold"/>
              </a:rPr>
              <a:t>Prideful Conversations </a:t>
            </a:r>
          </a:p>
          <a:p>
            <a:pPr algn="ctr">
              <a:lnSpc>
                <a:spcPts val="4091"/>
              </a:lnSpc>
            </a:pPr>
            <a:r>
              <a:rPr lang="en-US" sz="3652">
                <a:solidFill>
                  <a:srgbClr val="004AAD"/>
                </a:solidFill>
                <a:latin typeface="Roboto Bold"/>
              </a:rPr>
              <a:t>     (students &amp; staff discussion series)</a:t>
            </a:r>
          </a:p>
          <a:p>
            <a:pPr algn="ctr">
              <a:lnSpc>
                <a:spcPts val="4091"/>
              </a:lnSpc>
            </a:pPr>
            <a:endParaRPr lang="en-US" sz="3652">
              <a:solidFill>
                <a:srgbClr val="004AAD"/>
              </a:solidFill>
              <a:latin typeface="Roboto Bold"/>
            </a:endParaRPr>
          </a:p>
          <a:p>
            <a:pPr marL="788617" lvl="1" indent="-394308" algn="ctr">
              <a:lnSpc>
                <a:spcPts val="4091"/>
              </a:lnSpc>
              <a:buFont typeface="Arial"/>
              <a:buChar char="•"/>
            </a:pPr>
            <a:r>
              <a:rPr lang="en-US" sz="3652">
                <a:solidFill>
                  <a:srgbClr val="8C52FF"/>
                </a:solidFill>
                <a:latin typeface="Roboto Bold"/>
              </a:rPr>
              <a:t>Crisis and Emergency Resources</a:t>
            </a:r>
          </a:p>
          <a:p>
            <a:pPr algn="ctr">
              <a:lnSpc>
                <a:spcPts val="4091"/>
              </a:lnSpc>
            </a:pPr>
            <a:r>
              <a:rPr lang="en-US" sz="3652">
                <a:solidFill>
                  <a:srgbClr val="8C52FF"/>
                </a:solidFill>
                <a:latin typeface="Roboto Bold"/>
              </a:rPr>
              <a:t>       (available on our website)</a:t>
            </a:r>
          </a:p>
          <a:p>
            <a:pPr algn="ctr">
              <a:lnSpc>
                <a:spcPts val="4091"/>
              </a:lnSpc>
            </a:pPr>
            <a:endParaRPr lang="en-US" sz="3652">
              <a:solidFill>
                <a:srgbClr val="8C52FF"/>
              </a:solidFill>
              <a:latin typeface="Roboto Bold"/>
            </a:endParaRPr>
          </a:p>
          <a:p>
            <a:pPr marL="788617" lvl="1" indent="-394308" algn="ctr">
              <a:lnSpc>
                <a:spcPts val="4091"/>
              </a:lnSpc>
              <a:buFont typeface="Arial"/>
              <a:buChar char="•"/>
            </a:pPr>
            <a:r>
              <a:rPr lang="en-US" sz="3652">
                <a:solidFill>
                  <a:srgbClr val="FFDE59"/>
                </a:solidFill>
                <a:latin typeface="Roboto Bold"/>
              </a:rPr>
              <a:t>Trainings and Workshops</a:t>
            </a:r>
          </a:p>
          <a:p>
            <a:pPr algn="ctr">
              <a:lnSpc>
                <a:spcPts val="4091"/>
              </a:lnSpc>
            </a:pPr>
            <a:r>
              <a:rPr lang="en-US" sz="3652">
                <a:solidFill>
                  <a:srgbClr val="FFDE59"/>
                </a:solidFill>
                <a:latin typeface="Roboto Bold"/>
              </a:rPr>
              <a:t>  (Safe Zone, Trans Awareness, &amp; more)</a:t>
            </a:r>
            <a:r>
              <a:rPr lang="en-US" sz="3652">
                <a:solidFill>
                  <a:srgbClr val="8414E2"/>
                </a:solidFill>
                <a:latin typeface="Roboto Bold"/>
              </a:rPr>
              <a:t> </a:t>
            </a:r>
          </a:p>
        </p:txBody>
      </p:sp>
      <p:sp>
        <p:nvSpPr>
          <p:cNvPr id="8" name="TextBox 8"/>
          <p:cNvSpPr txBox="1"/>
          <p:nvPr/>
        </p:nvSpPr>
        <p:spPr>
          <a:xfrm>
            <a:off x="2256064" y="238125"/>
            <a:ext cx="15830882" cy="919998"/>
          </a:xfrm>
          <a:prstGeom prst="rect">
            <a:avLst/>
          </a:prstGeom>
        </p:spPr>
        <p:txBody>
          <a:bodyPr lIns="0" tIns="0" rIns="0" bIns="0" rtlCol="0" anchor="t">
            <a:spAutoFit/>
          </a:bodyPr>
          <a:lstStyle/>
          <a:p>
            <a:pPr algn="ctr">
              <a:lnSpc>
                <a:spcPts val="6551"/>
              </a:lnSpc>
            </a:pPr>
            <a:r>
              <a:rPr lang="en-US" sz="7617" u="sng" spc="7">
                <a:solidFill>
                  <a:srgbClr val="000000"/>
                </a:solidFill>
                <a:latin typeface="Lilita One Bold"/>
              </a:rPr>
              <a:t>EVENTS, ACTIVITIES, &amp; RESOURCES</a:t>
            </a:r>
          </a:p>
        </p:txBody>
      </p:sp>
      <p:sp>
        <p:nvSpPr>
          <p:cNvPr id="9" name="TextBox 9"/>
          <p:cNvSpPr txBox="1"/>
          <p:nvPr/>
        </p:nvSpPr>
        <p:spPr>
          <a:xfrm>
            <a:off x="6109594" y="8716431"/>
            <a:ext cx="12178406" cy="670735"/>
          </a:xfrm>
          <a:prstGeom prst="rect">
            <a:avLst/>
          </a:prstGeom>
        </p:spPr>
        <p:txBody>
          <a:bodyPr lIns="0" tIns="0" rIns="0" bIns="0" rtlCol="0" anchor="t">
            <a:spAutoFit/>
          </a:bodyPr>
          <a:lstStyle/>
          <a:p>
            <a:pPr algn="ctr">
              <a:lnSpc>
                <a:spcPts val="5031"/>
              </a:lnSpc>
            </a:pPr>
            <a:r>
              <a:rPr lang="en-US" sz="5031">
                <a:solidFill>
                  <a:srgbClr val="000000"/>
                </a:solidFill>
                <a:latin typeface="Shrikhand"/>
              </a:rPr>
              <a:t>DURING THE FIRST WEEK OF MAY</a:t>
            </a:r>
          </a:p>
        </p:txBody>
      </p:sp>
      <p:sp>
        <p:nvSpPr>
          <p:cNvPr id="10" name="TextBox 10"/>
          <p:cNvSpPr txBox="1"/>
          <p:nvPr/>
        </p:nvSpPr>
        <p:spPr>
          <a:xfrm>
            <a:off x="6898144" y="7950446"/>
            <a:ext cx="11389856" cy="670735"/>
          </a:xfrm>
          <a:prstGeom prst="rect">
            <a:avLst/>
          </a:prstGeom>
        </p:spPr>
        <p:txBody>
          <a:bodyPr lIns="0" tIns="0" rIns="0" bIns="0" rtlCol="0" anchor="t">
            <a:spAutoFit/>
          </a:bodyPr>
          <a:lstStyle/>
          <a:p>
            <a:pPr algn="ctr">
              <a:lnSpc>
                <a:spcPts val="5031"/>
              </a:lnSpc>
            </a:pPr>
            <a:r>
              <a:rPr lang="en-US" sz="5031">
                <a:solidFill>
                  <a:srgbClr val="000000"/>
                </a:solidFill>
                <a:latin typeface="Shrikhand"/>
              </a:rPr>
              <a:t>GCC CELEBRATES PRIDE WEEK</a:t>
            </a:r>
          </a:p>
        </p:txBody>
      </p:sp>
      <p:pic>
        <p:nvPicPr>
          <p:cNvPr id="12" name="Audio 11">
            <a:hlinkClick r:id="" action="ppaction://media"/>
            <a:extLst>
              <a:ext uri="{FF2B5EF4-FFF2-40B4-BE49-F238E27FC236}">
                <a16:creationId xmlns:a16="http://schemas.microsoft.com/office/drawing/2014/main" id="{7FD7EE8A-A7C4-C87A-676F-2CE1E811A70A}"/>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74250"/>
    </mc:Choice>
    <mc:Fallback>
      <p:transition spd="slow" advTm="742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5"/>
          <a:srcRect l="6383" t="7884" b="4350"/>
          <a:stretch>
            <a:fillRect/>
          </a:stretch>
        </p:blipFill>
        <p:spPr>
          <a:xfrm>
            <a:off x="0" y="0"/>
            <a:ext cx="18288000" cy="10287000"/>
          </a:xfrm>
          <a:prstGeom prst="rect">
            <a:avLst/>
          </a:prstGeom>
        </p:spPr>
      </p:pic>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147498" y="2931191"/>
            <a:ext cx="4296941" cy="78126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734943" y="3764818"/>
            <a:ext cx="4818114" cy="876021"/>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115542" y="6473309"/>
            <a:ext cx="3944144" cy="717117"/>
          </a:xfrm>
          <a:prstGeom prst="rect">
            <a:avLst/>
          </a:prstGeom>
        </p:spPr>
      </p:pic>
      <p:pic>
        <p:nvPicPr>
          <p:cNvPr id="6" name="Picture 6"/>
          <p:cNvPicPr>
            <a:picLocks noChangeAspect="1"/>
          </p:cNvPicPr>
          <p:nvPr/>
        </p:nvPicPr>
        <p:blipFill>
          <a:blip r:embed="rId8"/>
          <a:srcRect/>
          <a:stretch>
            <a:fillRect/>
          </a:stretch>
        </p:blipFill>
        <p:spPr>
          <a:xfrm>
            <a:off x="6398318" y="738257"/>
            <a:ext cx="11301259" cy="1878834"/>
          </a:xfrm>
          <a:prstGeom prst="rect">
            <a:avLst/>
          </a:prstGeom>
        </p:spPr>
      </p:pic>
      <p:sp>
        <p:nvSpPr>
          <p:cNvPr id="7" name="TextBox 7"/>
          <p:cNvSpPr txBox="1"/>
          <p:nvPr/>
        </p:nvSpPr>
        <p:spPr>
          <a:xfrm>
            <a:off x="7479094" y="3036072"/>
            <a:ext cx="3633748" cy="571500"/>
          </a:xfrm>
          <a:prstGeom prst="rect">
            <a:avLst/>
          </a:prstGeom>
        </p:spPr>
        <p:txBody>
          <a:bodyPr lIns="0" tIns="0" rIns="0" bIns="0" rtlCol="0" anchor="t">
            <a:spAutoFit/>
          </a:bodyPr>
          <a:lstStyle/>
          <a:p>
            <a:pPr algn="ctr">
              <a:lnSpc>
                <a:spcPts val="4559"/>
              </a:lnSpc>
            </a:pPr>
            <a:r>
              <a:rPr lang="en-US" sz="3799" u="sng" spc="759">
                <a:solidFill>
                  <a:srgbClr val="FF1616"/>
                </a:solidFill>
                <a:latin typeface="Glacial Indifference Bold"/>
              </a:rPr>
              <a:t>L</a:t>
            </a:r>
            <a:r>
              <a:rPr lang="en-US" sz="3799" u="sng" spc="759">
                <a:solidFill>
                  <a:srgbClr val="FF914D"/>
                </a:solidFill>
                <a:latin typeface="Glacial Indifference Bold"/>
              </a:rPr>
              <a:t>O</a:t>
            </a:r>
            <a:r>
              <a:rPr lang="en-US" sz="3799" u="sng" spc="759">
                <a:solidFill>
                  <a:srgbClr val="FFDE59"/>
                </a:solidFill>
                <a:latin typeface="Glacial Indifference Bold"/>
              </a:rPr>
              <a:t>C</a:t>
            </a:r>
            <a:r>
              <a:rPr lang="en-US" sz="3799" u="sng" spc="759">
                <a:solidFill>
                  <a:srgbClr val="008037"/>
                </a:solidFill>
                <a:latin typeface="Glacial Indifference Bold"/>
              </a:rPr>
              <a:t>A</a:t>
            </a:r>
            <a:r>
              <a:rPr lang="en-US" sz="3799" u="sng" spc="759">
                <a:solidFill>
                  <a:srgbClr val="004AAD"/>
                </a:solidFill>
                <a:latin typeface="Glacial Indifference Bold"/>
              </a:rPr>
              <a:t>T</a:t>
            </a:r>
            <a:r>
              <a:rPr lang="en-US" sz="3799" u="sng" spc="759">
                <a:solidFill>
                  <a:srgbClr val="5E17EB"/>
                </a:solidFill>
                <a:latin typeface="Glacial Indifference Bold"/>
              </a:rPr>
              <a:t>I</a:t>
            </a:r>
            <a:r>
              <a:rPr lang="en-US" sz="3799" u="sng" spc="759">
                <a:solidFill>
                  <a:srgbClr val="FF66C4"/>
                </a:solidFill>
                <a:latin typeface="Glacial Indifference Bold"/>
              </a:rPr>
              <a:t>O</a:t>
            </a:r>
            <a:r>
              <a:rPr lang="en-US" sz="3799" u="sng" spc="759">
                <a:solidFill>
                  <a:srgbClr val="00C2CB"/>
                </a:solidFill>
                <a:latin typeface="Glacial Indifference Bold"/>
              </a:rPr>
              <a:t>N</a:t>
            </a:r>
            <a:r>
              <a:rPr lang="en-US" sz="3799" u="sng" spc="759">
                <a:solidFill>
                  <a:srgbClr val="FF1616"/>
                </a:solidFill>
                <a:latin typeface="Glacial Indifference Bold"/>
              </a:rPr>
              <a:t>:</a:t>
            </a:r>
          </a:p>
        </p:txBody>
      </p:sp>
      <p:sp>
        <p:nvSpPr>
          <p:cNvPr id="8" name="TextBox 8"/>
          <p:cNvSpPr txBox="1"/>
          <p:nvPr/>
        </p:nvSpPr>
        <p:spPr>
          <a:xfrm>
            <a:off x="11806697" y="3036072"/>
            <a:ext cx="5809895" cy="571500"/>
          </a:xfrm>
          <a:prstGeom prst="rect">
            <a:avLst/>
          </a:prstGeom>
        </p:spPr>
        <p:txBody>
          <a:bodyPr lIns="0" tIns="0" rIns="0" bIns="0" rtlCol="0" anchor="t">
            <a:spAutoFit/>
          </a:bodyPr>
          <a:lstStyle/>
          <a:p>
            <a:pPr algn="ctr">
              <a:lnSpc>
                <a:spcPts val="4559"/>
              </a:lnSpc>
              <a:spcBef>
                <a:spcPct val="0"/>
              </a:spcBef>
            </a:pPr>
            <a:r>
              <a:rPr lang="en-US" sz="3799" spc="759">
                <a:solidFill>
                  <a:srgbClr val="000000"/>
                </a:solidFill>
                <a:latin typeface="Glacial Indifference Bold"/>
              </a:rPr>
              <a:t>SIERRA MADRE 267</a:t>
            </a:r>
          </a:p>
        </p:txBody>
      </p:sp>
      <p:sp>
        <p:nvSpPr>
          <p:cNvPr id="9" name="TextBox 9"/>
          <p:cNvSpPr txBox="1"/>
          <p:nvPr/>
        </p:nvSpPr>
        <p:spPr>
          <a:xfrm>
            <a:off x="6622171" y="3917078"/>
            <a:ext cx="4930887" cy="571500"/>
          </a:xfrm>
          <a:prstGeom prst="rect">
            <a:avLst/>
          </a:prstGeom>
        </p:spPr>
        <p:txBody>
          <a:bodyPr lIns="0" tIns="0" rIns="0" bIns="0" rtlCol="0" anchor="t">
            <a:spAutoFit/>
          </a:bodyPr>
          <a:lstStyle/>
          <a:p>
            <a:pPr algn="ctr">
              <a:lnSpc>
                <a:spcPts val="4559"/>
              </a:lnSpc>
            </a:pPr>
            <a:r>
              <a:rPr lang="en-US" sz="3799" u="sng" spc="759">
                <a:solidFill>
                  <a:srgbClr val="FF1616"/>
                </a:solidFill>
                <a:latin typeface="Glacial Indifference Bold"/>
              </a:rPr>
              <a:t>O</a:t>
            </a:r>
            <a:r>
              <a:rPr lang="en-US" sz="3799" u="sng" spc="759">
                <a:solidFill>
                  <a:srgbClr val="FF914D"/>
                </a:solidFill>
                <a:latin typeface="Glacial Indifference Bold"/>
              </a:rPr>
              <a:t>F</a:t>
            </a:r>
            <a:r>
              <a:rPr lang="en-US" sz="3799" u="sng" spc="759">
                <a:solidFill>
                  <a:srgbClr val="FFDE59"/>
                </a:solidFill>
                <a:latin typeface="Glacial Indifference Bold"/>
              </a:rPr>
              <a:t>F</a:t>
            </a:r>
            <a:r>
              <a:rPr lang="en-US" sz="3799" u="sng" spc="759">
                <a:solidFill>
                  <a:srgbClr val="008037"/>
                </a:solidFill>
                <a:latin typeface="Glacial Indifference Bold"/>
              </a:rPr>
              <a:t>I</a:t>
            </a:r>
            <a:r>
              <a:rPr lang="en-US" sz="3799" u="sng" spc="759">
                <a:solidFill>
                  <a:srgbClr val="004AAD"/>
                </a:solidFill>
                <a:latin typeface="Glacial Indifference Bold"/>
              </a:rPr>
              <a:t>C</a:t>
            </a:r>
            <a:r>
              <a:rPr lang="en-US" sz="3799" u="sng" spc="759">
                <a:solidFill>
                  <a:srgbClr val="5E17EB"/>
                </a:solidFill>
                <a:latin typeface="Glacial Indifference Bold"/>
              </a:rPr>
              <a:t>E</a:t>
            </a:r>
            <a:r>
              <a:rPr lang="en-US" sz="3799" u="sng" spc="759">
                <a:solidFill>
                  <a:srgbClr val="FF1616"/>
                </a:solidFill>
                <a:latin typeface="Glacial Indifference Bold"/>
              </a:rPr>
              <a:t> H</a:t>
            </a:r>
            <a:r>
              <a:rPr lang="en-US" sz="3799" u="sng" spc="759">
                <a:solidFill>
                  <a:srgbClr val="FF914D"/>
                </a:solidFill>
                <a:latin typeface="Glacial Indifference Bold"/>
              </a:rPr>
              <a:t>O</a:t>
            </a:r>
            <a:r>
              <a:rPr lang="en-US" sz="3799" u="sng" spc="759">
                <a:solidFill>
                  <a:srgbClr val="FFDE59"/>
                </a:solidFill>
                <a:latin typeface="Glacial Indifference Bold"/>
              </a:rPr>
              <a:t>U</a:t>
            </a:r>
            <a:r>
              <a:rPr lang="en-US" sz="3799" u="sng" spc="759">
                <a:solidFill>
                  <a:srgbClr val="008037"/>
                </a:solidFill>
                <a:latin typeface="Glacial Indifference Bold"/>
              </a:rPr>
              <a:t>R</a:t>
            </a:r>
            <a:r>
              <a:rPr lang="en-US" sz="3799" u="sng" spc="759">
                <a:solidFill>
                  <a:srgbClr val="8C52FF"/>
                </a:solidFill>
                <a:latin typeface="Glacial Indifference Bold"/>
              </a:rPr>
              <a:t>S</a:t>
            </a:r>
            <a:r>
              <a:rPr lang="en-US" sz="3799" u="sng" spc="759">
                <a:solidFill>
                  <a:srgbClr val="FF1616"/>
                </a:solidFill>
                <a:latin typeface="Glacial Indifference Bold"/>
              </a:rPr>
              <a:t>:</a:t>
            </a:r>
          </a:p>
        </p:txBody>
      </p:sp>
      <p:sp>
        <p:nvSpPr>
          <p:cNvPr id="10" name="TextBox 10"/>
          <p:cNvSpPr txBox="1"/>
          <p:nvPr/>
        </p:nvSpPr>
        <p:spPr>
          <a:xfrm>
            <a:off x="11388052" y="3764818"/>
            <a:ext cx="7010414" cy="2571750"/>
          </a:xfrm>
          <a:prstGeom prst="rect">
            <a:avLst/>
          </a:prstGeom>
        </p:spPr>
        <p:txBody>
          <a:bodyPr lIns="0" tIns="0" rIns="0" bIns="0" rtlCol="0" anchor="t">
            <a:spAutoFit/>
          </a:bodyPr>
          <a:lstStyle/>
          <a:p>
            <a:pPr algn="ctr">
              <a:lnSpc>
                <a:spcPts val="4079"/>
              </a:lnSpc>
              <a:spcBef>
                <a:spcPct val="0"/>
              </a:spcBef>
            </a:pPr>
            <a:r>
              <a:rPr lang="en-US" sz="3399" spc="679">
                <a:solidFill>
                  <a:srgbClr val="000000"/>
                </a:solidFill>
                <a:latin typeface="Glacial Indifference Bold"/>
              </a:rPr>
              <a:t>MONDAY THURSDAY </a:t>
            </a:r>
          </a:p>
          <a:p>
            <a:pPr algn="ctr">
              <a:lnSpc>
                <a:spcPts val="4079"/>
              </a:lnSpc>
              <a:spcBef>
                <a:spcPct val="0"/>
              </a:spcBef>
            </a:pPr>
            <a:r>
              <a:rPr lang="en-US" sz="3399" spc="679">
                <a:solidFill>
                  <a:srgbClr val="000000"/>
                </a:solidFill>
                <a:latin typeface="Glacial Indifference Bold"/>
              </a:rPr>
              <a:t>8:30 A.M. TO 4:30 P.M. </a:t>
            </a:r>
          </a:p>
          <a:p>
            <a:pPr algn="ctr">
              <a:lnSpc>
                <a:spcPts val="4079"/>
              </a:lnSpc>
              <a:spcBef>
                <a:spcPct val="0"/>
              </a:spcBef>
            </a:pPr>
            <a:endParaRPr lang="en-US" sz="3399" spc="679">
              <a:solidFill>
                <a:srgbClr val="000000"/>
              </a:solidFill>
              <a:latin typeface="Glacial Indifference Bold"/>
            </a:endParaRPr>
          </a:p>
          <a:p>
            <a:pPr algn="ctr">
              <a:lnSpc>
                <a:spcPts val="4079"/>
              </a:lnSpc>
              <a:spcBef>
                <a:spcPct val="0"/>
              </a:spcBef>
            </a:pPr>
            <a:r>
              <a:rPr lang="en-US" sz="3399" spc="679">
                <a:solidFill>
                  <a:srgbClr val="000000"/>
                </a:solidFill>
                <a:latin typeface="Glacial Indifference Bold"/>
              </a:rPr>
              <a:t>FRIDAY </a:t>
            </a:r>
          </a:p>
          <a:p>
            <a:pPr algn="ctr">
              <a:lnSpc>
                <a:spcPts val="4079"/>
              </a:lnSpc>
              <a:spcBef>
                <a:spcPct val="0"/>
              </a:spcBef>
            </a:pPr>
            <a:r>
              <a:rPr lang="en-US" sz="3399" spc="679">
                <a:solidFill>
                  <a:srgbClr val="000000"/>
                </a:solidFill>
                <a:latin typeface="Glacial Indifference Bold"/>
              </a:rPr>
              <a:t>8:30 A.M. TO 3:00 P.M.</a:t>
            </a:r>
          </a:p>
        </p:txBody>
      </p:sp>
      <p:sp>
        <p:nvSpPr>
          <p:cNvPr id="11" name="TextBox 11"/>
          <p:cNvSpPr txBox="1"/>
          <p:nvPr/>
        </p:nvSpPr>
        <p:spPr>
          <a:xfrm>
            <a:off x="7115542" y="6546118"/>
            <a:ext cx="3889170" cy="571500"/>
          </a:xfrm>
          <a:prstGeom prst="rect">
            <a:avLst/>
          </a:prstGeom>
        </p:spPr>
        <p:txBody>
          <a:bodyPr lIns="0" tIns="0" rIns="0" bIns="0" rtlCol="0" anchor="t">
            <a:spAutoFit/>
          </a:bodyPr>
          <a:lstStyle/>
          <a:p>
            <a:pPr algn="ctr">
              <a:lnSpc>
                <a:spcPts val="4559"/>
              </a:lnSpc>
              <a:spcBef>
                <a:spcPct val="0"/>
              </a:spcBef>
            </a:pPr>
            <a:r>
              <a:rPr lang="en-US" sz="3799" spc="759">
                <a:solidFill>
                  <a:srgbClr val="FF1616"/>
                </a:solidFill>
                <a:latin typeface="Glacial Indifference Bold"/>
              </a:rPr>
              <a:t>P</a:t>
            </a:r>
            <a:r>
              <a:rPr lang="en-US" sz="3799" spc="759">
                <a:solidFill>
                  <a:srgbClr val="FF914D"/>
                </a:solidFill>
                <a:latin typeface="Glacial Indifference Bold"/>
              </a:rPr>
              <a:t>H</a:t>
            </a:r>
            <a:r>
              <a:rPr lang="en-US" sz="3799" spc="759">
                <a:solidFill>
                  <a:srgbClr val="FFDE59"/>
                </a:solidFill>
                <a:latin typeface="Glacial Indifference Bold"/>
              </a:rPr>
              <a:t>O</a:t>
            </a:r>
            <a:r>
              <a:rPr lang="en-US" sz="3799" spc="759">
                <a:solidFill>
                  <a:srgbClr val="008037"/>
                </a:solidFill>
                <a:latin typeface="Glacial Indifference Bold"/>
              </a:rPr>
              <a:t>N</a:t>
            </a:r>
            <a:r>
              <a:rPr lang="en-US" sz="3799" spc="759">
                <a:solidFill>
                  <a:srgbClr val="004AAD"/>
                </a:solidFill>
                <a:latin typeface="Glacial Indifference Bold"/>
              </a:rPr>
              <a:t>E</a:t>
            </a:r>
          </a:p>
        </p:txBody>
      </p:sp>
      <p:sp>
        <p:nvSpPr>
          <p:cNvPr id="12" name="TextBox 12"/>
          <p:cNvSpPr txBox="1"/>
          <p:nvPr/>
        </p:nvSpPr>
        <p:spPr>
          <a:xfrm>
            <a:off x="10210688" y="6617555"/>
            <a:ext cx="8745273" cy="466725"/>
          </a:xfrm>
          <a:prstGeom prst="rect">
            <a:avLst/>
          </a:prstGeom>
        </p:spPr>
        <p:txBody>
          <a:bodyPr lIns="0" tIns="0" rIns="0" bIns="0" rtlCol="0" anchor="t">
            <a:spAutoFit/>
          </a:bodyPr>
          <a:lstStyle/>
          <a:p>
            <a:pPr algn="ctr">
              <a:lnSpc>
                <a:spcPts val="3600"/>
              </a:lnSpc>
              <a:spcBef>
                <a:spcPct val="0"/>
              </a:spcBef>
            </a:pPr>
            <a:r>
              <a:rPr lang="en-US" sz="3000" spc="600">
                <a:solidFill>
                  <a:srgbClr val="000000"/>
                </a:solidFill>
                <a:latin typeface="Glacial Indifference Bold"/>
              </a:rPr>
              <a:t>(818) 240-1000 | EXT. X3574</a:t>
            </a:r>
          </a:p>
        </p:txBody>
      </p:sp>
      <p:sp>
        <p:nvSpPr>
          <p:cNvPr id="13" name="TextBox 13"/>
          <p:cNvSpPr txBox="1"/>
          <p:nvPr/>
        </p:nvSpPr>
        <p:spPr>
          <a:xfrm>
            <a:off x="8574484" y="7460518"/>
            <a:ext cx="1139031"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a:rPr>
              <a:t>Email</a:t>
            </a:r>
          </a:p>
        </p:txBody>
      </p:sp>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15189" y="9099766"/>
            <a:ext cx="4657623" cy="846841"/>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060568" y="7390451"/>
            <a:ext cx="3944144" cy="717117"/>
          </a:xfrm>
          <a:prstGeom prst="rect">
            <a:avLst/>
          </a:prstGeom>
        </p:spPr>
      </p:pic>
      <p:sp>
        <p:nvSpPr>
          <p:cNvPr id="16" name="TextBox 16"/>
          <p:cNvSpPr txBox="1"/>
          <p:nvPr/>
        </p:nvSpPr>
        <p:spPr>
          <a:xfrm>
            <a:off x="7060568" y="7463260"/>
            <a:ext cx="3889170" cy="571500"/>
          </a:xfrm>
          <a:prstGeom prst="rect">
            <a:avLst/>
          </a:prstGeom>
        </p:spPr>
        <p:txBody>
          <a:bodyPr lIns="0" tIns="0" rIns="0" bIns="0" rtlCol="0" anchor="t">
            <a:spAutoFit/>
          </a:bodyPr>
          <a:lstStyle/>
          <a:p>
            <a:pPr algn="ctr">
              <a:lnSpc>
                <a:spcPts val="4559"/>
              </a:lnSpc>
              <a:spcBef>
                <a:spcPct val="0"/>
              </a:spcBef>
            </a:pPr>
            <a:r>
              <a:rPr lang="en-US" sz="3799" spc="759">
                <a:solidFill>
                  <a:srgbClr val="FF1616"/>
                </a:solidFill>
                <a:latin typeface="Glacial Indifference Bold"/>
              </a:rPr>
              <a:t>E</a:t>
            </a:r>
            <a:r>
              <a:rPr lang="en-US" sz="3799" spc="759">
                <a:solidFill>
                  <a:srgbClr val="FF914D"/>
                </a:solidFill>
                <a:latin typeface="Glacial Indifference Bold"/>
              </a:rPr>
              <a:t>M</a:t>
            </a:r>
            <a:r>
              <a:rPr lang="en-US" sz="3799" spc="759">
                <a:solidFill>
                  <a:srgbClr val="FFDE59"/>
                </a:solidFill>
                <a:latin typeface="Glacial Indifference Bold"/>
              </a:rPr>
              <a:t>A</a:t>
            </a:r>
            <a:r>
              <a:rPr lang="en-US" sz="3799" spc="759">
                <a:solidFill>
                  <a:srgbClr val="008037"/>
                </a:solidFill>
                <a:latin typeface="Glacial Indifference Bold"/>
              </a:rPr>
              <a:t>I</a:t>
            </a:r>
            <a:r>
              <a:rPr lang="en-US" sz="3799" spc="759">
                <a:solidFill>
                  <a:srgbClr val="004AAD"/>
                </a:solidFill>
                <a:latin typeface="Glacial Indifference Bold"/>
              </a:rPr>
              <a:t>L</a:t>
            </a:r>
            <a:r>
              <a:rPr lang="en-US" sz="3799" spc="759">
                <a:solidFill>
                  <a:srgbClr val="8C52FF"/>
                </a:solidFill>
                <a:latin typeface="Glacial Indifference Bold"/>
              </a:rPr>
              <a:t>:</a:t>
            </a:r>
          </a:p>
        </p:txBody>
      </p:sp>
      <p:pic>
        <p:nvPicPr>
          <p:cNvPr id="17" name="Picture 17"/>
          <p:cNvPicPr>
            <a:picLocks noChangeAspect="1"/>
          </p:cNvPicPr>
          <p:nvPr/>
        </p:nvPicPr>
        <p:blipFill>
          <a:blip r:embed="rId9"/>
          <a:srcRect/>
          <a:stretch>
            <a:fillRect/>
          </a:stretch>
        </p:blipFill>
        <p:spPr>
          <a:xfrm>
            <a:off x="107369" y="4202828"/>
            <a:ext cx="1373924" cy="1448141"/>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115542" y="8182624"/>
            <a:ext cx="3944144" cy="717117"/>
          </a:xfrm>
          <a:prstGeom prst="rect">
            <a:avLst/>
          </a:prstGeom>
        </p:spPr>
      </p:pic>
      <p:sp>
        <p:nvSpPr>
          <p:cNvPr id="19" name="TextBox 19"/>
          <p:cNvSpPr txBox="1"/>
          <p:nvPr/>
        </p:nvSpPr>
        <p:spPr>
          <a:xfrm>
            <a:off x="6734943" y="8269494"/>
            <a:ext cx="4930887" cy="571500"/>
          </a:xfrm>
          <a:prstGeom prst="rect">
            <a:avLst/>
          </a:prstGeom>
        </p:spPr>
        <p:txBody>
          <a:bodyPr lIns="0" tIns="0" rIns="0" bIns="0" rtlCol="0" anchor="t">
            <a:spAutoFit/>
          </a:bodyPr>
          <a:lstStyle/>
          <a:p>
            <a:pPr algn="ctr">
              <a:lnSpc>
                <a:spcPts val="4559"/>
              </a:lnSpc>
            </a:pPr>
            <a:r>
              <a:rPr lang="en-US" sz="3799" spc="759">
                <a:solidFill>
                  <a:srgbClr val="FF1616"/>
                </a:solidFill>
                <a:latin typeface="Glacial Indifference Bold"/>
              </a:rPr>
              <a:t>W</a:t>
            </a:r>
            <a:r>
              <a:rPr lang="en-US" sz="3799" spc="759">
                <a:solidFill>
                  <a:srgbClr val="FF914D"/>
                </a:solidFill>
                <a:latin typeface="Glacial Indifference Bold"/>
              </a:rPr>
              <a:t>E</a:t>
            </a:r>
            <a:r>
              <a:rPr lang="en-US" sz="3799" spc="759">
                <a:solidFill>
                  <a:srgbClr val="FFDE59"/>
                </a:solidFill>
                <a:latin typeface="Glacial Indifference Bold"/>
              </a:rPr>
              <a:t>B</a:t>
            </a:r>
            <a:r>
              <a:rPr lang="en-US" sz="3799" spc="759">
                <a:solidFill>
                  <a:srgbClr val="FF1616"/>
                </a:solidFill>
                <a:latin typeface="Glacial Indifference Bold"/>
              </a:rPr>
              <a:t> </a:t>
            </a:r>
            <a:r>
              <a:rPr lang="en-US" sz="3799" spc="759">
                <a:solidFill>
                  <a:srgbClr val="008037"/>
                </a:solidFill>
                <a:latin typeface="Glacial Indifference Bold"/>
              </a:rPr>
              <a:t>P</a:t>
            </a:r>
            <a:r>
              <a:rPr lang="en-US" sz="3799" spc="759">
                <a:solidFill>
                  <a:srgbClr val="004AAD"/>
                </a:solidFill>
                <a:latin typeface="Glacial Indifference Bold"/>
              </a:rPr>
              <a:t>A</a:t>
            </a:r>
            <a:r>
              <a:rPr lang="en-US" sz="3799" spc="759">
                <a:solidFill>
                  <a:srgbClr val="8414E2"/>
                </a:solidFill>
                <a:latin typeface="Glacial Indifference Bold"/>
              </a:rPr>
              <a:t>G</a:t>
            </a:r>
            <a:r>
              <a:rPr lang="en-US" sz="3799" spc="759">
                <a:solidFill>
                  <a:srgbClr val="FF1616"/>
                </a:solidFill>
                <a:latin typeface="Glacial Indifference Bold"/>
              </a:rPr>
              <a:t>E</a:t>
            </a:r>
            <a:r>
              <a:rPr lang="en-US" sz="3799" spc="759">
                <a:solidFill>
                  <a:srgbClr val="FF914D"/>
                </a:solidFill>
                <a:latin typeface="Glacial Indifference Bold"/>
              </a:rPr>
              <a:t>:</a:t>
            </a:r>
          </a:p>
        </p:txBody>
      </p:sp>
      <p:sp>
        <p:nvSpPr>
          <p:cNvPr id="20" name="TextBox 20"/>
          <p:cNvSpPr txBox="1"/>
          <p:nvPr/>
        </p:nvSpPr>
        <p:spPr>
          <a:xfrm>
            <a:off x="6760214" y="9212595"/>
            <a:ext cx="4544851" cy="571500"/>
          </a:xfrm>
          <a:prstGeom prst="rect">
            <a:avLst/>
          </a:prstGeom>
        </p:spPr>
        <p:txBody>
          <a:bodyPr lIns="0" tIns="0" rIns="0" bIns="0" rtlCol="0" anchor="t">
            <a:spAutoFit/>
          </a:bodyPr>
          <a:lstStyle/>
          <a:p>
            <a:pPr algn="ctr">
              <a:lnSpc>
                <a:spcPts val="4559"/>
              </a:lnSpc>
            </a:pPr>
            <a:r>
              <a:rPr lang="en-US" sz="3799" spc="759">
                <a:solidFill>
                  <a:srgbClr val="FF1616"/>
                </a:solidFill>
                <a:latin typeface="Glacial Indifference Bold"/>
              </a:rPr>
              <a:t>S</a:t>
            </a:r>
            <a:r>
              <a:rPr lang="en-US" sz="3799" spc="759">
                <a:solidFill>
                  <a:srgbClr val="FF914D"/>
                </a:solidFill>
                <a:latin typeface="Glacial Indifference Bold"/>
              </a:rPr>
              <a:t>O</a:t>
            </a:r>
            <a:r>
              <a:rPr lang="en-US" sz="3799" spc="759">
                <a:solidFill>
                  <a:srgbClr val="FFDE59"/>
                </a:solidFill>
                <a:latin typeface="Glacial Indifference Bold"/>
              </a:rPr>
              <a:t>C</a:t>
            </a:r>
            <a:r>
              <a:rPr lang="en-US" sz="3799" spc="759">
                <a:solidFill>
                  <a:srgbClr val="004AAD"/>
                </a:solidFill>
                <a:latin typeface="Glacial Indifference Bold"/>
              </a:rPr>
              <a:t>IA</a:t>
            </a:r>
            <a:r>
              <a:rPr lang="en-US" sz="3799" spc="759">
                <a:solidFill>
                  <a:srgbClr val="8414E2"/>
                </a:solidFill>
                <a:latin typeface="Glacial Indifference Bold"/>
              </a:rPr>
              <a:t>L</a:t>
            </a:r>
            <a:r>
              <a:rPr lang="en-US" sz="3799" spc="759">
                <a:solidFill>
                  <a:srgbClr val="FF1616"/>
                </a:solidFill>
                <a:latin typeface="Glacial Indifference Bold"/>
              </a:rPr>
              <a:t> M</a:t>
            </a:r>
            <a:r>
              <a:rPr lang="en-US" sz="3799" spc="759">
                <a:solidFill>
                  <a:srgbClr val="FF914D"/>
                </a:solidFill>
                <a:latin typeface="Glacial Indifference Bold"/>
              </a:rPr>
              <a:t>E</a:t>
            </a:r>
            <a:r>
              <a:rPr lang="en-US" sz="3799" spc="759">
                <a:solidFill>
                  <a:srgbClr val="FFDE59"/>
                </a:solidFill>
                <a:latin typeface="Glacial Indifference Bold"/>
              </a:rPr>
              <a:t>D</a:t>
            </a:r>
            <a:r>
              <a:rPr lang="en-US" sz="3799" spc="759">
                <a:solidFill>
                  <a:srgbClr val="008037"/>
                </a:solidFill>
                <a:latin typeface="Glacial Indifference Bold"/>
              </a:rPr>
              <a:t>I</a:t>
            </a:r>
            <a:r>
              <a:rPr lang="en-US" sz="3799" spc="759">
                <a:solidFill>
                  <a:srgbClr val="004AAD"/>
                </a:solidFill>
                <a:latin typeface="Glacial Indifference Bold"/>
              </a:rPr>
              <a:t>A</a:t>
            </a:r>
          </a:p>
        </p:txBody>
      </p:sp>
      <p:sp>
        <p:nvSpPr>
          <p:cNvPr id="21" name="TextBox 21"/>
          <p:cNvSpPr txBox="1"/>
          <p:nvPr/>
        </p:nvSpPr>
        <p:spPr>
          <a:xfrm>
            <a:off x="10520623" y="7380926"/>
            <a:ext cx="8745273" cy="466725"/>
          </a:xfrm>
          <a:prstGeom prst="rect">
            <a:avLst/>
          </a:prstGeom>
        </p:spPr>
        <p:txBody>
          <a:bodyPr lIns="0" tIns="0" rIns="0" bIns="0" rtlCol="0" anchor="t">
            <a:spAutoFit/>
          </a:bodyPr>
          <a:lstStyle/>
          <a:p>
            <a:pPr algn="ctr">
              <a:lnSpc>
                <a:spcPts val="3600"/>
              </a:lnSpc>
              <a:spcBef>
                <a:spcPct val="0"/>
              </a:spcBef>
            </a:pPr>
            <a:r>
              <a:rPr lang="en-US" sz="3000" spc="600">
                <a:solidFill>
                  <a:srgbClr val="000000"/>
                </a:solidFill>
                <a:latin typeface="Glacial Indifference Bold"/>
              </a:rPr>
              <a:t>PRIDE.GCC@GLENDALE.EDU</a:t>
            </a:r>
          </a:p>
        </p:txBody>
      </p:sp>
      <p:sp>
        <p:nvSpPr>
          <p:cNvPr id="22" name="TextBox 22"/>
          <p:cNvSpPr txBox="1"/>
          <p:nvPr/>
        </p:nvSpPr>
        <p:spPr>
          <a:xfrm>
            <a:off x="10339008" y="8231394"/>
            <a:ext cx="8745273" cy="371475"/>
          </a:xfrm>
          <a:prstGeom prst="rect">
            <a:avLst/>
          </a:prstGeom>
        </p:spPr>
        <p:txBody>
          <a:bodyPr lIns="0" tIns="0" rIns="0" bIns="0" rtlCol="0" anchor="t">
            <a:spAutoFit/>
          </a:bodyPr>
          <a:lstStyle/>
          <a:p>
            <a:pPr algn="ctr">
              <a:lnSpc>
                <a:spcPts val="2880"/>
              </a:lnSpc>
              <a:spcBef>
                <a:spcPct val="0"/>
              </a:spcBef>
            </a:pPr>
            <a:r>
              <a:rPr lang="en-US" sz="2400" spc="480">
                <a:solidFill>
                  <a:srgbClr val="000000"/>
                </a:solidFill>
                <a:latin typeface="Glacial Indifference Bold"/>
              </a:rPr>
              <a:t>WWW.GLENDALE.EDU/PRIDECENTER</a:t>
            </a:r>
          </a:p>
        </p:txBody>
      </p:sp>
      <p:pic>
        <p:nvPicPr>
          <p:cNvPr id="23" name="Picture 23"/>
          <p:cNvPicPr>
            <a:picLocks noChangeAspect="1"/>
          </p:cNvPicPr>
          <p:nvPr/>
        </p:nvPicPr>
        <p:blipFill>
          <a:blip r:embed="rId10"/>
          <a:srcRect/>
          <a:stretch>
            <a:fillRect/>
          </a:stretch>
        </p:blipFill>
        <p:spPr>
          <a:xfrm>
            <a:off x="11806697" y="9021969"/>
            <a:ext cx="1063529" cy="1063529"/>
          </a:xfrm>
          <a:prstGeom prst="rect">
            <a:avLst/>
          </a:prstGeom>
        </p:spPr>
      </p:pic>
      <p:sp>
        <p:nvSpPr>
          <p:cNvPr id="24" name="TextBox 24"/>
          <p:cNvSpPr txBox="1"/>
          <p:nvPr/>
        </p:nvSpPr>
        <p:spPr>
          <a:xfrm>
            <a:off x="13193403" y="9326895"/>
            <a:ext cx="3399713" cy="457200"/>
          </a:xfrm>
          <a:prstGeom prst="rect">
            <a:avLst/>
          </a:prstGeom>
        </p:spPr>
        <p:txBody>
          <a:bodyPr lIns="0" tIns="0" rIns="0" bIns="0" rtlCol="0" anchor="t">
            <a:spAutoFit/>
          </a:bodyPr>
          <a:lstStyle/>
          <a:p>
            <a:pPr algn="ctr">
              <a:lnSpc>
                <a:spcPts val="3600"/>
              </a:lnSpc>
              <a:spcBef>
                <a:spcPct val="0"/>
              </a:spcBef>
            </a:pPr>
            <a:r>
              <a:rPr lang="en-US" sz="3000" spc="600">
                <a:solidFill>
                  <a:srgbClr val="000000"/>
                </a:solidFill>
                <a:latin typeface="Canva Sans Bold"/>
              </a:rPr>
              <a:t>@PRIDE.GCC</a:t>
            </a:r>
          </a:p>
        </p:txBody>
      </p:sp>
      <p:pic>
        <p:nvPicPr>
          <p:cNvPr id="25" name="Audio 24">
            <a:hlinkClick r:id="" action="ppaction://media"/>
            <a:extLst>
              <a:ext uri="{FF2B5EF4-FFF2-40B4-BE49-F238E27FC236}">
                <a16:creationId xmlns:a16="http://schemas.microsoft.com/office/drawing/2014/main" id="{045B49A2-6F0B-AB73-D559-339BA6A4FAC4}"/>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8128"/>
    </mc:Choice>
    <mc:Fallback>
      <p:transition spd="slow" advTm="481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TotalTime>
  <Words>931</Words>
  <Application>Microsoft Macintosh PowerPoint</Application>
  <PresentationFormat>Custom</PresentationFormat>
  <Paragraphs>53</Paragraphs>
  <Slides>5</Slides>
  <Notes>5</Notes>
  <HiddenSlides>0</HiddenSlides>
  <MMClips>5</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vt:i4>
      </vt:variant>
    </vt:vector>
  </HeadingPairs>
  <TitlesOfParts>
    <vt:vector size="18" baseType="lpstr">
      <vt:lpstr>Canva Sans Bold</vt:lpstr>
      <vt:lpstr>Canva Sans</vt:lpstr>
      <vt:lpstr>Lora</vt:lpstr>
      <vt:lpstr>Glacial Indifference Bold</vt:lpstr>
      <vt:lpstr>Calibri</vt:lpstr>
      <vt:lpstr>Lilita One Bold</vt:lpstr>
      <vt:lpstr>Genty Bold</vt:lpstr>
      <vt:lpstr>Shrikhand</vt:lpstr>
      <vt:lpstr>Roboto Bold</vt:lpstr>
      <vt:lpstr>Helvetica Neue</vt:lpstr>
      <vt:lpstr>Arial</vt:lpstr>
      <vt:lpstr>Lora Bold</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Pride Center Presentation</dc:title>
  <cp:lastModifiedBy>Jose Leandre Castillo Lee</cp:lastModifiedBy>
  <cp:revision>6</cp:revision>
  <dcterms:created xsi:type="dcterms:W3CDTF">2006-08-16T00:00:00Z</dcterms:created>
  <dcterms:modified xsi:type="dcterms:W3CDTF">2023-02-22T19:49:33Z</dcterms:modified>
  <dc:identifier>DAFZ8EJWWfc</dc:identifier>
</cp:coreProperties>
</file>