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Bebas Neue" panose="020B0606020202050201" pitchFamily="34" charset="77"/>
      <p:regular r:id="rId9"/>
    </p:embeddedFont>
    <p:embeddedFont>
      <p:font typeface="Bebas Neue Bold" panose="020B0606020202050201" pitchFamily="34" charset="77"/>
      <p:regular r:id="rId10"/>
      <p:bold r:id="rId11"/>
    </p:embeddedFont>
    <p:embeddedFont>
      <p:font typeface="Calibri" panose="020F0502020204030204" pitchFamily="34" charset="0"/>
      <p:regular r:id="rId12"/>
      <p:bold r:id="rId13"/>
      <p:italic r:id="rId14"/>
      <p:boldItalic r:id="rId15"/>
    </p:embeddedFont>
    <p:embeddedFont>
      <p:font typeface="Cerebri Bold" pitchFamily="2" charset="77"/>
      <p:regular r:id="rId16"/>
      <p:bold r:id="rId17"/>
    </p:embeddedFont>
    <p:embeddedFont>
      <p:font typeface="Poppins" pitchFamily="2" charset="77"/>
      <p:regular r:id="rId18"/>
      <p:bold r:id="rId19"/>
      <p:italic r:id="rId20"/>
      <p:boldItalic r:id="rId21"/>
    </p:embeddedFont>
    <p:embeddedFont>
      <p:font typeface="Poppins Bold" pitchFamily="2" charset="77"/>
      <p:regular r:id="rId22"/>
      <p:bold r:id="rId23"/>
    </p:embeddedFont>
    <p:embeddedFont>
      <p:font typeface="Verdana" panose="020B060403050404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82" d="100"/>
          <a:sy n="82" d="100"/>
        </p:scale>
        <p:origin x="6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6F29C-3BD2-484C-A89F-D0010E45C933}" type="datetimeFigureOut">
              <a:rPr lang="en-US" smtClean="0"/>
              <a:t>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06FD0-6D06-7E46-8067-899525687AAD}" type="slidenum">
              <a:rPr lang="en-US" smtClean="0"/>
              <a:t>‹#›</a:t>
            </a:fld>
            <a:endParaRPr lang="en-US"/>
          </a:p>
        </p:txBody>
      </p:sp>
    </p:spTree>
    <p:extLst>
      <p:ext uri="{BB962C8B-B14F-4D97-AF65-F5344CB8AC3E}">
        <p14:creationId xmlns:p14="http://schemas.microsoft.com/office/powerpoint/2010/main" val="263793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lendale.edu/risingschol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lendale.edu/dreamresourcecen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lendale.edu/dreamresourcecen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Hello and welcome to this presentation about the Rising Scholars Program here at GCC. This program supports formerly incarcerated and/or students who have been impacted by the criminal justice system. They provide free resources and services in order to help students navigate college and become successful.  We will be going over more information about the program. For more details we invite you to visit our website at </a:t>
            </a:r>
            <a:r>
              <a:rPr lang="en-US" sz="1800" b="0" i="0" u="sng" strike="noStrike" dirty="0">
                <a:solidFill>
                  <a:srgbClr val="1155CC"/>
                </a:solidFill>
                <a:effectLst/>
                <a:latin typeface="Arial" panose="020B0604020202020204" pitchFamily="34" charset="0"/>
                <a:hlinkClick r:id="rId3"/>
              </a:rPr>
              <a:t>www.glendale.edu/</a:t>
            </a:r>
            <a:r>
              <a:rPr lang="en-US" sz="1800" b="0" i="0" u="sng" strike="noStrike" dirty="0" err="1">
                <a:solidFill>
                  <a:srgbClr val="1155CC"/>
                </a:solidFill>
                <a:effectLst/>
                <a:latin typeface="Arial" panose="020B0604020202020204" pitchFamily="34" charset="0"/>
                <a:hlinkClick r:id="rId3"/>
              </a:rPr>
              <a:t>risingscholar</a:t>
            </a:r>
            <a:r>
              <a:rPr lang="en-US" sz="1800" b="0" i="0" u="none" strike="noStrike" dirty="0" err="1">
                <a:solidFill>
                  <a:srgbClr val="000000"/>
                </a:solidFill>
                <a:effectLst/>
                <a:latin typeface="Arial" panose="020B0604020202020204" pitchFamily="34" charset="0"/>
              </a:rPr>
              <a:t>s</a:t>
            </a: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1</a:t>
            </a:fld>
            <a:endParaRPr lang="en-US"/>
          </a:p>
        </p:txBody>
      </p:sp>
    </p:spTree>
    <p:extLst>
      <p:ext uri="{BB962C8B-B14F-4D97-AF65-F5344CB8AC3E}">
        <p14:creationId xmlns:p14="http://schemas.microsoft.com/office/powerpoint/2010/main" val="316436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 The Rising Scholars mission is to create a pathway into higher education for formerly incarcerated, reentry, and system impacted individuals from enrollment through graduation by addressing their academic and social needs.</a:t>
            </a: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2</a:t>
            </a:fld>
            <a:endParaRPr lang="en-US"/>
          </a:p>
        </p:txBody>
      </p:sp>
    </p:spTree>
    <p:extLst>
      <p:ext uri="{BB962C8B-B14F-4D97-AF65-F5344CB8AC3E}">
        <p14:creationId xmlns:p14="http://schemas.microsoft.com/office/powerpoint/2010/main" val="147816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dirty="0">
                <a:solidFill>
                  <a:srgbClr val="000000"/>
                </a:solidFill>
                <a:effectLst/>
                <a:latin typeface="Arial" panose="020B0604020202020204" pitchFamily="34" charset="0"/>
              </a:rPr>
              <a:t>Rising Scholars </a:t>
            </a:r>
            <a:r>
              <a:rPr lang="en-US" sz="1800" b="1" i="0" u="none" strike="noStrike" dirty="0">
                <a:solidFill>
                  <a:srgbClr val="000000"/>
                </a:solidFill>
                <a:effectLst/>
                <a:latin typeface="Arial" panose="020B0604020202020204" pitchFamily="34" charset="0"/>
              </a:rPr>
              <a:t>is located at the GCC Verdugo Campus in the Sierra Madre Building, room 267. Our current hours are Monday through Thursday, 8:30 A.M to 4:30 P.M. and Fridays from 8:30 to 3:00 P.m. If you need to get in contact with Rising Scholars </a:t>
            </a:r>
            <a:endParaRPr lang="en-US" b="0" i="0" u="none" strike="noStrike" dirty="0">
              <a:solidFill>
                <a:srgbClr val="000000"/>
              </a:solidFill>
              <a:effectLst/>
            </a:endParaRPr>
          </a:p>
          <a:p>
            <a:pPr algn="l" rtl="0">
              <a:spcBef>
                <a:spcPts val="0"/>
              </a:spcBef>
              <a:spcAft>
                <a:spcPts val="0"/>
              </a:spcAft>
            </a:pPr>
            <a:r>
              <a:rPr lang="en-US" sz="1800" b="1" i="0" u="none" strike="noStrike" dirty="0">
                <a:solidFill>
                  <a:srgbClr val="000000"/>
                </a:solidFill>
                <a:effectLst/>
                <a:latin typeface="Arial" panose="020B0604020202020204" pitchFamily="34" charset="0"/>
              </a:rPr>
              <a:t>please feel free to use any of the methods of contact on this page or visit </a:t>
            </a:r>
            <a:r>
              <a:rPr lang="en-US" sz="1800" b="1" i="0" u="sng" strike="noStrike" dirty="0">
                <a:solidFill>
                  <a:srgbClr val="1155CC"/>
                </a:solidFill>
                <a:effectLst/>
                <a:latin typeface="Arial" panose="020B0604020202020204" pitchFamily="34" charset="0"/>
                <a:hlinkClick r:id="rId3"/>
              </a:rPr>
              <a:t>https://www.glendale.edu/</a:t>
            </a:r>
            <a:r>
              <a:rPr lang="en-US" sz="1800" b="1" i="0" u="none" strike="noStrike" dirty="0" err="1">
                <a:solidFill>
                  <a:srgbClr val="000000"/>
                </a:solidFill>
                <a:effectLst/>
                <a:latin typeface="Arial" panose="020B0604020202020204" pitchFamily="34" charset="0"/>
              </a:rPr>
              <a:t>risingscholars</a:t>
            </a:r>
            <a:r>
              <a:rPr lang="en-US" sz="1800" b="1" i="0" u="none" strike="noStrike" dirty="0">
                <a:solidFill>
                  <a:srgbClr val="000000"/>
                </a:solidFill>
                <a:effectLst/>
                <a:latin typeface="Arial" panose="020B0604020202020204" pitchFamily="34" charset="0"/>
              </a:rPr>
              <a:t>. We would like to know what other programs and services students would like to see Rising Scholars offer. If you have ideas about new programs and activities, please contact us or simply come by and</a:t>
            </a:r>
            <a:endParaRPr lang="en-US" b="0" i="0" u="none" strike="noStrike" dirty="0">
              <a:solidFill>
                <a:srgbClr val="000000"/>
              </a:solidFill>
              <a:effectLst/>
            </a:endParaRPr>
          </a:p>
          <a:p>
            <a:pPr algn="l" rtl="0">
              <a:spcBef>
                <a:spcPts val="0"/>
              </a:spcBef>
              <a:spcAft>
                <a:spcPts val="0"/>
              </a:spcAft>
            </a:pPr>
            <a:r>
              <a:rPr lang="en-US" sz="1800" b="1" i="0" u="none" strike="noStrike" dirty="0">
                <a:solidFill>
                  <a:srgbClr val="000000"/>
                </a:solidFill>
                <a:effectLst/>
                <a:latin typeface="Arial" panose="020B0604020202020204" pitchFamily="34" charset="0"/>
              </a:rPr>
              <a:t>say hello.</a:t>
            </a:r>
            <a:endParaRPr lang="en-US" b="0" i="0" u="none" strike="noStrike" dirty="0">
              <a:solidFill>
                <a:srgbClr val="000000"/>
              </a:solidFill>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3</a:t>
            </a:fld>
            <a:endParaRPr lang="en-US"/>
          </a:p>
        </p:txBody>
      </p:sp>
    </p:spTree>
    <p:extLst>
      <p:ext uri="{BB962C8B-B14F-4D97-AF65-F5344CB8AC3E}">
        <p14:creationId xmlns:p14="http://schemas.microsoft.com/office/powerpoint/2010/main" val="6530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dirty="0">
                <a:solidFill>
                  <a:srgbClr val="000000"/>
                </a:solidFill>
                <a:effectLst/>
                <a:latin typeface="Arial" panose="020B0604020202020204" pitchFamily="34" charset="0"/>
              </a:rPr>
              <a:t>  Here at the Rising Scholars Programs we are committed to provide diverse services for every student here at GCC. These services include: Mental Support services such as counseling and referrals, Legal resources that we provide in partnership with the Department of Adult Parole Operations and the Department of Rehabilitation, transportation such as providing free metro passes, free legal representation, workshops and orientations such as post conviction legal relief, ACADEMIC Counseling  to help students reach their future career goals in order, tutoring, Free textbooks, and we also provide Gas and Grocery Gift Cards to help students supplement their traveling costs while attending college here at Glendale community college.  We are here to help you succeed!</a:t>
            </a:r>
            <a:endParaRPr lang="en-US" b="0" i="0" u="none" strike="noStrike" dirty="0">
              <a:solidFill>
                <a:srgbClr val="000000"/>
              </a:solidFill>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4</a:t>
            </a:fld>
            <a:endParaRPr lang="en-US"/>
          </a:p>
        </p:txBody>
      </p:sp>
    </p:spTree>
    <p:extLst>
      <p:ext uri="{BB962C8B-B14F-4D97-AF65-F5344CB8AC3E}">
        <p14:creationId xmlns:p14="http://schemas.microsoft.com/office/powerpoint/2010/main" val="356952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 The pride center is excited to be in very close partnership with SII which stands for System Impacted Intellectuals and is a student club for all students here at GCC but particularly those who are formerly incarcerated and or system impacted. Like the Rising Scholars, SII aims to help spread knowledge about the criminal justice system, its impact on underserved communities, and help make a safe space for system impacted individuals. There are weekly meetings during the Fall and Spring semesters </a:t>
            </a:r>
            <a:r>
              <a:rPr lang="en-US" sz="1800" b="0" i="0" u="none" strike="noStrike" dirty="0">
                <a:solidFill>
                  <a:srgbClr val="1E2D3B"/>
                </a:solidFill>
                <a:effectLst/>
                <a:latin typeface="Verdana" panose="020B0604030504040204" pitchFamily="34" charset="0"/>
              </a:rPr>
              <a:t>to support each other and organize events that bring awareness and culture to GCC. </a:t>
            </a:r>
            <a:r>
              <a:rPr lang="en-US" sz="1800" b="0" i="0" u="none" strike="noStrike" dirty="0">
                <a:solidFill>
                  <a:srgbClr val="000000"/>
                </a:solidFill>
                <a:effectLst/>
                <a:latin typeface="Arial" panose="020B0604020202020204" pitchFamily="34" charset="0"/>
              </a:rPr>
              <a:t> SII is a new club and is looking for leadership positions such as President, Vice President, Secretary, and treasurer. For more information follow our </a:t>
            </a:r>
            <a:r>
              <a:rPr lang="en-US" sz="1800" b="0" i="0" u="none" strike="noStrike" dirty="0" err="1">
                <a:solidFill>
                  <a:srgbClr val="000000"/>
                </a:solidFill>
                <a:effectLst/>
                <a:latin typeface="Arial" panose="020B0604020202020204" pitchFamily="34" charset="0"/>
              </a:rPr>
              <a:t>instagram</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@SIICLUB_GCC</a:t>
            </a: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5</a:t>
            </a:fld>
            <a:endParaRPr lang="en-US"/>
          </a:p>
        </p:txBody>
      </p:sp>
    </p:spTree>
    <p:extLst>
      <p:ext uri="{BB962C8B-B14F-4D97-AF65-F5344CB8AC3E}">
        <p14:creationId xmlns:p14="http://schemas.microsoft.com/office/powerpoint/2010/main" val="6660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Arial" panose="020B0604020202020204" pitchFamily="34" charset="0"/>
              </a:rPr>
              <a:t>Here at the Rising scholar program we challenge stigmas associated with incarceration while providing a safe space on campus where students can network with others and lead to navigate the educational system. We also help students develop the necessary skills to thrive in college in order to be </a:t>
            </a:r>
            <a:r>
              <a:rPr lang="en-US" sz="1800" b="1" i="0" u="none" strike="noStrike" dirty="0" err="1">
                <a:solidFill>
                  <a:srgbClr val="000000"/>
                </a:solidFill>
                <a:effectLst/>
                <a:latin typeface="Arial" panose="020B0604020202020204" pitchFamily="34" charset="0"/>
              </a:rPr>
              <a:t>sucessful</a:t>
            </a:r>
            <a:r>
              <a:rPr lang="en-US" sz="1800" b="1" i="0" u="none" strike="noStrike" dirty="0">
                <a:solidFill>
                  <a:srgbClr val="000000"/>
                </a:solidFill>
                <a:effectLst/>
                <a:latin typeface="Arial" panose="020B0604020202020204" pitchFamily="34" charset="0"/>
              </a:rPr>
              <a:t> and reach their academic goals. You will work closely with David Crawford who oversees the Rising scholars program He can be contacted at 818-240-1000 EXT. 5662 and </a:t>
            </a:r>
            <a:r>
              <a:rPr lang="en-US" sz="1800" b="1" i="0" u="none" strike="noStrike" dirty="0" err="1">
                <a:solidFill>
                  <a:srgbClr val="000000"/>
                </a:solidFill>
                <a:effectLst/>
                <a:latin typeface="Arial" panose="020B0604020202020204" pitchFamily="34" charset="0"/>
              </a:rPr>
              <a:t>dcrawford@glendale.edu</a:t>
            </a:r>
            <a:r>
              <a:rPr lang="en-US" sz="1800" b="1" i="0" u="none" strike="noStrike" dirty="0">
                <a:solidFill>
                  <a:srgbClr val="000000"/>
                </a:solidFill>
                <a:effectLst/>
                <a:latin typeface="Arial" panose="020B0604020202020204" pitchFamily="34" charset="0"/>
              </a:rPr>
              <a:t> FOR MORE INFORMATION VISIT OUR WEBSITE: </a:t>
            </a:r>
            <a:r>
              <a:rPr lang="en-US" sz="1800" b="1" i="0" u="sng" strike="noStrike" dirty="0">
                <a:solidFill>
                  <a:srgbClr val="1155CC"/>
                </a:solidFill>
                <a:effectLst/>
                <a:latin typeface="Arial" panose="020B0604020202020204" pitchFamily="34" charset="0"/>
                <a:hlinkClick r:id="rId3"/>
              </a:rPr>
              <a:t>WWW.GLENDALE.EDU/</a:t>
            </a:r>
            <a:r>
              <a:rPr lang="en-US" sz="1800" b="1" i="0" u="none" strike="noStrike" dirty="0" err="1">
                <a:solidFill>
                  <a:srgbClr val="000000"/>
                </a:solidFill>
                <a:effectLst/>
                <a:latin typeface="Arial" panose="020B0604020202020204" pitchFamily="34" charset="0"/>
              </a:rPr>
              <a:t>risingscholars</a:t>
            </a:r>
            <a:r>
              <a:rPr lang="en-US" sz="1800" b="1" i="0" u="none" strike="noStrike" dirty="0">
                <a:solidFill>
                  <a:srgbClr val="000000"/>
                </a:solidFill>
                <a:effectLst/>
                <a:latin typeface="Arial" panose="020B0604020202020204" pitchFamily="34" charset="0"/>
              </a:rPr>
              <a:t> and follow us on </a:t>
            </a:r>
            <a:r>
              <a:rPr lang="en-US" sz="1800" b="1" i="0" u="none" strike="noStrike" dirty="0" err="1">
                <a:solidFill>
                  <a:srgbClr val="000000"/>
                </a:solidFill>
                <a:effectLst/>
                <a:latin typeface="Arial" panose="020B0604020202020204" pitchFamily="34" charset="0"/>
              </a:rPr>
              <a:t>instagram</a:t>
            </a:r>
            <a:r>
              <a:rPr lang="en-US" sz="1800" b="1"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risingscholarsgcc</a:t>
            </a:r>
            <a:r>
              <a:rPr lang="en-US" sz="1800" b="1" i="0" u="none" strike="noStrike" dirty="0">
                <a:solidFill>
                  <a:srgbClr val="000000"/>
                </a:solidFill>
                <a:effectLst/>
                <a:latin typeface="Arial" panose="020B0604020202020204" pitchFamily="34" charset="0"/>
              </a:rPr>
              <a:t> thank you</a:t>
            </a:r>
            <a:endParaRPr lang="en-US" dirty="0"/>
          </a:p>
        </p:txBody>
      </p:sp>
      <p:sp>
        <p:nvSpPr>
          <p:cNvPr id="4" name="Slide Number Placeholder 3"/>
          <p:cNvSpPr>
            <a:spLocks noGrp="1"/>
          </p:cNvSpPr>
          <p:nvPr>
            <p:ph type="sldNum" sz="quarter" idx="5"/>
          </p:nvPr>
        </p:nvSpPr>
        <p:spPr/>
        <p:txBody>
          <a:bodyPr/>
          <a:lstStyle/>
          <a:p>
            <a:fld id="{47D06FD0-6D06-7E46-8067-899525687AAD}" type="slidenum">
              <a:rPr lang="en-US" smtClean="0"/>
              <a:t>6</a:t>
            </a:fld>
            <a:endParaRPr lang="en-US"/>
          </a:p>
        </p:txBody>
      </p:sp>
    </p:spTree>
    <p:extLst>
      <p:ext uri="{BB962C8B-B14F-4D97-AF65-F5344CB8AC3E}">
        <p14:creationId xmlns:p14="http://schemas.microsoft.com/office/powerpoint/2010/main" val="76391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11" Type="http://schemas.openxmlformats.org/officeDocument/2006/relationships/image" Target="../media/image1.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notesSlide" Target="../notesSlides/notesSlide5.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61673" y="4198150"/>
            <a:ext cx="10364653" cy="1024254"/>
          </a:xfrm>
          <a:prstGeom prst="rect">
            <a:avLst/>
          </a:prstGeom>
        </p:spPr>
        <p:txBody>
          <a:bodyPr lIns="0" tIns="0" rIns="0" bIns="0" rtlCol="0" anchor="t">
            <a:spAutoFit/>
          </a:bodyPr>
          <a:lstStyle/>
          <a:p>
            <a:pPr algn="ctr">
              <a:lnSpc>
                <a:spcPts val="7699"/>
              </a:lnSpc>
            </a:pPr>
            <a:r>
              <a:rPr lang="en-US" sz="7699">
                <a:solidFill>
                  <a:srgbClr val="6F1E4F"/>
                </a:solidFill>
                <a:latin typeface="Bebas Neue Bold"/>
              </a:rPr>
              <a:t>RISING SCHOLARS PROGRAM</a:t>
            </a:r>
          </a:p>
        </p:txBody>
      </p:sp>
      <p:grpSp>
        <p:nvGrpSpPr>
          <p:cNvPr id="3" name="Group 3"/>
          <p:cNvGrpSpPr/>
          <p:nvPr/>
        </p:nvGrpSpPr>
        <p:grpSpPr>
          <a:xfrm>
            <a:off x="6637827" y="5143500"/>
            <a:ext cx="5012346" cy="781940"/>
            <a:chOff x="0" y="0"/>
            <a:chExt cx="6609980" cy="1031175"/>
          </a:xfrm>
        </p:grpSpPr>
        <p:sp>
          <p:nvSpPr>
            <p:cNvPr id="4" name="Freeform 4"/>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id="5" name="Freeform 5"/>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6" name="AutoShape 6"/>
          <p:cNvSpPr/>
          <p:nvPr/>
        </p:nvSpPr>
        <p:spPr>
          <a:xfrm>
            <a:off x="15992183" y="9097962"/>
            <a:ext cx="1267117" cy="0"/>
          </a:xfrm>
          <a:prstGeom prst="line">
            <a:avLst/>
          </a:prstGeom>
          <a:ln w="19050" cap="flat">
            <a:solidFill>
              <a:srgbClr val="000000"/>
            </a:solidFill>
            <a:prstDash val="solid"/>
            <a:headEnd type="none" w="sm" len="sm"/>
            <a:tailEnd type="arrow" w="med" len="sm"/>
          </a:ln>
        </p:spPr>
      </p:sp>
      <p:grpSp>
        <p:nvGrpSpPr>
          <p:cNvPr id="7" name="Group 7"/>
          <p:cNvGrpSpPr/>
          <p:nvPr/>
        </p:nvGrpSpPr>
        <p:grpSpPr>
          <a:xfrm>
            <a:off x="16981873" y="1121493"/>
            <a:ext cx="277427" cy="27742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041"/>
            </a:solidFill>
          </p:spPr>
        </p:sp>
      </p:grpSp>
      <p:grpSp>
        <p:nvGrpSpPr>
          <p:cNvPr id="9" name="Group 9"/>
          <p:cNvGrpSpPr/>
          <p:nvPr/>
        </p:nvGrpSpPr>
        <p:grpSpPr>
          <a:xfrm>
            <a:off x="16575495" y="1121493"/>
            <a:ext cx="277427" cy="27742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041"/>
            </a:solidFill>
          </p:spPr>
        </p:sp>
      </p:grpSp>
      <p:grpSp>
        <p:nvGrpSpPr>
          <p:cNvPr id="11" name="Group 11"/>
          <p:cNvGrpSpPr/>
          <p:nvPr/>
        </p:nvGrpSpPr>
        <p:grpSpPr>
          <a:xfrm>
            <a:off x="16169118" y="1121493"/>
            <a:ext cx="277427" cy="27742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C041"/>
            </a:solidFill>
          </p:spPr>
        </p:sp>
      </p:grpSp>
      <p:sp>
        <p:nvSpPr>
          <p:cNvPr id="13" name="TextBox 13"/>
          <p:cNvSpPr txBox="1"/>
          <p:nvPr/>
        </p:nvSpPr>
        <p:spPr>
          <a:xfrm>
            <a:off x="6852662" y="5298250"/>
            <a:ext cx="4582676" cy="448310"/>
          </a:xfrm>
          <a:prstGeom prst="rect">
            <a:avLst/>
          </a:prstGeom>
        </p:spPr>
        <p:txBody>
          <a:bodyPr lIns="0" tIns="0" rIns="0" bIns="0" rtlCol="0" anchor="t">
            <a:spAutoFit/>
          </a:bodyPr>
          <a:lstStyle/>
          <a:p>
            <a:pPr algn="ctr">
              <a:lnSpc>
                <a:spcPts val="3639"/>
              </a:lnSpc>
            </a:pPr>
            <a:r>
              <a:rPr lang="en-US" sz="2599" spc="389">
                <a:solidFill>
                  <a:srgbClr val="000000"/>
                </a:solidFill>
                <a:latin typeface="Bebas Neue Bold"/>
              </a:rPr>
              <a:t>Glendale Community College</a:t>
            </a:r>
          </a:p>
        </p:txBody>
      </p:sp>
      <p:sp>
        <p:nvSpPr>
          <p:cNvPr id="14" name="TextBox 14"/>
          <p:cNvSpPr txBox="1"/>
          <p:nvPr/>
        </p:nvSpPr>
        <p:spPr>
          <a:xfrm>
            <a:off x="1028700" y="8899525"/>
            <a:ext cx="4639731" cy="358775"/>
          </a:xfrm>
          <a:prstGeom prst="rect">
            <a:avLst/>
          </a:prstGeom>
        </p:spPr>
        <p:txBody>
          <a:bodyPr lIns="0" tIns="0" rIns="0" bIns="0" rtlCol="0" anchor="t">
            <a:spAutoFit/>
          </a:bodyPr>
          <a:lstStyle/>
          <a:p>
            <a:pPr>
              <a:lnSpc>
                <a:spcPts val="2799"/>
              </a:lnSpc>
            </a:pPr>
            <a:r>
              <a:rPr lang="en-US" sz="1999">
                <a:solidFill>
                  <a:srgbClr val="6F1E4F"/>
                </a:solidFill>
                <a:latin typeface="Poppins"/>
              </a:rPr>
              <a:t>http://glendale.edu/risingscholars</a:t>
            </a:r>
          </a:p>
        </p:txBody>
      </p:sp>
      <p:pic>
        <p:nvPicPr>
          <p:cNvPr id="23" name="Audio 22">
            <a:hlinkClick r:id="" action="ppaction://media"/>
            <a:extLst>
              <a:ext uri="{FF2B5EF4-FFF2-40B4-BE49-F238E27FC236}">
                <a16:creationId xmlns:a16="http://schemas.microsoft.com/office/drawing/2014/main" id="{C82908EA-6A67-6B5F-B612-B226167740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905"/>
    </mc:Choice>
    <mc:Fallback>
      <p:transition spd="slow" advTm="31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sp>
      <p:sp>
        <p:nvSpPr>
          <p:cNvPr id="3" name="AutoShape 3"/>
          <p:cNvSpPr/>
          <p:nvPr/>
        </p:nvSpPr>
        <p:spPr>
          <a:xfrm rot="5400000">
            <a:off x="6111547" y="5124450"/>
            <a:ext cx="5131954" cy="0"/>
          </a:xfrm>
          <a:prstGeom prst="line">
            <a:avLst/>
          </a:prstGeom>
          <a:ln w="19050" cap="flat">
            <a:solidFill>
              <a:srgbClr val="000000"/>
            </a:solidFill>
            <a:prstDash val="solid"/>
            <a:headEnd type="none" w="sm" len="sm"/>
            <a:tailEnd type="none" w="sm" len="sm"/>
          </a:ln>
        </p:spPr>
      </p:sp>
      <p:pic>
        <p:nvPicPr>
          <p:cNvPr id="4" name="Picture 4"/>
          <p:cNvPicPr>
            <a:picLocks noChangeAspect="1"/>
          </p:cNvPicPr>
          <p:nvPr/>
        </p:nvPicPr>
        <p:blipFill>
          <a:blip r:embed="rId5"/>
          <a:srcRect/>
          <a:stretch>
            <a:fillRect/>
          </a:stretch>
        </p:blipFill>
        <p:spPr>
          <a:xfrm>
            <a:off x="631029" y="2567998"/>
            <a:ext cx="6879190" cy="5232888"/>
          </a:xfrm>
          <a:prstGeom prst="rect">
            <a:avLst/>
          </a:prstGeom>
        </p:spPr>
      </p:pic>
      <p:sp>
        <p:nvSpPr>
          <p:cNvPr id="5" name="TextBox 5"/>
          <p:cNvSpPr txBox="1"/>
          <p:nvPr/>
        </p:nvSpPr>
        <p:spPr>
          <a:xfrm>
            <a:off x="1028700" y="8899525"/>
            <a:ext cx="4711733" cy="711200"/>
          </a:xfrm>
          <a:prstGeom prst="rect">
            <a:avLst/>
          </a:prstGeom>
        </p:spPr>
        <p:txBody>
          <a:bodyPr lIns="0" tIns="0" rIns="0" bIns="0" rtlCol="0" anchor="t">
            <a:spAutoFit/>
          </a:bodyPr>
          <a:lstStyle/>
          <a:p>
            <a:pPr>
              <a:lnSpc>
                <a:spcPts val="2799"/>
              </a:lnSpc>
            </a:pPr>
            <a:r>
              <a:rPr lang="en-US" sz="1999">
                <a:solidFill>
                  <a:srgbClr val="6F1E4F"/>
                </a:solidFill>
                <a:latin typeface="Poppins"/>
              </a:rPr>
              <a:t>http://glendale.edu/risingscholars</a:t>
            </a:r>
          </a:p>
          <a:p>
            <a:pPr>
              <a:lnSpc>
                <a:spcPts val="2799"/>
              </a:lnSpc>
            </a:pPr>
            <a:endParaRPr lang="en-US" sz="1999">
              <a:solidFill>
                <a:srgbClr val="6F1E4F"/>
              </a:solidFill>
              <a:latin typeface="Poppins"/>
            </a:endParaRPr>
          </a:p>
        </p:txBody>
      </p:sp>
      <p:sp>
        <p:nvSpPr>
          <p:cNvPr id="6" name="TextBox 6"/>
          <p:cNvSpPr txBox="1"/>
          <p:nvPr/>
        </p:nvSpPr>
        <p:spPr>
          <a:xfrm>
            <a:off x="10253129" y="2787073"/>
            <a:ext cx="6012740" cy="1587715"/>
          </a:xfrm>
          <a:prstGeom prst="rect">
            <a:avLst/>
          </a:prstGeom>
        </p:spPr>
        <p:txBody>
          <a:bodyPr lIns="0" tIns="0" rIns="0" bIns="0" rtlCol="0" anchor="t">
            <a:spAutoFit/>
          </a:bodyPr>
          <a:lstStyle/>
          <a:p>
            <a:pPr>
              <a:lnSpc>
                <a:spcPts val="11883"/>
              </a:lnSpc>
            </a:pPr>
            <a:r>
              <a:rPr lang="en-US" sz="11883">
                <a:solidFill>
                  <a:srgbClr val="6F1E4F"/>
                </a:solidFill>
                <a:latin typeface="Bebas Neue Bold"/>
              </a:rPr>
              <a:t>MISSION</a:t>
            </a:r>
          </a:p>
        </p:txBody>
      </p:sp>
      <p:sp>
        <p:nvSpPr>
          <p:cNvPr id="7" name="TextBox 7"/>
          <p:cNvSpPr txBox="1"/>
          <p:nvPr/>
        </p:nvSpPr>
        <p:spPr>
          <a:xfrm>
            <a:off x="9619571" y="4105908"/>
            <a:ext cx="7006171" cy="4181477"/>
          </a:xfrm>
          <a:prstGeom prst="rect">
            <a:avLst/>
          </a:prstGeom>
        </p:spPr>
        <p:txBody>
          <a:bodyPr lIns="0" tIns="0" rIns="0" bIns="0" rtlCol="0" anchor="t">
            <a:spAutoFit/>
          </a:bodyPr>
          <a:lstStyle/>
          <a:p>
            <a:pPr>
              <a:lnSpc>
                <a:spcPts val="4799"/>
              </a:lnSpc>
            </a:pPr>
            <a:r>
              <a:rPr lang="en-US" sz="2999">
                <a:solidFill>
                  <a:srgbClr val="6F1E4F"/>
                </a:solidFill>
                <a:latin typeface="Poppins"/>
              </a:rPr>
              <a:t>The Rising Scholars’ mission is to create a pathway into higher education for formerly incarcerated, reentry, and system impacted individuals from enrollment through graduation by addressing their academic and social needs.</a:t>
            </a:r>
          </a:p>
        </p:txBody>
      </p:sp>
      <p:sp>
        <p:nvSpPr>
          <p:cNvPr id="8" name="TextBox 8"/>
          <p:cNvSpPr txBox="1"/>
          <p:nvPr/>
        </p:nvSpPr>
        <p:spPr>
          <a:xfrm>
            <a:off x="1028700" y="962025"/>
            <a:ext cx="5327435" cy="507365"/>
          </a:xfrm>
          <a:prstGeom prst="rect">
            <a:avLst/>
          </a:prstGeom>
        </p:spPr>
        <p:txBody>
          <a:bodyPr lIns="0" tIns="0" rIns="0" bIns="0" rtlCol="0" anchor="t">
            <a:spAutoFit/>
          </a:bodyPr>
          <a:lstStyle/>
          <a:p>
            <a:pPr>
              <a:lnSpc>
                <a:spcPts val="4059"/>
              </a:lnSpc>
            </a:pPr>
            <a:r>
              <a:rPr lang="en-US" sz="2899">
                <a:solidFill>
                  <a:srgbClr val="6F1E4F"/>
                </a:solidFill>
                <a:latin typeface="Bebas Neue Bold"/>
              </a:rPr>
              <a:t>Mission Statement </a:t>
            </a:r>
          </a:p>
        </p:txBody>
      </p:sp>
      <p:pic>
        <p:nvPicPr>
          <p:cNvPr id="10" name="Audio 9">
            <a:hlinkClick r:id="" action="ppaction://media"/>
            <a:extLst>
              <a:ext uri="{FF2B5EF4-FFF2-40B4-BE49-F238E27FC236}">
                <a16:creationId xmlns:a16="http://schemas.microsoft.com/office/drawing/2014/main" id="{19DAA8AD-EE0E-296A-5FFF-5BF745ABA6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637"/>
    </mc:Choice>
    <mc:Fallback>
      <p:transition spd="slow" advTm="15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sp>
      <p:sp>
        <p:nvSpPr>
          <p:cNvPr id="3" name="TextBox 3"/>
          <p:cNvSpPr txBox="1"/>
          <p:nvPr/>
        </p:nvSpPr>
        <p:spPr>
          <a:xfrm>
            <a:off x="1028700" y="9059862"/>
            <a:ext cx="5006648" cy="711200"/>
          </a:xfrm>
          <a:prstGeom prst="rect">
            <a:avLst/>
          </a:prstGeom>
        </p:spPr>
        <p:txBody>
          <a:bodyPr lIns="0" tIns="0" rIns="0" bIns="0" rtlCol="0" anchor="t">
            <a:spAutoFit/>
          </a:bodyPr>
          <a:lstStyle/>
          <a:p>
            <a:pPr>
              <a:lnSpc>
                <a:spcPts val="2799"/>
              </a:lnSpc>
            </a:pPr>
            <a:r>
              <a:rPr lang="en-US" sz="1999">
                <a:solidFill>
                  <a:srgbClr val="6F1E4F"/>
                </a:solidFill>
                <a:latin typeface="Poppins"/>
              </a:rPr>
              <a:t>http://glendale.edu/risingscholars</a:t>
            </a:r>
          </a:p>
          <a:p>
            <a:pPr>
              <a:lnSpc>
                <a:spcPts val="2799"/>
              </a:lnSpc>
            </a:pPr>
            <a:endParaRPr lang="en-US" sz="1999">
              <a:solidFill>
                <a:srgbClr val="6F1E4F"/>
              </a:solidFill>
              <a:latin typeface="Poppins"/>
            </a:endParaRPr>
          </a:p>
        </p:txBody>
      </p:sp>
      <p:sp>
        <p:nvSpPr>
          <p:cNvPr id="4" name="TextBox 4"/>
          <p:cNvSpPr txBox="1"/>
          <p:nvPr/>
        </p:nvSpPr>
        <p:spPr>
          <a:xfrm>
            <a:off x="5248837" y="500267"/>
            <a:ext cx="7790327" cy="990599"/>
          </a:xfrm>
          <a:prstGeom prst="rect">
            <a:avLst/>
          </a:prstGeom>
        </p:spPr>
        <p:txBody>
          <a:bodyPr lIns="0" tIns="0" rIns="0" bIns="0" rtlCol="0" anchor="t">
            <a:spAutoFit/>
          </a:bodyPr>
          <a:lstStyle/>
          <a:p>
            <a:pPr algn="ctr">
              <a:lnSpc>
                <a:spcPts val="7499"/>
              </a:lnSpc>
            </a:pPr>
            <a:r>
              <a:rPr lang="en-US" sz="7499">
                <a:solidFill>
                  <a:srgbClr val="6F1E4F"/>
                </a:solidFill>
                <a:latin typeface="Bebas Neue Bold"/>
              </a:rPr>
              <a:t>RISING SCHOLARS</a:t>
            </a:r>
          </a:p>
        </p:txBody>
      </p:sp>
      <p:grpSp>
        <p:nvGrpSpPr>
          <p:cNvPr id="5" name="Group 5"/>
          <p:cNvGrpSpPr/>
          <p:nvPr/>
        </p:nvGrpSpPr>
        <p:grpSpPr>
          <a:xfrm>
            <a:off x="6785782" y="3677042"/>
            <a:ext cx="5012346" cy="781940"/>
            <a:chOff x="0" y="0"/>
            <a:chExt cx="6609980" cy="1031175"/>
          </a:xfrm>
        </p:grpSpPr>
        <p:sp>
          <p:nvSpPr>
            <p:cNvPr id="6" name="Freeform 6"/>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id="7" name="Freeform 7"/>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8" name="Group 8"/>
          <p:cNvGrpSpPr/>
          <p:nvPr/>
        </p:nvGrpSpPr>
        <p:grpSpPr>
          <a:xfrm>
            <a:off x="6785782" y="1510107"/>
            <a:ext cx="5012346" cy="781940"/>
            <a:chOff x="0" y="0"/>
            <a:chExt cx="6609980" cy="1031175"/>
          </a:xfrm>
        </p:grpSpPr>
        <p:sp>
          <p:nvSpPr>
            <p:cNvPr id="9" name="Freeform 9"/>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6F1E4F"/>
            </a:solidFill>
          </p:spPr>
        </p:sp>
        <p:sp>
          <p:nvSpPr>
            <p:cNvPr id="10" name="Freeform 10"/>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11" name="Group 11"/>
          <p:cNvGrpSpPr/>
          <p:nvPr/>
        </p:nvGrpSpPr>
        <p:grpSpPr>
          <a:xfrm>
            <a:off x="6864303" y="6903237"/>
            <a:ext cx="5012346" cy="781940"/>
            <a:chOff x="0" y="0"/>
            <a:chExt cx="6609980" cy="1031175"/>
          </a:xfrm>
        </p:grpSpPr>
        <p:sp>
          <p:nvSpPr>
            <p:cNvPr id="12" name="Freeform 12"/>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6F1E4F"/>
            </a:solidFill>
          </p:spPr>
        </p:sp>
        <p:sp>
          <p:nvSpPr>
            <p:cNvPr id="13" name="Freeform 13"/>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4" name="TextBox 14"/>
          <p:cNvSpPr txBox="1"/>
          <p:nvPr/>
        </p:nvSpPr>
        <p:spPr>
          <a:xfrm>
            <a:off x="7392488" y="1530237"/>
            <a:ext cx="3798935" cy="655955"/>
          </a:xfrm>
          <a:prstGeom prst="rect">
            <a:avLst/>
          </a:prstGeom>
        </p:spPr>
        <p:txBody>
          <a:bodyPr lIns="0" tIns="0" rIns="0" bIns="0" rtlCol="0" anchor="t">
            <a:spAutoFit/>
          </a:bodyPr>
          <a:lstStyle/>
          <a:p>
            <a:pPr algn="ctr">
              <a:lnSpc>
                <a:spcPts val="5319"/>
              </a:lnSpc>
            </a:pPr>
            <a:r>
              <a:rPr lang="en-US" sz="3799" spc="379">
                <a:solidFill>
                  <a:srgbClr val="FFFFFF"/>
                </a:solidFill>
                <a:latin typeface="Bebas Neue Bold"/>
              </a:rPr>
              <a:t>LOCATION</a:t>
            </a:r>
          </a:p>
        </p:txBody>
      </p:sp>
      <p:sp>
        <p:nvSpPr>
          <p:cNvPr id="15" name="TextBox 15"/>
          <p:cNvSpPr txBox="1"/>
          <p:nvPr/>
        </p:nvSpPr>
        <p:spPr>
          <a:xfrm>
            <a:off x="7392488" y="3730288"/>
            <a:ext cx="3798935" cy="655955"/>
          </a:xfrm>
          <a:prstGeom prst="rect">
            <a:avLst/>
          </a:prstGeom>
        </p:spPr>
        <p:txBody>
          <a:bodyPr lIns="0" tIns="0" rIns="0" bIns="0" rtlCol="0" anchor="t">
            <a:spAutoFit/>
          </a:bodyPr>
          <a:lstStyle/>
          <a:p>
            <a:pPr algn="ctr">
              <a:lnSpc>
                <a:spcPts val="5319"/>
              </a:lnSpc>
            </a:pPr>
            <a:r>
              <a:rPr lang="en-US" sz="3799" spc="379">
                <a:solidFill>
                  <a:srgbClr val="FBF3E4"/>
                </a:solidFill>
                <a:latin typeface="Bebas Neue Bold"/>
              </a:rPr>
              <a:t>Office hours</a:t>
            </a:r>
          </a:p>
        </p:txBody>
      </p:sp>
      <p:sp>
        <p:nvSpPr>
          <p:cNvPr id="16" name="TextBox 16"/>
          <p:cNvSpPr txBox="1"/>
          <p:nvPr/>
        </p:nvSpPr>
        <p:spPr>
          <a:xfrm>
            <a:off x="7021081" y="2715305"/>
            <a:ext cx="4170341" cy="481330"/>
          </a:xfrm>
          <a:prstGeom prst="rect">
            <a:avLst/>
          </a:prstGeom>
        </p:spPr>
        <p:txBody>
          <a:bodyPr lIns="0" tIns="0" rIns="0" bIns="0" rtlCol="0" anchor="t">
            <a:spAutoFit/>
          </a:bodyPr>
          <a:lstStyle/>
          <a:p>
            <a:pPr algn="r">
              <a:lnSpc>
                <a:spcPts val="3919"/>
              </a:lnSpc>
              <a:spcBef>
                <a:spcPct val="0"/>
              </a:spcBef>
            </a:pPr>
            <a:r>
              <a:rPr lang="en-US" sz="2799">
                <a:solidFill>
                  <a:srgbClr val="6F1E4F"/>
                </a:solidFill>
                <a:latin typeface="Cerebri Bold"/>
              </a:rPr>
              <a:t>SIERRA MADRE 267</a:t>
            </a:r>
          </a:p>
        </p:txBody>
      </p:sp>
      <p:sp>
        <p:nvSpPr>
          <p:cNvPr id="17" name="TextBox 17"/>
          <p:cNvSpPr txBox="1"/>
          <p:nvPr/>
        </p:nvSpPr>
        <p:spPr>
          <a:xfrm>
            <a:off x="7287847" y="4687582"/>
            <a:ext cx="4008218" cy="1967230"/>
          </a:xfrm>
          <a:prstGeom prst="rect">
            <a:avLst/>
          </a:prstGeom>
        </p:spPr>
        <p:txBody>
          <a:bodyPr lIns="0" tIns="0" rIns="0" bIns="0" rtlCol="0" anchor="t">
            <a:spAutoFit/>
          </a:bodyPr>
          <a:lstStyle/>
          <a:p>
            <a:pPr algn="ctr">
              <a:lnSpc>
                <a:spcPts val="3919"/>
              </a:lnSpc>
            </a:pPr>
            <a:r>
              <a:rPr lang="en-US" sz="2799">
                <a:solidFill>
                  <a:srgbClr val="6F1E4F"/>
                </a:solidFill>
                <a:latin typeface="Cerebri Bold"/>
              </a:rPr>
              <a:t>MONDAY - THURSDAY</a:t>
            </a:r>
          </a:p>
          <a:p>
            <a:pPr algn="ctr">
              <a:lnSpc>
                <a:spcPts val="3919"/>
              </a:lnSpc>
            </a:pPr>
            <a:r>
              <a:rPr lang="en-US" sz="2799">
                <a:solidFill>
                  <a:srgbClr val="6F1E4F"/>
                </a:solidFill>
                <a:latin typeface="Cerebri Bold"/>
              </a:rPr>
              <a:t>8:30AM - 4:30PM</a:t>
            </a:r>
          </a:p>
          <a:p>
            <a:pPr algn="ctr">
              <a:lnSpc>
                <a:spcPts val="3919"/>
              </a:lnSpc>
            </a:pPr>
            <a:r>
              <a:rPr lang="en-US" sz="2799">
                <a:solidFill>
                  <a:srgbClr val="6F1E4F"/>
                </a:solidFill>
                <a:latin typeface="Cerebri Bold"/>
              </a:rPr>
              <a:t>FRIDAY</a:t>
            </a:r>
          </a:p>
          <a:p>
            <a:pPr algn="ctr">
              <a:lnSpc>
                <a:spcPts val="3919"/>
              </a:lnSpc>
              <a:spcBef>
                <a:spcPct val="0"/>
              </a:spcBef>
            </a:pPr>
            <a:r>
              <a:rPr lang="en-US" sz="2799">
                <a:solidFill>
                  <a:srgbClr val="6F1E4F"/>
                </a:solidFill>
                <a:latin typeface="Cerebri Bold"/>
              </a:rPr>
              <a:t>8:30AM - 3:00PM</a:t>
            </a:r>
          </a:p>
        </p:txBody>
      </p:sp>
      <p:sp>
        <p:nvSpPr>
          <p:cNvPr id="18" name="TextBox 18"/>
          <p:cNvSpPr txBox="1"/>
          <p:nvPr/>
        </p:nvSpPr>
        <p:spPr>
          <a:xfrm>
            <a:off x="7497129" y="6931037"/>
            <a:ext cx="3798935" cy="655955"/>
          </a:xfrm>
          <a:prstGeom prst="rect">
            <a:avLst/>
          </a:prstGeom>
        </p:spPr>
        <p:txBody>
          <a:bodyPr lIns="0" tIns="0" rIns="0" bIns="0" rtlCol="0" anchor="t">
            <a:spAutoFit/>
          </a:bodyPr>
          <a:lstStyle/>
          <a:p>
            <a:pPr algn="ctr">
              <a:lnSpc>
                <a:spcPts val="5319"/>
              </a:lnSpc>
            </a:pPr>
            <a:r>
              <a:rPr lang="en-US" sz="3799" spc="379">
                <a:solidFill>
                  <a:srgbClr val="FBF3E4"/>
                </a:solidFill>
                <a:latin typeface="Bebas Neue Bold"/>
              </a:rPr>
              <a:t>phone number </a:t>
            </a:r>
          </a:p>
        </p:txBody>
      </p:sp>
      <p:sp>
        <p:nvSpPr>
          <p:cNvPr id="19" name="TextBox 19"/>
          <p:cNvSpPr txBox="1"/>
          <p:nvPr/>
        </p:nvSpPr>
        <p:spPr>
          <a:xfrm>
            <a:off x="7175633" y="8104277"/>
            <a:ext cx="4389686" cy="481331"/>
          </a:xfrm>
          <a:prstGeom prst="rect">
            <a:avLst/>
          </a:prstGeom>
        </p:spPr>
        <p:txBody>
          <a:bodyPr lIns="0" tIns="0" rIns="0" bIns="0" rtlCol="0" anchor="t">
            <a:spAutoFit/>
          </a:bodyPr>
          <a:lstStyle/>
          <a:p>
            <a:pPr algn="ctr">
              <a:lnSpc>
                <a:spcPts val="3919"/>
              </a:lnSpc>
              <a:spcBef>
                <a:spcPct val="0"/>
              </a:spcBef>
            </a:pPr>
            <a:r>
              <a:rPr lang="en-US" sz="2799">
                <a:solidFill>
                  <a:srgbClr val="6F1E4F"/>
                </a:solidFill>
                <a:latin typeface="Cerebri Bold"/>
              </a:rPr>
              <a:t>(818) 240- 1000 ext. 5662</a:t>
            </a:r>
          </a:p>
        </p:txBody>
      </p:sp>
      <p:pic>
        <p:nvPicPr>
          <p:cNvPr id="21" name="Audio 20">
            <a:hlinkClick r:id="" action="ppaction://media"/>
            <a:extLst>
              <a:ext uri="{FF2B5EF4-FFF2-40B4-BE49-F238E27FC236}">
                <a16:creationId xmlns:a16="http://schemas.microsoft.com/office/drawing/2014/main" id="{A57933F1-FE5B-C4AD-49E8-9D518BE2FF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576"/>
    </mc:Choice>
    <mc:Fallback>
      <p:transition spd="slow" advTm="44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4344799" y="1636858"/>
            <a:ext cx="9598402" cy="1587715"/>
          </a:xfrm>
          <a:prstGeom prst="rect">
            <a:avLst/>
          </a:prstGeom>
        </p:spPr>
        <p:txBody>
          <a:bodyPr lIns="0" tIns="0" rIns="0" bIns="0" rtlCol="0" anchor="t">
            <a:spAutoFit/>
          </a:bodyPr>
          <a:lstStyle/>
          <a:p>
            <a:pPr algn="ctr">
              <a:lnSpc>
                <a:spcPts val="11883"/>
              </a:lnSpc>
            </a:pPr>
            <a:r>
              <a:rPr lang="en-US" sz="11883">
                <a:solidFill>
                  <a:srgbClr val="6F1E4F"/>
                </a:solidFill>
                <a:latin typeface="Bebas Neue Bold"/>
              </a:rPr>
              <a:t>STUDENT SUPPORT </a:t>
            </a:r>
          </a:p>
        </p:txBody>
      </p:sp>
      <p:sp>
        <p:nvSpPr>
          <p:cNvPr id="3" name="AutoShape 3"/>
          <p:cNvSpPr/>
          <p:nvPr/>
        </p:nvSpPr>
        <p:spPr>
          <a:xfrm rot="2017">
            <a:off x="1028699" y="5176837"/>
            <a:ext cx="16230603" cy="0"/>
          </a:xfrm>
          <a:prstGeom prst="line">
            <a:avLst/>
          </a:prstGeom>
          <a:ln w="19050" cap="flat">
            <a:solidFill>
              <a:srgbClr val="000000"/>
            </a:solidFill>
            <a:prstDash val="solid"/>
            <a:headEnd type="none" w="sm" len="sm"/>
            <a:tailEnd type="none" w="sm" len="sm"/>
          </a:ln>
        </p:spPr>
      </p:sp>
      <p:sp>
        <p:nvSpPr>
          <p:cNvPr id="4" name="TextBox 4"/>
          <p:cNvSpPr txBox="1"/>
          <p:nvPr/>
        </p:nvSpPr>
        <p:spPr>
          <a:xfrm>
            <a:off x="1028700" y="8683585"/>
            <a:ext cx="5484537" cy="368300"/>
          </a:xfrm>
          <a:prstGeom prst="rect">
            <a:avLst/>
          </a:prstGeom>
        </p:spPr>
        <p:txBody>
          <a:bodyPr lIns="0" tIns="0" rIns="0" bIns="0" rtlCol="0" anchor="t">
            <a:spAutoFit/>
          </a:bodyPr>
          <a:lstStyle/>
          <a:p>
            <a:pPr>
              <a:lnSpc>
                <a:spcPts val="2800"/>
              </a:lnSpc>
            </a:pPr>
            <a:r>
              <a:rPr lang="en-US" sz="2000">
                <a:solidFill>
                  <a:srgbClr val="6F1E4F"/>
                </a:solidFill>
                <a:latin typeface="Poppins"/>
              </a:rPr>
              <a:t>http://glendale.edu/risingscholars</a:t>
            </a:r>
          </a:p>
        </p:txBody>
      </p:sp>
      <p:sp>
        <p:nvSpPr>
          <p:cNvPr id="5" name="TextBox 5"/>
          <p:cNvSpPr txBox="1"/>
          <p:nvPr/>
        </p:nvSpPr>
        <p:spPr>
          <a:xfrm>
            <a:off x="2505540" y="3331856"/>
            <a:ext cx="13276920" cy="637542"/>
          </a:xfrm>
          <a:prstGeom prst="rect">
            <a:avLst/>
          </a:prstGeom>
        </p:spPr>
        <p:txBody>
          <a:bodyPr lIns="0" tIns="0" rIns="0" bIns="0" rtlCol="0" anchor="t">
            <a:spAutoFit/>
          </a:bodyPr>
          <a:lstStyle/>
          <a:p>
            <a:pPr algn="ctr">
              <a:lnSpc>
                <a:spcPts val="5119"/>
              </a:lnSpc>
            </a:pPr>
            <a:r>
              <a:rPr lang="en-US" sz="3199">
                <a:solidFill>
                  <a:srgbClr val="6F1E4F"/>
                </a:solidFill>
                <a:latin typeface="Poppins Bold"/>
              </a:rPr>
              <a:t>We are committed to your success and provide the following: </a:t>
            </a:r>
          </a:p>
        </p:txBody>
      </p:sp>
      <p:grpSp>
        <p:nvGrpSpPr>
          <p:cNvPr id="6" name="Group 6"/>
          <p:cNvGrpSpPr/>
          <p:nvPr/>
        </p:nvGrpSpPr>
        <p:grpSpPr>
          <a:xfrm>
            <a:off x="6637827" y="6033540"/>
            <a:ext cx="5012346" cy="781940"/>
            <a:chOff x="0" y="0"/>
            <a:chExt cx="6609980" cy="1031175"/>
          </a:xfrm>
        </p:grpSpPr>
        <p:sp>
          <p:nvSpPr>
            <p:cNvPr id="7" name="Freeform 7"/>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id="8" name="Freeform 8"/>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9" name="Group 9"/>
          <p:cNvGrpSpPr/>
          <p:nvPr/>
        </p:nvGrpSpPr>
        <p:grpSpPr>
          <a:xfrm>
            <a:off x="6637827" y="7281547"/>
            <a:ext cx="5012346" cy="781940"/>
            <a:chOff x="0" y="0"/>
            <a:chExt cx="6609980" cy="1031175"/>
          </a:xfrm>
        </p:grpSpPr>
        <p:sp>
          <p:nvSpPr>
            <p:cNvPr id="10" name="Freeform 10"/>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6F1E4F"/>
            </a:solidFill>
          </p:spPr>
        </p:sp>
        <p:sp>
          <p:nvSpPr>
            <p:cNvPr id="11" name="Freeform 11"/>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12" name="Group 12"/>
          <p:cNvGrpSpPr/>
          <p:nvPr/>
        </p:nvGrpSpPr>
        <p:grpSpPr>
          <a:xfrm>
            <a:off x="1028694" y="6033540"/>
            <a:ext cx="5012346" cy="781940"/>
            <a:chOff x="0" y="0"/>
            <a:chExt cx="6609980" cy="1031175"/>
          </a:xfrm>
        </p:grpSpPr>
        <p:sp>
          <p:nvSpPr>
            <p:cNvPr id="13" name="Freeform 13"/>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6F1E4F"/>
            </a:solidFill>
          </p:spPr>
        </p:sp>
        <p:sp>
          <p:nvSpPr>
            <p:cNvPr id="14" name="Freeform 14"/>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15" name="Group 15"/>
          <p:cNvGrpSpPr/>
          <p:nvPr/>
        </p:nvGrpSpPr>
        <p:grpSpPr>
          <a:xfrm>
            <a:off x="1028694" y="7281547"/>
            <a:ext cx="5012346" cy="781940"/>
            <a:chOff x="0" y="0"/>
            <a:chExt cx="6609980" cy="1031175"/>
          </a:xfrm>
        </p:grpSpPr>
        <p:sp>
          <p:nvSpPr>
            <p:cNvPr id="16" name="Freeform 16"/>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id="17" name="Freeform 17"/>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18" name="Group 18"/>
          <p:cNvGrpSpPr/>
          <p:nvPr/>
        </p:nvGrpSpPr>
        <p:grpSpPr>
          <a:xfrm>
            <a:off x="12246959" y="6033540"/>
            <a:ext cx="5012346" cy="781940"/>
            <a:chOff x="0" y="0"/>
            <a:chExt cx="6609980" cy="1031175"/>
          </a:xfrm>
        </p:grpSpPr>
        <p:sp>
          <p:nvSpPr>
            <p:cNvPr id="19" name="Freeform 19"/>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6F1E4F"/>
            </a:solidFill>
          </p:spPr>
        </p:sp>
        <p:sp>
          <p:nvSpPr>
            <p:cNvPr id="20" name="Freeform 20"/>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21" name="Group 21"/>
          <p:cNvGrpSpPr/>
          <p:nvPr/>
        </p:nvGrpSpPr>
        <p:grpSpPr>
          <a:xfrm>
            <a:off x="12246959" y="7281547"/>
            <a:ext cx="5012346" cy="781940"/>
            <a:chOff x="0" y="0"/>
            <a:chExt cx="6609980" cy="1031175"/>
          </a:xfrm>
        </p:grpSpPr>
        <p:sp>
          <p:nvSpPr>
            <p:cNvPr id="22" name="Freeform 22"/>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F9C041"/>
            </a:solidFill>
          </p:spPr>
        </p:sp>
        <p:sp>
          <p:nvSpPr>
            <p:cNvPr id="23" name="Freeform 23"/>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24" name="TextBox 24"/>
          <p:cNvSpPr txBox="1"/>
          <p:nvPr/>
        </p:nvSpPr>
        <p:spPr>
          <a:xfrm>
            <a:off x="1635400" y="6138324"/>
            <a:ext cx="3798935" cy="481330"/>
          </a:xfrm>
          <a:prstGeom prst="rect">
            <a:avLst/>
          </a:prstGeom>
        </p:spPr>
        <p:txBody>
          <a:bodyPr lIns="0" tIns="0" rIns="0" bIns="0" rtlCol="0" anchor="t">
            <a:spAutoFit/>
          </a:bodyPr>
          <a:lstStyle/>
          <a:p>
            <a:pPr algn="ctr">
              <a:lnSpc>
                <a:spcPts val="3920"/>
              </a:lnSpc>
            </a:pPr>
            <a:r>
              <a:rPr lang="en-US" sz="2800" spc="280">
                <a:solidFill>
                  <a:srgbClr val="FBF3E4"/>
                </a:solidFill>
                <a:latin typeface="Bebas Neue Bold"/>
              </a:rPr>
              <a:t>Mental Support services</a:t>
            </a:r>
          </a:p>
        </p:txBody>
      </p:sp>
      <p:sp>
        <p:nvSpPr>
          <p:cNvPr id="25" name="TextBox 25"/>
          <p:cNvSpPr txBox="1"/>
          <p:nvPr/>
        </p:nvSpPr>
        <p:spPr>
          <a:xfrm>
            <a:off x="1635400" y="7403595"/>
            <a:ext cx="3798935" cy="481330"/>
          </a:xfrm>
          <a:prstGeom prst="rect">
            <a:avLst/>
          </a:prstGeom>
        </p:spPr>
        <p:txBody>
          <a:bodyPr lIns="0" tIns="0" rIns="0" bIns="0" rtlCol="0" anchor="t">
            <a:spAutoFit/>
          </a:bodyPr>
          <a:lstStyle/>
          <a:p>
            <a:pPr algn="ctr">
              <a:lnSpc>
                <a:spcPts val="3920"/>
              </a:lnSpc>
            </a:pPr>
            <a:r>
              <a:rPr lang="en-US" sz="2800" spc="280">
                <a:solidFill>
                  <a:srgbClr val="FFFFFF"/>
                </a:solidFill>
                <a:latin typeface="Bebas Neue Bold"/>
              </a:rPr>
              <a:t>Legal resources</a:t>
            </a:r>
          </a:p>
        </p:txBody>
      </p:sp>
      <p:sp>
        <p:nvSpPr>
          <p:cNvPr id="26" name="TextBox 26"/>
          <p:cNvSpPr txBox="1"/>
          <p:nvPr/>
        </p:nvSpPr>
        <p:spPr>
          <a:xfrm>
            <a:off x="7244533" y="6138324"/>
            <a:ext cx="3798935" cy="481330"/>
          </a:xfrm>
          <a:prstGeom prst="rect">
            <a:avLst/>
          </a:prstGeom>
        </p:spPr>
        <p:txBody>
          <a:bodyPr lIns="0" tIns="0" rIns="0" bIns="0" rtlCol="0" anchor="t">
            <a:spAutoFit/>
          </a:bodyPr>
          <a:lstStyle/>
          <a:p>
            <a:pPr algn="ctr">
              <a:lnSpc>
                <a:spcPts val="3920"/>
              </a:lnSpc>
            </a:pPr>
            <a:r>
              <a:rPr lang="en-US" sz="2800" spc="280">
                <a:solidFill>
                  <a:srgbClr val="FBF3E4"/>
                </a:solidFill>
                <a:latin typeface="Bebas Neue Bold"/>
              </a:rPr>
              <a:t>ACADEMIC Counseling</a:t>
            </a:r>
          </a:p>
        </p:txBody>
      </p:sp>
      <p:sp>
        <p:nvSpPr>
          <p:cNvPr id="27" name="TextBox 27"/>
          <p:cNvSpPr txBox="1"/>
          <p:nvPr/>
        </p:nvSpPr>
        <p:spPr>
          <a:xfrm>
            <a:off x="7244533" y="7403595"/>
            <a:ext cx="3798935" cy="481330"/>
          </a:xfrm>
          <a:prstGeom prst="rect">
            <a:avLst/>
          </a:prstGeom>
        </p:spPr>
        <p:txBody>
          <a:bodyPr lIns="0" tIns="0" rIns="0" bIns="0" rtlCol="0" anchor="t">
            <a:spAutoFit/>
          </a:bodyPr>
          <a:lstStyle/>
          <a:p>
            <a:pPr algn="ctr">
              <a:lnSpc>
                <a:spcPts val="3920"/>
              </a:lnSpc>
            </a:pPr>
            <a:r>
              <a:rPr lang="en-US" sz="2800" spc="280">
                <a:solidFill>
                  <a:srgbClr val="FBF3E4"/>
                </a:solidFill>
                <a:latin typeface="Bebas Neue Bold"/>
              </a:rPr>
              <a:t>Free textbooks  </a:t>
            </a:r>
          </a:p>
        </p:txBody>
      </p:sp>
      <p:sp>
        <p:nvSpPr>
          <p:cNvPr id="28" name="TextBox 28"/>
          <p:cNvSpPr txBox="1"/>
          <p:nvPr/>
        </p:nvSpPr>
        <p:spPr>
          <a:xfrm>
            <a:off x="12853665" y="6138324"/>
            <a:ext cx="3798935" cy="481330"/>
          </a:xfrm>
          <a:prstGeom prst="rect">
            <a:avLst/>
          </a:prstGeom>
        </p:spPr>
        <p:txBody>
          <a:bodyPr lIns="0" tIns="0" rIns="0" bIns="0" rtlCol="0" anchor="t">
            <a:spAutoFit/>
          </a:bodyPr>
          <a:lstStyle/>
          <a:p>
            <a:pPr algn="ctr">
              <a:lnSpc>
                <a:spcPts val="3920"/>
              </a:lnSpc>
            </a:pPr>
            <a:r>
              <a:rPr lang="en-US" sz="2800" spc="280">
                <a:solidFill>
                  <a:srgbClr val="FFFFFF"/>
                </a:solidFill>
                <a:latin typeface="Bebas Neue Bold"/>
              </a:rPr>
              <a:t>Career counseling</a:t>
            </a:r>
          </a:p>
        </p:txBody>
      </p:sp>
      <p:sp>
        <p:nvSpPr>
          <p:cNvPr id="29" name="TextBox 29"/>
          <p:cNvSpPr txBox="1"/>
          <p:nvPr/>
        </p:nvSpPr>
        <p:spPr>
          <a:xfrm>
            <a:off x="12853665" y="7403595"/>
            <a:ext cx="3798935" cy="431799"/>
          </a:xfrm>
          <a:prstGeom prst="rect">
            <a:avLst/>
          </a:prstGeom>
        </p:spPr>
        <p:txBody>
          <a:bodyPr lIns="0" tIns="0" rIns="0" bIns="0" rtlCol="0" anchor="t">
            <a:spAutoFit/>
          </a:bodyPr>
          <a:lstStyle/>
          <a:p>
            <a:pPr algn="ctr">
              <a:lnSpc>
                <a:spcPts val="3500"/>
              </a:lnSpc>
            </a:pPr>
            <a:r>
              <a:rPr lang="en-US" sz="2500" spc="250">
                <a:solidFill>
                  <a:srgbClr val="FBF3E4"/>
                </a:solidFill>
                <a:latin typeface="Bebas Neue Bold"/>
              </a:rPr>
              <a:t>Gas and Grocery Gift Cards </a:t>
            </a:r>
          </a:p>
        </p:txBody>
      </p:sp>
      <p:pic>
        <p:nvPicPr>
          <p:cNvPr id="43" name="Audio 42">
            <a:hlinkClick r:id="" action="ppaction://media"/>
            <a:extLst>
              <a:ext uri="{FF2B5EF4-FFF2-40B4-BE49-F238E27FC236}">
                <a16:creationId xmlns:a16="http://schemas.microsoft.com/office/drawing/2014/main" id="{683487EA-8F51-0C3A-A18F-CD2896AA00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336"/>
    </mc:Choice>
    <mc:Fallback>
      <p:transition spd="slow" advTm="54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sp>
      <p:grpSp>
        <p:nvGrpSpPr>
          <p:cNvPr id="3" name="Group 3"/>
          <p:cNvGrpSpPr/>
          <p:nvPr/>
        </p:nvGrpSpPr>
        <p:grpSpPr>
          <a:xfrm>
            <a:off x="8420603" y="2010754"/>
            <a:ext cx="8838697" cy="6265491"/>
            <a:chOff x="0" y="0"/>
            <a:chExt cx="11655940" cy="8262552"/>
          </a:xfrm>
        </p:grpSpPr>
        <p:sp>
          <p:nvSpPr>
            <p:cNvPr id="4" name="Freeform 4"/>
            <p:cNvSpPr/>
            <p:nvPr/>
          </p:nvSpPr>
          <p:spPr>
            <a:xfrm>
              <a:off x="31750" y="31750"/>
              <a:ext cx="11592440" cy="8199052"/>
            </a:xfrm>
            <a:custGeom>
              <a:avLst/>
              <a:gdLst/>
              <a:ahLst/>
              <a:cxnLst/>
              <a:rect l="l" t="t" r="r" b="b"/>
              <a:pathLst>
                <a:path w="11592440" h="8199052">
                  <a:moveTo>
                    <a:pt x="11499731" y="8199051"/>
                  </a:moveTo>
                  <a:lnTo>
                    <a:pt x="92710" y="8199051"/>
                  </a:lnTo>
                  <a:cubicBezTo>
                    <a:pt x="41910" y="8199051"/>
                    <a:pt x="0" y="8157142"/>
                    <a:pt x="0" y="8106342"/>
                  </a:cubicBezTo>
                  <a:lnTo>
                    <a:pt x="0" y="92710"/>
                  </a:lnTo>
                  <a:cubicBezTo>
                    <a:pt x="0" y="41910"/>
                    <a:pt x="41910" y="0"/>
                    <a:pt x="92710" y="0"/>
                  </a:cubicBezTo>
                  <a:lnTo>
                    <a:pt x="11498460" y="0"/>
                  </a:lnTo>
                  <a:cubicBezTo>
                    <a:pt x="11549260" y="0"/>
                    <a:pt x="11591170" y="41910"/>
                    <a:pt x="11591170" y="92710"/>
                  </a:cubicBezTo>
                  <a:lnTo>
                    <a:pt x="11591170" y="8105072"/>
                  </a:lnTo>
                  <a:cubicBezTo>
                    <a:pt x="11592440" y="8157142"/>
                    <a:pt x="11550531" y="8199052"/>
                    <a:pt x="11499731" y="8199052"/>
                  </a:cubicBezTo>
                  <a:close/>
                </a:path>
              </a:pathLst>
            </a:custGeom>
            <a:solidFill>
              <a:srgbClr val="6F1E4F"/>
            </a:solidFill>
          </p:spPr>
        </p:sp>
        <p:sp>
          <p:nvSpPr>
            <p:cNvPr id="5" name="Freeform 5"/>
            <p:cNvSpPr/>
            <p:nvPr/>
          </p:nvSpPr>
          <p:spPr>
            <a:xfrm>
              <a:off x="0" y="0"/>
              <a:ext cx="11655940" cy="8262552"/>
            </a:xfrm>
            <a:custGeom>
              <a:avLst/>
              <a:gdLst/>
              <a:ahLst/>
              <a:cxnLst/>
              <a:rect l="l" t="t" r="r" b="b"/>
              <a:pathLst>
                <a:path w="11655940" h="8262552">
                  <a:moveTo>
                    <a:pt x="11531481" y="59690"/>
                  </a:moveTo>
                  <a:cubicBezTo>
                    <a:pt x="11567040" y="59690"/>
                    <a:pt x="11596250" y="88900"/>
                    <a:pt x="11596250" y="124460"/>
                  </a:cubicBezTo>
                  <a:lnTo>
                    <a:pt x="11596250" y="8138092"/>
                  </a:lnTo>
                  <a:cubicBezTo>
                    <a:pt x="11596250" y="8173652"/>
                    <a:pt x="11567040" y="8202862"/>
                    <a:pt x="11531481" y="8202862"/>
                  </a:cubicBezTo>
                  <a:lnTo>
                    <a:pt x="124460" y="8202862"/>
                  </a:lnTo>
                  <a:cubicBezTo>
                    <a:pt x="88900" y="8202862"/>
                    <a:pt x="59690" y="8173652"/>
                    <a:pt x="59690" y="8138092"/>
                  </a:cubicBezTo>
                  <a:lnTo>
                    <a:pt x="59690" y="124460"/>
                  </a:lnTo>
                  <a:cubicBezTo>
                    <a:pt x="59690" y="88900"/>
                    <a:pt x="88900" y="59690"/>
                    <a:pt x="124460" y="59690"/>
                  </a:cubicBezTo>
                  <a:lnTo>
                    <a:pt x="11531481" y="59690"/>
                  </a:lnTo>
                  <a:moveTo>
                    <a:pt x="11531481" y="0"/>
                  </a:moveTo>
                  <a:lnTo>
                    <a:pt x="124460" y="0"/>
                  </a:lnTo>
                  <a:cubicBezTo>
                    <a:pt x="55880" y="0"/>
                    <a:pt x="0" y="55880"/>
                    <a:pt x="0" y="124460"/>
                  </a:cubicBezTo>
                  <a:lnTo>
                    <a:pt x="0" y="8138092"/>
                  </a:lnTo>
                  <a:cubicBezTo>
                    <a:pt x="0" y="8206672"/>
                    <a:pt x="55880" y="8262552"/>
                    <a:pt x="124460" y="8262552"/>
                  </a:cubicBezTo>
                  <a:lnTo>
                    <a:pt x="11531481" y="8262552"/>
                  </a:lnTo>
                  <a:cubicBezTo>
                    <a:pt x="11600060" y="8262552"/>
                    <a:pt x="11655940" y="8206672"/>
                    <a:pt x="11655940" y="8138092"/>
                  </a:cubicBezTo>
                  <a:lnTo>
                    <a:pt x="11655940" y="124460"/>
                  </a:lnTo>
                  <a:cubicBezTo>
                    <a:pt x="11655940" y="55880"/>
                    <a:pt x="11600060" y="0"/>
                    <a:pt x="11531481" y="0"/>
                  </a:cubicBezTo>
                  <a:close/>
                </a:path>
              </a:pathLst>
            </a:custGeom>
            <a:solidFill>
              <a:srgbClr val="000000"/>
            </a:solidFill>
          </p:spPr>
        </p:sp>
      </p:grpSp>
      <p:grpSp>
        <p:nvGrpSpPr>
          <p:cNvPr id="6" name="Group 6"/>
          <p:cNvGrpSpPr/>
          <p:nvPr/>
        </p:nvGrpSpPr>
        <p:grpSpPr>
          <a:xfrm>
            <a:off x="8753076" y="2307466"/>
            <a:ext cx="8173752" cy="4731765"/>
            <a:chOff x="0" y="0"/>
            <a:chExt cx="10898336" cy="6309020"/>
          </a:xfrm>
        </p:grpSpPr>
        <p:pic>
          <p:nvPicPr>
            <p:cNvPr id="7" name="Picture 7"/>
            <p:cNvPicPr>
              <a:picLocks noChangeAspect="1"/>
            </p:cNvPicPr>
            <p:nvPr/>
          </p:nvPicPr>
          <p:blipFill>
            <a:blip r:embed="rId5"/>
            <a:srcRect t="6970" b="6970"/>
            <a:stretch>
              <a:fillRect/>
            </a:stretch>
          </p:blipFill>
          <p:spPr>
            <a:xfrm>
              <a:off x="0" y="0"/>
              <a:ext cx="10898336" cy="6309020"/>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0086" y="1452880"/>
            <a:ext cx="2320689" cy="214347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62720" y="7312505"/>
            <a:ext cx="2051317" cy="582061"/>
          </a:xfrm>
          <a:prstGeom prst="rect">
            <a:avLst/>
          </a:prstGeom>
        </p:spPr>
      </p:pic>
      <p:pic>
        <p:nvPicPr>
          <p:cNvPr id="10" name="Picture 10"/>
          <p:cNvPicPr>
            <a:picLocks noChangeAspect="1"/>
          </p:cNvPicPr>
          <p:nvPr/>
        </p:nvPicPr>
        <p:blipFill>
          <a:blip r:embed="rId10"/>
          <a:srcRect/>
          <a:stretch>
            <a:fillRect/>
          </a:stretch>
        </p:blipFill>
        <p:spPr>
          <a:xfrm>
            <a:off x="15309449" y="7141657"/>
            <a:ext cx="1177644" cy="959780"/>
          </a:xfrm>
          <a:prstGeom prst="rect">
            <a:avLst/>
          </a:prstGeom>
        </p:spPr>
      </p:pic>
      <p:sp>
        <p:nvSpPr>
          <p:cNvPr id="11" name="TextBox 11"/>
          <p:cNvSpPr txBox="1"/>
          <p:nvPr/>
        </p:nvSpPr>
        <p:spPr>
          <a:xfrm>
            <a:off x="1217730" y="8909050"/>
            <a:ext cx="4834623" cy="358775"/>
          </a:xfrm>
          <a:prstGeom prst="rect">
            <a:avLst/>
          </a:prstGeom>
        </p:spPr>
        <p:txBody>
          <a:bodyPr lIns="0" tIns="0" rIns="0" bIns="0" rtlCol="0" anchor="t">
            <a:spAutoFit/>
          </a:bodyPr>
          <a:lstStyle/>
          <a:p>
            <a:pPr>
              <a:lnSpc>
                <a:spcPts val="2799"/>
              </a:lnSpc>
            </a:pPr>
            <a:r>
              <a:rPr lang="en-US" sz="1999">
                <a:solidFill>
                  <a:srgbClr val="6F1E4F"/>
                </a:solidFill>
                <a:latin typeface="Poppins"/>
              </a:rPr>
              <a:t>http://glendale.edu/risingscholars</a:t>
            </a:r>
          </a:p>
        </p:txBody>
      </p:sp>
      <p:sp>
        <p:nvSpPr>
          <p:cNvPr id="12" name="TextBox 12"/>
          <p:cNvSpPr txBox="1"/>
          <p:nvPr/>
        </p:nvSpPr>
        <p:spPr>
          <a:xfrm>
            <a:off x="1217730" y="3920203"/>
            <a:ext cx="5428954" cy="4634230"/>
          </a:xfrm>
          <a:prstGeom prst="rect">
            <a:avLst/>
          </a:prstGeom>
        </p:spPr>
        <p:txBody>
          <a:bodyPr lIns="0" tIns="0" rIns="0" bIns="0" rtlCol="0" anchor="t">
            <a:spAutoFit/>
          </a:bodyPr>
          <a:lstStyle/>
          <a:p>
            <a:pPr>
              <a:lnSpc>
                <a:spcPts val="4640"/>
              </a:lnSpc>
            </a:pPr>
            <a:r>
              <a:rPr lang="en-US" sz="2900">
                <a:solidFill>
                  <a:srgbClr val="6F1E4F"/>
                </a:solidFill>
                <a:latin typeface="Poppins"/>
              </a:rPr>
              <a:t>Join System Impacted Intellectuals (SII) to help spread knowledge about the criminal justice system, its impact on underserved communities, and help make a safe space for system impacted individuals.</a:t>
            </a:r>
          </a:p>
        </p:txBody>
      </p:sp>
      <p:sp>
        <p:nvSpPr>
          <p:cNvPr id="13" name="TextBox 13"/>
          <p:cNvSpPr txBox="1"/>
          <p:nvPr/>
        </p:nvSpPr>
        <p:spPr>
          <a:xfrm>
            <a:off x="1028700" y="952500"/>
            <a:ext cx="5327435" cy="500380"/>
          </a:xfrm>
          <a:prstGeom prst="rect">
            <a:avLst/>
          </a:prstGeom>
        </p:spPr>
        <p:txBody>
          <a:bodyPr lIns="0" tIns="0" rIns="0" bIns="0" rtlCol="0" anchor="t">
            <a:spAutoFit/>
          </a:bodyPr>
          <a:lstStyle/>
          <a:p>
            <a:pPr>
              <a:lnSpc>
                <a:spcPts val="3919"/>
              </a:lnSpc>
            </a:pPr>
            <a:r>
              <a:rPr lang="en-US" sz="2799">
                <a:solidFill>
                  <a:srgbClr val="6F1E4F"/>
                </a:solidFill>
                <a:latin typeface="Bebas Neue"/>
              </a:rPr>
              <a:t>Student Club: System Impacted Intellectuals </a:t>
            </a:r>
          </a:p>
        </p:txBody>
      </p:sp>
      <p:sp>
        <p:nvSpPr>
          <p:cNvPr id="14" name="TextBox 14"/>
          <p:cNvSpPr txBox="1"/>
          <p:nvPr/>
        </p:nvSpPr>
        <p:spPr>
          <a:xfrm>
            <a:off x="9908897" y="7281854"/>
            <a:ext cx="6429108" cy="569323"/>
          </a:xfrm>
          <a:prstGeom prst="rect">
            <a:avLst/>
          </a:prstGeom>
        </p:spPr>
        <p:txBody>
          <a:bodyPr lIns="0" tIns="0" rIns="0" bIns="0" rtlCol="0" anchor="t">
            <a:spAutoFit/>
          </a:bodyPr>
          <a:lstStyle/>
          <a:p>
            <a:pPr algn="ctr">
              <a:lnSpc>
                <a:spcPts val="5078"/>
              </a:lnSpc>
            </a:pPr>
            <a:r>
              <a:rPr lang="en-US" sz="3627" dirty="0">
                <a:solidFill>
                  <a:srgbClr val="000000"/>
                </a:solidFill>
                <a:latin typeface="Bebas Neue Bold"/>
              </a:rPr>
              <a:t>@</a:t>
            </a:r>
            <a:r>
              <a:rPr lang="en-US" sz="3627" dirty="0" err="1">
                <a:solidFill>
                  <a:srgbClr val="000000"/>
                </a:solidFill>
                <a:latin typeface="Bebas Neue Bold"/>
              </a:rPr>
              <a:t>siiclub_gcc</a:t>
            </a:r>
            <a:endParaRPr lang="en-US" sz="3627" dirty="0">
              <a:solidFill>
                <a:srgbClr val="000000"/>
              </a:solidFill>
              <a:latin typeface="Bebas Neue Bold"/>
            </a:endParaRPr>
          </a:p>
        </p:txBody>
      </p:sp>
      <p:pic>
        <p:nvPicPr>
          <p:cNvPr id="17" name="Audio 16">
            <a:hlinkClick r:id="" action="ppaction://media"/>
            <a:extLst>
              <a:ext uri="{FF2B5EF4-FFF2-40B4-BE49-F238E27FC236}">
                <a16:creationId xmlns:a16="http://schemas.microsoft.com/office/drawing/2014/main" id="{DC590F3D-EE2A-8071-99F7-B7545489DB7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9936"/>
    </mc:Choice>
    <mc:Fallback>
      <p:transition spd="slow" advTm="5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rot="2017">
            <a:off x="1028704" y="8439495"/>
            <a:ext cx="16230603" cy="0"/>
          </a:xfrm>
          <a:prstGeom prst="line">
            <a:avLst/>
          </a:prstGeom>
          <a:ln w="19050" cap="flat">
            <a:solidFill>
              <a:srgbClr val="000000"/>
            </a:solidFill>
            <a:prstDash val="solid"/>
            <a:headEnd type="none" w="sm" len="sm"/>
            <a:tailEnd type="none" w="sm" len="sm"/>
          </a:ln>
        </p:spPr>
      </p:sp>
      <p:sp>
        <p:nvSpPr>
          <p:cNvPr id="3" name="AutoShape 3"/>
          <p:cNvSpPr/>
          <p:nvPr/>
        </p:nvSpPr>
        <p:spPr>
          <a:xfrm rot="2017">
            <a:off x="1028704" y="1797738"/>
            <a:ext cx="16230603" cy="0"/>
          </a:xfrm>
          <a:prstGeom prst="line">
            <a:avLst/>
          </a:prstGeom>
          <a:ln w="19050" cap="flat">
            <a:solidFill>
              <a:srgbClr val="000000"/>
            </a:solidFill>
            <a:prstDash val="solid"/>
            <a:headEnd type="none" w="sm" len="sm"/>
            <a:tailEnd type="none" w="sm" len="sm"/>
          </a:ln>
        </p:spPr>
      </p:sp>
      <p:sp>
        <p:nvSpPr>
          <p:cNvPr id="4" name="TextBox 4"/>
          <p:cNvSpPr txBox="1"/>
          <p:nvPr/>
        </p:nvSpPr>
        <p:spPr>
          <a:xfrm>
            <a:off x="706201" y="2174267"/>
            <a:ext cx="11299867" cy="6260466"/>
          </a:xfrm>
          <a:prstGeom prst="rect">
            <a:avLst/>
          </a:prstGeom>
        </p:spPr>
        <p:txBody>
          <a:bodyPr lIns="0" tIns="0" rIns="0" bIns="0" rtlCol="0" anchor="t">
            <a:spAutoFit/>
          </a:bodyPr>
          <a:lstStyle/>
          <a:p>
            <a:pPr algn="ctr">
              <a:lnSpc>
                <a:spcPts val="6159"/>
              </a:lnSpc>
            </a:pPr>
            <a:r>
              <a:rPr lang="en-US" sz="4399" dirty="0">
                <a:solidFill>
                  <a:srgbClr val="6F1E4F"/>
                </a:solidFill>
                <a:latin typeface="Poppins"/>
              </a:rPr>
              <a:t>David Crawford</a:t>
            </a:r>
          </a:p>
          <a:p>
            <a:pPr algn="ctr">
              <a:lnSpc>
                <a:spcPts val="6159"/>
              </a:lnSpc>
            </a:pPr>
            <a:r>
              <a:rPr lang="en-US" sz="4399" dirty="0">
                <a:solidFill>
                  <a:srgbClr val="6F1E4F"/>
                </a:solidFill>
                <a:latin typeface="Poppins"/>
              </a:rPr>
              <a:t>818-240-1000 EXT. 5662</a:t>
            </a:r>
          </a:p>
          <a:p>
            <a:pPr algn="ctr">
              <a:lnSpc>
                <a:spcPts val="6159"/>
              </a:lnSpc>
            </a:pPr>
            <a:r>
              <a:rPr lang="en-US" sz="4399" dirty="0" err="1">
                <a:solidFill>
                  <a:srgbClr val="6F1E4F"/>
                </a:solidFill>
                <a:latin typeface="Poppins"/>
              </a:rPr>
              <a:t>risingscholars@glendale.edu</a:t>
            </a:r>
            <a:endParaRPr lang="en-US" sz="4399" dirty="0">
              <a:solidFill>
                <a:srgbClr val="6F1E4F"/>
              </a:solidFill>
              <a:latin typeface="Poppins"/>
            </a:endParaRPr>
          </a:p>
          <a:p>
            <a:pPr algn="ctr">
              <a:lnSpc>
                <a:spcPts val="6159"/>
              </a:lnSpc>
            </a:pPr>
            <a:r>
              <a:rPr lang="en-US" sz="4399" dirty="0">
                <a:solidFill>
                  <a:srgbClr val="6F1E4F"/>
                </a:solidFill>
                <a:latin typeface="Poppins"/>
              </a:rPr>
              <a:t>For more information visit our website:</a:t>
            </a:r>
          </a:p>
          <a:p>
            <a:pPr algn="ctr">
              <a:lnSpc>
                <a:spcPts val="6159"/>
              </a:lnSpc>
            </a:pPr>
            <a:r>
              <a:rPr lang="en-US" sz="4399" dirty="0">
                <a:solidFill>
                  <a:srgbClr val="6F1E4F"/>
                </a:solidFill>
                <a:latin typeface="Poppins"/>
              </a:rPr>
              <a:t>http://</a:t>
            </a:r>
            <a:r>
              <a:rPr lang="en-US" sz="4399" dirty="0" err="1">
                <a:solidFill>
                  <a:srgbClr val="6F1E4F"/>
                </a:solidFill>
                <a:latin typeface="Poppins"/>
              </a:rPr>
              <a:t>glendale.edu</a:t>
            </a:r>
            <a:r>
              <a:rPr lang="en-US" sz="4399" dirty="0">
                <a:solidFill>
                  <a:srgbClr val="6F1E4F"/>
                </a:solidFill>
                <a:latin typeface="Poppins"/>
              </a:rPr>
              <a:t>/</a:t>
            </a:r>
            <a:r>
              <a:rPr lang="en-US" sz="4399" dirty="0" err="1">
                <a:solidFill>
                  <a:srgbClr val="6F1E4F"/>
                </a:solidFill>
                <a:latin typeface="Poppins"/>
              </a:rPr>
              <a:t>risingscholars</a:t>
            </a:r>
            <a:endParaRPr lang="en-US" sz="4399" dirty="0">
              <a:solidFill>
                <a:srgbClr val="6F1E4F"/>
              </a:solidFill>
              <a:latin typeface="Poppins"/>
            </a:endParaRPr>
          </a:p>
          <a:p>
            <a:pPr algn="ctr">
              <a:lnSpc>
                <a:spcPts val="6159"/>
              </a:lnSpc>
            </a:pPr>
            <a:r>
              <a:rPr lang="en-US" sz="4399" dirty="0">
                <a:solidFill>
                  <a:srgbClr val="6F1E4F"/>
                </a:solidFill>
                <a:latin typeface="Poppins"/>
              </a:rPr>
              <a:t>FOLLOW US ON INSTAGRAM! </a:t>
            </a:r>
          </a:p>
          <a:p>
            <a:pPr algn="ctr">
              <a:lnSpc>
                <a:spcPts val="6159"/>
              </a:lnSpc>
            </a:pPr>
            <a:r>
              <a:rPr lang="en-US" sz="4399" dirty="0">
                <a:solidFill>
                  <a:srgbClr val="6F1E4F"/>
                </a:solidFill>
                <a:latin typeface="Poppins"/>
              </a:rPr>
              <a:t>@RISINGSCHOLARSGCC</a:t>
            </a:r>
          </a:p>
          <a:p>
            <a:pPr algn="ctr">
              <a:lnSpc>
                <a:spcPts val="6159"/>
              </a:lnSpc>
            </a:pPr>
            <a:endParaRPr lang="en-US" sz="4399" dirty="0">
              <a:solidFill>
                <a:srgbClr val="6F1E4F"/>
              </a:solidFill>
              <a:latin typeface="Poppins"/>
            </a:endParaRPr>
          </a:p>
        </p:txBody>
      </p:sp>
      <p:sp>
        <p:nvSpPr>
          <p:cNvPr id="5" name="TextBox 5"/>
          <p:cNvSpPr txBox="1"/>
          <p:nvPr/>
        </p:nvSpPr>
        <p:spPr>
          <a:xfrm>
            <a:off x="1028700" y="962025"/>
            <a:ext cx="5327435" cy="596901"/>
          </a:xfrm>
          <a:prstGeom prst="rect">
            <a:avLst/>
          </a:prstGeom>
        </p:spPr>
        <p:txBody>
          <a:bodyPr lIns="0" tIns="0" rIns="0" bIns="0" rtlCol="0" anchor="t">
            <a:spAutoFit/>
          </a:bodyPr>
          <a:lstStyle/>
          <a:p>
            <a:pPr>
              <a:lnSpc>
                <a:spcPts val="4899"/>
              </a:lnSpc>
            </a:pPr>
            <a:r>
              <a:rPr lang="en-US" sz="3499">
                <a:solidFill>
                  <a:srgbClr val="6F1E4F"/>
                </a:solidFill>
                <a:latin typeface="Bebas Neue"/>
              </a:rPr>
              <a:t>Connect with Us! </a:t>
            </a:r>
          </a:p>
        </p:txBody>
      </p:sp>
      <p:pic>
        <p:nvPicPr>
          <p:cNvPr id="6" name="Picture 6"/>
          <p:cNvPicPr>
            <a:picLocks noChangeAspect="1"/>
          </p:cNvPicPr>
          <p:nvPr/>
        </p:nvPicPr>
        <p:blipFill>
          <a:blip r:embed="rId5"/>
          <a:srcRect/>
          <a:stretch>
            <a:fillRect/>
          </a:stretch>
        </p:blipFill>
        <p:spPr>
          <a:xfrm>
            <a:off x="10975858" y="2749968"/>
            <a:ext cx="6879190" cy="5232888"/>
          </a:xfrm>
          <a:prstGeom prst="rect">
            <a:avLst/>
          </a:prstGeom>
        </p:spPr>
      </p:pic>
      <p:pic>
        <p:nvPicPr>
          <p:cNvPr id="13" name="Audio 12">
            <a:hlinkClick r:id="" action="ppaction://media"/>
            <a:extLst>
              <a:ext uri="{FF2B5EF4-FFF2-40B4-BE49-F238E27FC236}">
                <a16:creationId xmlns:a16="http://schemas.microsoft.com/office/drawing/2014/main" id="{B87FC728-D641-5205-DC76-FF3A37846D2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2090"/>
    </mc:Choice>
    <mc:Fallback>
      <p:transition spd="slow" advTm="62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832</Words>
  <Application>Microsoft Macintosh PowerPoint</Application>
  <PresentationFormat>Custom</PresentationFormat>
  <Paragraphs>55</Paragraphs>
  <Slides>6</Slides>
  <Notes>6</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Calibri</vt:lpstr>
      <vt:lpstr>Bebas Neue Bold</vt:lpstr>
      <vt:lpstr>Bebas Neue</vt:lpstr>
      <vt:lpstr>Verdana</vt:lpstr>
      <vt:lpstr>Cerebri Bold</vt:lpstr>
      <vt:lpstr>Poppins Bold</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Scholar Presentation</dc:title>
  <cp:lastModifiedBy>Kelly Andrade</cp:lastModifiedBy>
  <cp:revision>3</cp:revision>
  <dcterms:created xsi:type="dcterms:W3CDTF">2006-08-16T00:00:00Z</dcterms:created>
  <dcterms:modified xsi:type="dcterms:W3CDTF">2023-02-21T23:13:59Z</dcterms:modified>
  <dc:identifier>DAFaAp5Pa2M</dc:identifier>
</cp:coreProperties>
</file>