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2" r:id="rId4"/>
    <p:sldId id="281" r:id="rId5"/>
    <p:sldId id="258" r:id="rId6"/>
    <p:sldId id="259" r:id="rId7"/>
    <p:sldId id="260" r:id="rId8"/>
    <p:sldId id="261" r:id="rId9"/>
    <p:sldId id="262" r:id="rId10"/>
    <p:sldId id="263" r:id="rId11"/>
    <p:sldId id="264" r:id="rId12"/>
    <p:sldId id="265" r:id="rId13"/>
    <p:sldId id="266" r:id="rId14"/>
    <p:sldId id="285" r:id="rId15"/>
    <p:sldId id="267" r:id="rId16"/>
    <p:sldId id="268" r:id="rId17"/>
    <p:sldId id="269" r:id="rId18"/>
    <p:sldId id="270" r:id="rId19"/>
    <p:sldId id="271" r:id="rId20"/>
    <p:sldId id="272" r:id="rId21"/>
    <p:sldId id="273" r:id="rId22"/>
    <p:sldId id="274" r:id="rId23"/>
    <p:sldId id="275" r:id="rId24"/>
    <p:sldId id="283" r:id="rId25"/>
    <p:sldId id="284" r:id="rId26"/>
    <p:sldId id="276" r:id="rId27"/>
    <p:sldId id="277" r:id="rId28"/>
    <p:sldId id="278"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6F87B6-9A15-45A4-94D9-E20CACA42BCE}">
          <p14:sldIdLst>
            <p14:sldId id="256"/>
            <p14:sldId id="257"/>
            <p14:sldId id="282"/>
            <p14:sldId id="281"/>
            <p14:sldId id="258"/>
            <p14:sldId id="259"/>
            <p14:sldId id="260"/>
            <p14:sldId id="261"/>
            <p14:sldId id="262"/>
          </p14:sldIdLst>
        </p14:section>
        <p14:section name="Untitled Section" id="{9F8AEB43-9168-40B0-B706-32D064C3429D}">
          <p14:sldIdLst>
            <p14:sldId id="263"/>
            <p14:sldId id="264"/>
            <p14:sldId id="265"/>
            <p14:sldId id="266"/>
            <p14:sldId id="285"/>
            <p14:sldId id="267"/>
            <p14:sldId id="268"/>
            <p14:sldId id="269"/>
            <p14:sldId id="270"/>
            <p14:sldId id="271"/>
            <p14:sldId id="272"/>
            <p14:sldId id="273"/>
            <p14:sldId id="274"/>
            <p14:sldId id="275"/>
            <p14:sldId id="283"/>
            <p14:sldId id="284"/>
            <p14:sldId id="276"/>
            <p14:sldId id="277"/>
            <p14:sldId id="278"/>
            <p14:sldId id="2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42213-4584-4E5B-812E-2C2223FA99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DC7607-500F-4A32-8DCB-29EC0ED73A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8E6AEA-0E85-46C9-9D8B-AC2E5C9A5F31}"/>
              </a:ext>
            </a:extLst>
          </p:cNvPr>
          <p:cNvSpPr>
            <a:spLocks noGrp="1"/>
          </p:cNvSpPr>
          <p:nvPr>
            <p:ph type="dt" sz="half" idx="10"/>
          </p:nvPr>
        </p:nvSpPr>
        <p:spPr/>
        <p:txBody>
          <a:bodyPr/>
          <a:lstStyle/>
          <a:p>
            <a:fld id="{6F276A97-BECE-4297-8784-BDC621D24022}" type="datetimeFigureOut">
              <a:rPr lang="en-US" smtClean="0"/>
              <a:t>1/26/2023</a:t>
            </a:fld>
            <a:endParaRPr lang="en-US"/>
          </a:p>
        </p:txBody>
      </p:sp>
      <p:sp>
        <p:nvSpPr>
          <p:cNvPr id="5" name="Footer Placeholder 4">
            <a:extLst>
              <a:ext uri="{FF2B5EF4-FFF2-40B4-BE49-F238E27FC236}">
                <a16:creationId xmlns:a16="http://schemas.microsoft.com/office/drawing/2014/main" id="{6D5BE838-6952-4927-B01F-D3788E6B5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A9E70-1440-4619-93C2-4CF22C8D544C}"/>
              </a:ext>
            </a:extLst>
          </p:cNvPr>
          <p:cNvSpPr>
            <a:spLocks noGrp="1"/>
          </p:cNvSpPr>
          <p:nvPr>
            <p:ph type="sldNum" sz="quarter" idx="12"/>
          </p:nvPr>
        </p:nvSpPr>
        <p:spPr/>
        <p:txBody>
          <a:bodyPr/>
          <a:lstStyle/>
          <a:p>
            <a:fld id="{F67E29BF-B8D0-46E7-8B8F-EDC75D26B3FF}" type="slidenum">
              <a:rPr lang="en-US" smtClean="0"/>
              <a:t>‹#›</a:t>
            </a:fld>
            <a:endParaRPr lang="en-US"/>
          </a:p>
        </p:txBody>
      </p:sp>
    </p:spTree>
    <p:extLst>
      <p:ext uri="{BB962C8B-B14F-4D97-AF65-F5344CB8AC3E}">
        <p14:creationId xmlns:p14="http://schemas.microsoft.com/office/powerpoint/2010/main" val="187531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F9955-7525-44E1-929B-35D006698E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CB7A8E-F865-449F-A197-815E89640C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F6F5C7-5025-40F9-A751-2DD6BC748DA9}"/>
              </a:ext>
            </a:extLst>
          </p:cNvPr>
          <p:cNvSpPr>
            <a:spLocks noGrp="1"/>
          </p:cNvSpPr>
          <p:nvPr>
            <p:ph type="dt" sz="half" idx="10"/>
          </p:nvPr>
        </p:nvSpPr>
        <p:spPr/>
        <p:txBody>
          <a:bodyPr/>
          <a:lstStyle/>
          <a:p>
            <a:fld id="{6F276A97-BECE-4297-8784-BDC621D24022}" type="datetimeFigureOut">
              <a:rPr lang="en-US" smtClean="0"/>
              <a:t>1/26/2023</a:t>
            </a:fld>
            <a:endParaRPr lang="en-US"/>
          </a:p>
        </p:txBody>
      </p:sp>
      <p:sp>
        <p:nvSpPr>
          <p:cNvPr id="5" name="Footer Placeholder 4">
            <a:extLst>
              <a:ext uri="{FF2B5EF4-FFF2-40B4-BE49-F238E27FC236}">
                <a16:creationId xmlns:a16="http://schemas.microsoft.com/office/drawing/2014/main" id="{8CE04017-FD69-4E3A-AF5B-B5D3E99EF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8C2CA4-2B56-4B18-8C72-D755DDD952C3}"/>
              </a:ext>
            </a:extLst>
          </p:cNvPr>
          <p:cNvSpPr>
            <a:spLocks noGrp="1"/>
          </p:cNvSpPr>
          <p:nvPr>
            <p:ph type="sldNum" sz="quarter" idx="12"/>
          </p:nvPr>
        </p:nvSpPr>
        <p:spPr/>
        <p:txBody>
          <a:bodyPr/>
          <a:lstStyle/>
          <a:p>
            <a:fld id="{F67E29BF-B8D0-46E7-8B8F-EDC75D26B3FF}" type="slidenum">
              <a:rPr lang="en-US" smtClean="0"/>
              <a:t>‹#›</a:t>
            </a:fld>
            <a:endParaRPr lang="en-US"/>
          </a:p>
        </p:txBody>
      </p:sp>
    </p:spTree>
    <p:extLst>
      <p:ext uri="{BB962C8B-B14F-4D97-AF65-F5344CB8AC3E}">
        <p14:creationId xmlns:p14="http://schemas.microsoft.com/office/powerpoint/2010/main" val="3585063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3605FB-7097-40A4-B05B-2D80C04CCD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8DAAF6-AA26-4020-BBAC-37B9210A434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5E57D-5612-4054-8C5A-19E395C6B158}"/>
              </a:ext>
            </a:extLst>
          </p:cNvPr>
          <p:cNvSpPr>
            <a:spLocks noGrp="1"/>
          </p:cNvSpPr>
          <p:nvPr>
            <p:ph type="dt" sz="half" idx="10"/>
          </p:nvPr>
        </p:nvSpPr>
        <p:spPr/>
        <p:txBody>
          <a:bodyPr/>
          <a:lstStyle/>
          <a:p>
            <a:fld id="{6F276A97-BECE-4297-8784-BDC621D24022}" type="datetimeFigureOut">
              <a:rPr lang="en-US" smtClean="0"/>
              <a:t>1/26/2023</a:t>
            </a:fld>
            <a:endParaRPr lang="en-US"/>
          </a:p>
        </p:txBody>
      </p:sp>
      <p:sp>
        <p:nvSpPr>
          <p:cNvPr id="5" name="Footer Placeholder 4">
            <a:extLst>
              <a:ext uri="{FF2B5EF4-FFF2-40B4-BE49-F238E27FC236}">
                <a16:creationId xmlns:a16="http://schemas.microsoft.com/office/drawing/2014/main" id="{3D46C3E7-161B-4C8C-B06A-6E34DB23A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66716-E834-45C8-824A-976E68E5E183}"/>
              </a:ext>
            </a:extLst>
          </p:cNvPr>
          <p:cNvSpPr>
            <a:spLocks noGrp="1"/>
          </p:cNvSpPr>
          <p:nvPr>
            <p:ph type="sldNum" sz="quarter" idx="12"/>
          </p:nvPr>
        </p:nvSpPr>
        <p:spPr/>
        <p:txBody>
          <a:bodyPr/>
          <a:lstStyle/>
          <a:p>
            <a:fld id="{F67E29BF-B8D0-46E7-8B8F-EDC75D26B3FF}" type="slidenum">
              <a:rPr lang="en-US" smtClean="0"/>
              <a:t>‹#›</a:t>
            </a:fld>
            <a:endParaRPr lang="en-US"/>
          </a:p>
        </p:txBody>
      </p:sp>
    </p:spTree>
    <p:extLst>
      <p:ext uri="{BB962C8B-B14F-4D97-AF65-F5344CB8AC3E}">
        <p14:creationId xmlns:p14="http://schemas.microsoft.com/office/powerpoint/2010/main" val="1906813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CCDA6-7D9A-49F0-B5D8-F32E69ED94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E47F38-1317-4DD7-9510-246D12BE1E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B5F123-3001-495A-884D-58CB3032F7C7}"/>
              </a:ext>
            </a:extLst>
          </p:cNvPr>
          <p:cNvSpPr>
            <a:spLocks noGrp="1"/>
          </p:cNvSpPr>
          <p:nvPr>
            <p:ph type="dt" sz="half" idx="10"/>
          </p:nvPr>
        </p:nvSpPr>
        <p:spPr/>
        <p:txBody>
          <a:bodyPr/>
          <a:lstStyle/>
          <a:p>
            <a:fld id="{6F276A97-BECE-4297-8784-BDC621D24022}" type="datetimeFigureOut">
              <a:rPr lang="en-US" smtClean="0"/>
              <a:t>1/26/2023</a:t>
            </a:fld>
            <a:endParaRPr lang="en-US"/>
          </a:p>
        </p:txBody>
      </p:sp>
      <p:sp>
        <p:nvSpPr>
          <p:cNvPr id="5" name="Footer Placeholder 4">
            <a:extLst>
              <a:ext uri="{FF2B5EF4-FFF2-40B4-BE49-F238E27FC236}">
                <a16:creationId xmlns:a16="http://schemas.microsoft.com/office/drawing/2014/main" id="{B2633BF6-4770-41D9-B2AF-72C103C1A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F5606-47C3-48E9-B5B7-EAC825C47B7F}"/>
              </a:ext>
            </a:extLst>
          </p:cNvPr>
          <p:cNvSpPr>
            <a:spLocks noGrp="1"/>
          </p:cNvSpPr>
          <p:nvPr>
            <p:ph type="sldNum" sz="quarter" idx="12"/>
          </p:nvPr>
        </p:nvSpPr>
        <p:spPr/>
        <p:txBody>
          <a:bodyPr/>
          <a:lstStyle/>
          <a:p>
            <a:fld id="{F67E29BF-B8D0-46E7-8B8F-EDC75D26B3FF}" type="slidenum">
              <a:rPr lang="en-US" smtClean="0"/>
              <a:t>‹#›</a:t>
            </a:fld>
            <a:endParaRPr lang="en-US"/>
          </a:p>
        </p:txBody>
      </p:sp>
    </p:spTree>
    <p:extLst>
      <p:ext uri="{BB962C8B-B14F-4D97-AF65-F5344CB8AC3E}">
        <p14:creationId xmlns:p14="http://schemas.microsoft.com/office/powerpoint/2010/main" val="2639800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14F70-D58E-42CB-A738-18E6171B7F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F6287B-AF3B-4B00-B6C0-2B2BA04E94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E146B0F-A13C-4950-93E6-C869E18EBB1A}"/>
              </a:ext>
            </a:extLst>
          </p:cNvPr>
          <p:cNvSpPr>
            <a:spLocks noGrp="1"/>
          </p:cNvSpPr>
          <p:nvPr>
            <p:ph type="dt" sz="half" idx="10"/>
          </p:nvPr>
        </p:nvSpPr>
        <p:spPr/>
        <p:txBody>
          <a:bodyPr/>
          <a:lstStyle/>
          <a:p>
            <a:fld id="{6F276A97-BECE-4297-8784-BDC621D24022}" type="datetimeFigureOut">
              <a:rPr lang="en-US" smtClean="0"/>
              <a:t>1/26/2023</a:t>
            </a:fld>
            <a:endParaRPr lang="en-US"/>
          </a:p>
        </p:txBody>
      </p:sp>
      <p:sp>
        <p:nvSpPr>
          <p:cNvPr id="5" name="Footer Placeholder 4">
            <a:extLst>
              <a:ext uri="{FF2B5EF4-FFF2-40B4-BE49-F238E27FC236}">
                <a16:creationId xmlns:a16="http://schemas.microsoft.com/office/drawing/2014/main" id="{25D21429-8D0C-4239-9EFA-928FEC0675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CCA98D-C2BC-4DE2-B882-E4C2BFC5767D}"/>
              </a:ext>
            </a:extLst>
          </p:cNvPr>
          <p:cNvSpPr>
            <a:spLocks noGrp="1"/>
          </p:cNvSpPr>
          <p:nvPr>
            <p:ph type="sldNum" sz="quarter" idx="12"/>
          </p:nvPr>
        </p:nvSpPr>
        <p:spPr/>
        <p:txBody>
          <a:bodyPr/>
          <a:lstStyle/>
          <a:p>
            <a:fld id="{F67E29BF-B8D0-46E7-8B8F-EDC75D26B3FF}" type="slidenum">
              <a:rPr lang="en-US" smtClean="0"/>
              <a:t>‹#›</a:t>
            </a:fld>
            <a:endParaRPr lang="en-US"/>
          </a:p>
        </p:txBody>
      </p:sp>
    </p:spTree>
    <p:extLst>
      <p:ext uri="{BB962C8B-B14F-4D97-AF65-F5344CB8AC3E}">
        <p14:creationId xmlns:p14="http://schemas.microsoft.com/office/powerpoint/2010/main" val="418712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0A5E2-4DB2-4C3C-A0DE-D79F4A17EC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6DBCE6-7D00-4B1A-98B8-418759F184D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DE4CCE-0184-4ACF-AC76-E19F73A069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EDD359-8B5A-4B21-AA2E-A6DE55B4876B}"/>
              </a:ext>
            </a:extLst>
          </p:cNvPr>
          <p:cNvSpPr>
            <a:spLocks noGrp="1"/>
          </p:cNvSpPr>
          <p:nvPr>
            <p:ph type="dt" sz="half" idx="10"/>
          </p:nvPr>
        </p:nvSpPr>
        <p:spPr/>
        <p:txBody>
          <a:bodyPr/>
          <a:lstStyle/>
          <a:p>
            <a:fld id="{6F276A97-BECE-4297-8784-BDC621D24022}" type="datetimeFigureOut">
              <a:rPr lang="en-US" smtClean="0"/>
              <a:t>1/26/2023</a:t>
            </a:fld>
            <a:endParaRPr lang="en-US"/>
          </a:p>
        </p:txBody>
      </p:sp>
      <p:sp>
        <p:nvSpPr>
          <p:cNvPr id="6" name="Footer Placeholder 5">
            <a:extLst>
              <a:ext uri="{FF2B5EF4-FFF2-40B4-BE49-F238E27FC236}">
                <a16:creationId xmlns:a16="http://schemas.microsoft.com/office/drawing/2014/main" id="{7013D2EB-DE90-433E-A131-10ED5DAAD8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CA3DAB-B33B-4529-81A1-8FE169118EC9}"/>
              </a:ext>
            </a:extLst>
          </p:cNvPr>
          <p:cNvSpPr>
            <a:spLocks noGrp="1"/>
          </p:cNvSpPr>
          <p:nvPr>
            <p:ph type="sldNum" sz="quarter" idx="12"/>
          </p:nvPr>
        </p:nvSpPr>
        <p:spPr/>
        <p:txBody>
          <a:bodyPr/>
          <a:lstStyle/>
          <a:p>
            <a:fld id="{F67E29BF-B8D0-46E7-8B8F-EDC75D26B3FF}" type="slidenum">
              <a:rPr lang="en-US" smtClean="0"/>
              <a:t>‹#›</a:t>
            </a:fld>
            <a:endParaRPr lang="en-US"/>
          </a:p>
        </p:txBody>
      </p:sp>
    </p:spTree>
    <p:extLst>
      <p:ext uri="{BB962C8B-B14F-4D97-AF65-F5344CB8AC3E}">
        <p14:creationId xmlns:p14="http://schemas.microsoft.com/office/powerpoint/2010/main" val="829591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061CB-125E-437F-B856-70EE9F9FC1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7A5D03-C043-467A-B6E3-24C06D8FEB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239F775-0E12-43D2-B7B2-3A68543AB1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D002EC-E94F-4E6C-B7B7-642D36DB19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E582845-D4D7-4BDE-AF43-48C318B1CF7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00DC06-D0F7-40C0-9A29-7653F0511C45}"/>
              </a:ext>
            </a:extLst>
          </p:cNvPr>
          <p:cNvSpPr>
            <a:spLocks noGrp="1"/>
          </p:cNvSpPr>
          <p:nvPr>
            <p:ph type="dt" sz="half" idx="10"/>
          </p:nvPr>
        </p:nvSpPr>
        <p:spPr/>
        <p:txBody>
          <a:bodyPr/>
          <a:lstStyle/>
          <a:p>
            <a:fld id="{6F276A97-BECE-4297-8784-BDC621D24022}" type="datetimeFigureOut">
              <a:rPr lang="en-US" smtClean="0"/>
              <a:t>1/26/2023</a:t>
            </a:fld>
            <a:endParaRPr lang="en-US"/>
          </a:p>
        </p:txBody>
      </p:sp>
      <p:sp>
        <p:nvSpPr>
          <p:cNvPr id="8" name="Footer Placeholder 7">
            <a:extLst>
              <a:ext uri="{FF2B5EF4-FFF2-40B4-BE49-F238E27FC236}">
                <a16:creationId xmlns:a16="http://schemas.microsoft.com/office/drawing/2014/main" id="{694EAC1E-C972-4829-AEEF-0B2C0C842A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D67AE4-9DEB-41F7-9386-34ACE2E3BCF2}"/>
              </a:ext>
            </a:extLst>
          </p:cNvPr>
          <p:cNvSpPr>
            <a:spLocks noGrp="1"/>
          </p:cNvSpPr>
          <p:nvPr>
            <p:ph type="sldNum" sz="quarter" idx="12"/>
          </p:nvPr>
        </p:nvSpPr>
        <p:spPr/>
        <p:txBody>
          <a:bodyPr/>
          <a:lstStyle/>
          <a:p>
            <a:fld id="{F67E29BF-B8D0-46E7-8B8F-EDC75D26B3FF}" type="slidenum">
              <a:rPr lang="en-US" smtClean="0"/>
              <a:t>‹#›</a:t>
            </a:fld>
            <a:endParaRPr lang="en-US"/>
          </a:p>
        </p:txBody>
      </p:sp>
    </p:spTree>
    <p:extLst>
      <p:ext uri="{BB962C8B-B14F-4D97-AF65-F5344CB8AC3E}">
        <p14:creationId xmlns:p14="http://schemas.microsoft.com/office/powerpoint/2010/main" val="1365175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AF47F-FA75-425A-8008-40BA247741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A2D3C9-306C-4853-A3AD-DFC567B9ECAD}"/>
              </a:ext>
            </a:extLst>
          </p:cNvPr>
          <p:cNvSpPr>
            <a:spLocks noGrp="1"/>
          </p:cNvSpPr>
          <p:nvPr>
            <p:ph type="dt" sz="half" idx="10"/>
          </p:nvPr>
        </p:nvSpPr>
        <p:spPr/>
        <p:txBody>
          <a:bodyPr/>
          <a:lstStyle/>
          <a:p>
            <a:fld id="{6F276A97-BECE-4297-8784-BDC621D24022}" type="datetimeFigureOut">
              <a:rPr lang="en-US" smtClean="0"/>
              <a:t>1/26/2023</a:t>
            </a:fld>
            <a:endParaRPr lang="en-US"/>
          </a:p>
        </p:txBody>
      </p:sp>
      <p:sp>
        <p:nvSpPr>
          <p:cNvPr id="4" name="Footer Placeholder 3">
            <a:extLst>
              <a:ext uri="{FF2B5EF4-FFF2-40B4-BE49-F238E27FC236}">
                <a16:creationId xmlns:a16="http://schemas.microsoft.com/office/drawing/2014/main" id="{7340A16A-29F9-491A-9CAC-5D8F1684D4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18C205-3808-4BE0-ACEC-696AB3C01D75}"/>
              </a:ext>
            </a:extLst>
          </p:cNvPr>
          <p:cNvSpPr>
            <a:spLocks noGrp="1"/>
          </p:cNvSpPr>
          <p:nvPr>
            <p:ph type="sldNum" sz="quarter" idx="12"/>
          </p:nvPr>
        </p:nvSpPr>
        <p:spPr/>
        <p:txBody>
          <a:bodyPr/>
          <a:lstStyle/>
          <a:p>
            <a:fld id="{F67E29BF-B8D0-46E7-8B8F-EDC75D26B3FF}" type="slidenum">
              <a:rPr lang="en-US" smtClean="0"/>
              <a:t>‹#›</a:t>
            </a:fld>
            <a:endParaRPr lang="en-US"/>
          </a:p>
        </p:txBody>
      </p:sp>
    </p:spTree>
    <p:extLst>
      <p:ext uri="{BB962C8B-B14F-4D97-AF65-F5344CB8AC3E}">
        <p14:creationId xmlns:p14="http://schemas.microsoft.com/office/powerpoint/2010/main" val="759250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814743-9A77-44BB-BB89-F753541FCF3A}"/>
              </a:ext>
            </a:extLst>
          </p:cNvPr>
          <p:cNvSpPr>
            <a:spLocks noGrp="1"/>
          </p:cNvSpPr>
          <p:nvPr>
            <p:ph type="dt" sz="half" idx="10"/>
          </p:nvPr>
        </p:nvSpPr>
        <p:spPr/>
        <p:txBody>
          <a:bodyPr/>
          <a:lstStyle/>
          <a:p>
            <a:fld id="{6F276A97-BECE-4297-8784-BDC621D24022}" type="datetimeFigureOut">
              <a:rPr lang="en-US" smtClean="0"/>
              <a:t>1/26/2023</a:t>
            </a:fld>
            <a:endParaRPr lang="en-US"/>
          </a:p>
        </p:txBody>
      </p:sp>
      <p:sp>
        <p:nvSpPr>
          <p:cNvPr id="3" name="Footer Placeholder 2">
            <a:extLst>
              <a:ext uri="{FF2B5EF4-FFF2-40B4-BE49-F238E27FC236}">
                <a16:creationId xmlns:a16="http://schemas.microsoft.com/office/drawing/2014/main" id="{C46ABA36-8061-41FF-9EE5-9175AF4F92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B8E65F-3B6C-4D03-929D-567C7875F791}"/>
              </a:ext>
            </a:extLst>
          </p:cNvPr>
          <p:cNvSpPr>
            <a:spLocks noGrp="1"/>
          </p:cNvSpPr>
          <p:nvPr>
            <p:ph type="sldNum" sz="quarter" idx="12"/>
          </p:nvPr>
        </p:nvSpPr>
        <p:spPr/>
        <p:txBody>
          <a:bodyPr/>
          <a:lstStyle/>
          <a:p>
            <a:fld id="{F67E29BF-B8D0-46E7-8B8F-EDC75D26B3FF}" type="slidenum">
              <a:rPr lang="en-US" smtClean="0"/>
              <a:t>‹#›</a:t>
            </a:fld>
            <a:endParaRPr lang="en-US"/>
          </a:p>
        </p:txBody>
      </p:sp>
    </p:spTree>
    <p:extLst>
      <p:ext uri="{BB962C8B-B14F-4D97-AF65-F5344CB8AC3E}">
        <p14:creationId xmlns:p14="http://schemas.microsoft.com/office/powerpoint/2010/main" val="999007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FE641-8DF5-4B61-9069-72EC43487E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630E42-FC8A-42C2-8941-15D86F67B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B98BD9-D244-4218-AE3E-3B769B1963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6BC73A-0BBF-4F57-8693-724E789012C9}"/>
              </a:ext>
            </a:extLst>
          </p:cNvPr>
          <p:cNvSpPr>
            <a:spLocks noGrp="1"/>
          </p:cNvSpPr>
          <p:nvPr>
            <p:ph type="dt" sz="half" idx="10"/>
          </p:nvPr>
        </p:nvSpPr>
        <p:spPr/>
        <p:txBody>
          <a:bodyPr/>
          <a:lstStyle/>
          <a:p>
            <a:fld id="{6F276A97-BECE-4297-8784-BDC621D24022}" type="datetimeFigureOut">
              <a:rPr lang="en-US" smtClean="0"/>
              <a:t>1/26/2023</a:t>
            </a:fld>
            <a:endParaRPr lang="en-US"/>
          </a:p>
        </p:txBody>
      </p:sp>
      <p:sp>
        <p:nvSpPr>
          <p:cNvPr id="6" name="Footer Placeholder 5">
            <a:extLst>
              <a:ext uri="{FF2B5EF4-FFF2-40B4-BE49-F238E27FC236}">
                <a16:creationId xmlns:a16="http://schemas.microsoft.com/office/drawing/2014/main" id="{0549E99C-5377-4699-9724-515F27FEA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974902-82D0-4F65-8B9E-3405ECAF919F}"/>
              </a:ext>
            </a:extLst>
          </p:cNvPr>
          <p:cNvSpPr>
            <a:spLocks noGrp="1"/>
          </p:cNvSpPr>
          <p:nvPr>
            <p:ph type="sldNum" sz="quarter" idx="12"/>
          </p:nvPr>
        </p:nvSpPr>
        <p:spPr/>
        <p:txBody>
          <a:bodyPr/>
          <a:lstStyle/>
          <a:p>
            <a:fld id="{F67E29BF-B8D0-46E7-8B8F-EDC75D26B3FF}" type="slidenum">
              <a:rPr lang="en-US" smtClean="0"/>
              <a:t>‹#›</a:t>
            </a:fld>
            <a:endParaRPr lang="en-US"/>
          </a:p>
        </p:txBody>
      </p:sp>
    </p:spTree>
    <p:extLst>
      <p:ext uri="{BB962C8B-B14F-4D97-AF65-F5344CB8AC3E}">
        <p14:creationId xmlns:p14="http://schemas.microsoft.com/office/powerpoint/2010/main" val="242837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C5C24-93C6-4082-A276-3F12DE2874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B70535-CE7B-4629-B473-9C39532B95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6F731B-8A9F-4904-A253-B14CFC12F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8DAE99-4E43-494D-9513-5449E5243C29}"/>
              </a:ext>
            </a:extLst>
          </p:cNvPr>
          <p:cNvSpPr>
            <a:spLocks noGrp="1"/>
          </p:cNvSpPr>
          <p:nvPr>
            <p:ph type="dt" sz="half" idx="10"/>
          </p:nvPr>
        </p:nvSpPr>
        <p:spPr/>
        <p:txBody>
          <a:bodyPr/>
          <a:lstStyle/>
          <a:p>
            <a:fld id="{6F276A97-BECE-4297-8784-BDC621D24022}" type="datetimeFigureOut">
              <a:rPr lang="en-US" smtClean="0"/>
              <a:t>1/26/2023</a:t>
            </a:fld>
            <a:endParaRPr lang="en-US"/>
          </a:p>
        </p:txBody>
      </p:sp>
      <p:sp>
        <p:nvSpPr>
          <p:cNvPr id="6" name="Footer Placeholder 5">
            <a:extLst>
              <a:ext uri="{FF2B5EF4-FFF2-40B4-BE49-F238E27FC236}">
                <a16:creationId xmlns:a16="http://schemas.microsoft.com/office/drawing/2014/main" id="{F046612A-9ECB-4FA2-A500-AE6797AFF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314D62-FD14-4581-B465-1886D161A25A}"/>
              </a:ext>
            </a:extLst>
          </p:cNvPr>
          <p:cNvSpPr>
            <a:spLocks noGrp="1"/>
          </p:cNvSpPr>
          <p:nvPr>
            <p:ph type="sldNum" sz="quarter" idx="12"/>
          </p:nvPr>
        </p:nvSpPr>
        <p:spPr/>
        <p:txBody>
          <a:bodyPr/>
          <a:lstStyle/>
          <a:p>
            <a:fld id="{F67E29BF-B8D0-46E7-8B8F-EDC75D26B3FF}" type="slidenum">
              <a:rPr lang="en-US" smtClean="0"/>
              <a:t>‹#›</a:t>
            </a:fld>
            <a:endParaRPr lang="en-US"/>
          </a:p>
        </p:txBody>
      </p:sp>
    </p:spTree>
    <p:extLst>
      <p:ext uri="{BB962C8B-B14F-4D97-AF65-F5344CB8AC3E}">
        <p14:creationId xmlns:p14="http://schemas.microsoft.com/office/powerpoint/2010/main" val="839202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114136-AE6B-4F38-8CAE-16378B2203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13DF1A-243D-4561-BB77-17591B9922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B1395-27BB-4EB5-BAC7-5D59636F77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76A97-BECE-4297-8784-BDC621D24022}" type="datetimeFigureOut">
              <a:rPr lang="en-US" smtClean="0"/>
              <a:t>1/26/2023</a:t>
            </a:fld>
            <a:endParaRPr lang="en-US"/>
          </a:p>
        </p:txBody>
      </p:sp>
      <p:sp>
        <p:nvSpPr>
          <p:cNvPr id="5" name="Footer Placeholder 4">
            <a:extLst>
              <a:ext uri="{FF2B5EF4-FFF2-40B4-BE49-F238E27FC236}">
                <a16:creationId xmlns:a16="http://schemas.microsoft.com/office/drawing/2014/main" id="{68960419-D2ED-4F87-95FE-23FD63B5CD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A4D459-58B5-4A25-B6B4-0A3195877B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E29BF-B8D0-46E7-8B8F-EDC75D26B3FF}" type="slidenum">
              <a:rPr lang="en-US" smtClean="0"/>
              <a:t>‹#›</a:t>
            </a:fld>
            <a:endParaRPr lang="en-US"/>
          </a:p>
        </p:txBody>
      </p:sp>
    </p:spTree>
    <p:extLst>
      <p:ext uri="{BB962C8B-B14F-4D97-AF65-F5344CB8AC3E}">
        <p14:creationId xmlns:p14="http://schemas.microsoft.com/office/powerpoint/2010/main" val="3512198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www.glendale.edu/students/student-services/eops-home/application/program-admission-flyer" TargetMode="External"/><Relationship Id="rId3" Type="http://schemas.openxmlformats.org/officeDocument/2006/relationships/hyperlink" Target="https://forms.office.com/Pages/ResponsePage.aspx?id=XY_gTNpjNEaO2efrEqR6iuKXA2ajn99MhSei6D-BsXdUQUYzVjE3NVcyWVZFNlVSUDFEMEc2SkhaSS4u" TargetMode="External"/><Relationship Id="rId7" Type="http://schemas.openxmlformats.org/officeDocument/2006/relationships/hyperlink" Target="mailto:eopsdesk@glendale.edu"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www.glendale.edu/students/student-services/eops-home/zoom-schedule" TargetMode="External"/><Relationship Id="rId5" Type="http://schemas.openxmlformats.org/officeDocument/2006/relationships/hyperlink" Target="https://www.glendale.edu/students/student-services/eops-home" TargetMode="External"/><Relationship Id="rId4" Type="http://schemas.openxmlformats.org/officeDocument/2006/relationships/hyperlink" Target="https://forms.office.com/pages/responsepage.aspx?id=sSnjZgOQrEm0yh9p5TvtsEZ_ScaGvClIgsIPOmUo_EVUQ0I2Q1JMR0RNT0gwV05SOEpUQVRPUDc4NS4u"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412C81-E3DD-4F3D-83B1-837BE1AFA7D1}"/>
              </a:ext>
            </a:extLst>
          </p:cNvPr>
          <p:cNvPicPr>
            <a:picLocks noChangeAspect="1"/>
          </p:cNvPicPr>
          <p:nvPr/>
        </p:nvPicPr>
        <p:blipFill>
          <a:blip r:embed="rId2"/>
          <a:stretch>
            <a:fillRect/>
          </a:stretch>
        </p:blipFill>
        <p:spPr>
          <a:xfrm>
            <a:off x="0" y="0"/>
            <a:ext cx="12192000" cy="6867206"/>
          </a:xfrm>
          <a:prstGeom prst="rect">
            <a:avLst/>
          </a:prstGeom>
        </p:spPr>
      </p:pic>
      <p:sp>
        <p:nvSpPr>
          <p:cNvPr id="5" name="Rectangle 4">
            <a:extLst>
              <a:ext uri="{FF2B5EF4-FFF2-40B4-BE49-F238E27FC236}">
                <a16:creationId xmlns:a16="http://schemas.microsoft.com/office/drawing/2014/main" id="{5BD4FDDB-9185-4084-80C1-D10468427568}"/>
              </a:ext>
            </a:extLst>
          </p:cNvPr>
          <p:cNvSpPr/>
          <p:nvPr/>
        </p:nvSpPr>
        <p:spPr>
          <a:xfrm>
            <a:off x="3797300" y="304800"/>
            <a:ext cx="8155642" cy="830997"/>
          </a:xfrm>
          <a:prstGeom prst="rect">
            <a:avLst/>
          </a:prstGeom>
        </p:spPr>
        <p:txBody>
          <a:bodyPr wrap="square" lIns="91440" tIns="45720" rIns="91440" bIns="45720" anchor="t">
            <a:spAutoFit/>
          </a:bodyPr>
          <a:lstStyle/>
          <a:p>
            <a:r>
              <a:rPr lang="en-US" sz="4800" b="0" i="1">
                <a:solidFill>
                  <a:srgbClr val="C00000"/>
                </a:solidFill>
                <a:effectLst/>
                <a:latin typeface="Cambria"/>
                <a:ea typeface="Cambria"/>
              </a:rPr>
              <a:t>Renew, Reconnect, Reengage</a:t>
            </a:r>
            <a:endParaRPr lang="en-US" sz="4800">
              <a:solidFill>
                <a:srgbClr val="C00000"/>
              </a:solidFill>
              <a:latin typeface="Cambria"/>
              <a:ea typeface="Cambria"/>
              <a:cs typeface="Calibri"/>
            </a:endParaRPr>
          </a:p>
        </p:txBody>
      </p:sp>
    </p:spTree>
    <p:extLst>
      <p:ext uri="{BB962C8B-B14F-4D97-AF65-F5344CB8AC3E}">
        <p14:creationId xmlns:p14="http://schemas.microsoft.com/office/powerpoint/2010/main" val="406043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34883-44DA-43F1-A644-60DF029737A7}"/>
              </a:ext>
            </a:extLst>
          </p:cNvPr>
          <p:cNvPicPr>
            <a:picLocks noChangeAspect="1"/>
          </p:cNvPicPr>
          <p:nvPr/>
        </p:nvPicPr>
        <p:blipFill>
          <a:blip r:embed="rId2"/>
          <a:stretch>
            <a:fillRect/>
          </a:stretch>
        </p:blipFill>
        <p:spPr>
          <a:xfrm>
            <a:off x="462106" y="420987"/>
            <a:ext cx="2626881" cy="1005141"/>
          </a:xfrm>
          <a:prstGeom prst="rect">
            <a:avLst/>
          </a:prstGeom>
        </p:spPr>
      </p:pic>
      <p:sp>
        <p:nvSpPr>
          <p:cNvPr id="5" name="AutoShape 2" descr="https://usc-powerpoint.officeapps.live.com/pods/GetClipboardImage.ashx?Id=1160c3ad-e8a1-4504-9a3b-9ae2f7531c07&amp;DC=US1&amp;pkey=8436b747-f03e-4736-b7ca-551f76db160e&amp;wdwaccluster=US1">
            <a:extLst>
              <a:ext uri="{FF2B5EF4-FFF2-40B4-BE49-F238E27FC236}">
                <a16:creationId xmlns:a16="http://schemas.microsoft.com/office/drawing/2014/main" id="{29FB0EC8-CDDD-48A6-8CD1-4548EBC8772B}"/>
              </a:ext>
            </a:extLst>
          </p:cNvPr>
          <p:cNvSpPr>
            <a:spLocks noGrp="1" noChangeAspect="1" noChangeArrowheads="1"/>
          </p:cNvSpPr>
          <p:nvPr>
            <p:ph idx="1"/>
          </p:nvPr>
        </p:nvSpPr>
        <p:spPr bwMode="auto">
          <a:xfrm>
            <a:off x="645253" y="1859172"/>
            <a:ext cx="10515600" cy="43513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85000" lnSpcReduction="20000"/>
          </a:bodyPr>
          <a:lstStyle/>
          <a:p>
            <a:pPr marL="0" indent="0" fontAlgn="base">
              <a:buNone/>
            </a:pPr>
            <a:r>
              <a:rPr lang="en-US" b="1" i="1"/>
              <a:t>Develop a Culture of Innovation and Equity:</a:t>
            </a:r>
            <a:r>
              <a:rPr lang="en-US" i="1"/>
              <a:t> </a:t>
            </a:r>
            <a:r>
              <a:rPr lang="en-US"/>
              <a:t>​</a:t>
            </a:r>
          </a:p>
          <a:p>
            <a:pPr fontAlgn="base"/>
            <a:r>
              <a:rPr lang="en-US"/>
              <a:t>Continue to provide support for students to assess their life priorities and developmental needs, research current occupational and academic information, and receive individualized support in defining and achieving their career and educational goals.​</a:t>
            </a:r>
          </a:p>
          <a:p>
            <a:pPr marL="0" indent="0" fontAlgn="base">
              <a:buNone/>
            </a:pPr>
            <a:r>
              <a:rPr lang="en-US" b="1" i="1"/>
              <a:t>Promote our Pathways:</a:t>
            </a:r>
            <a:r>
              <a:rPr lang="en-US"/>
              <a:t>​</a:t>
            </a:r>
          </a:p>
          <a:p>
            <a:pPr fontAlgn="base"/>
            <a:r>
              <a:rPr lang="en-US" i="1"/>
              <a:t>Encourage all students to visit our website and take the Career Coach Assessment (both the short and long questionnaire).  Expose all students to Learning and Professional Pathways. </a:t>
            </a:r>
            <a:r>
              <a:rPr lang="en-US"/>
              <a:t>​</a:t>
            </a:r>
          </a:p>
          <a:p>
            <a:pPr marL="0" indent="0" fontAlgn="base">
              <a:buNone/>
            </a:pPr>
            <a:r>
              <a:rPr lang="en-US" b="1" i="1"/>
              <a:t>Building the Student Experience:</a:t>
            </a:r>
            <a:r>
              <a:rPr lang="en-US"/>
              <a:t>​</a:t>
            </a:r>
          </a:p>
          <a:p>
            <a:pPr fontAlgn="base"/>
            <a:r>
              <a:rPr lang="en-US" i="1"/>
              <a:t>Deliver customized modes of interaction with career counselors (In person, Zoom or by telephone). Ensure that students have access to support staff and counselors at times that work for them. Have all Promise Plus and FYE students participate in a "Harry Potter Style" sorting activity to determine their LPP's.</a:t>
            </a:r>
            <a:endParaRPr lang="en-US"/>
          </a:p>
          <a:p>
            <a:pPr marL="0" indent="0">
              <a:buNone/>
            </a:pPr>
            <a:endParaRPr lang="en-US"/>
          </a:p>
        </p:txBody>
      </p:sp>
      <p:sp>
        <p:nvSpPr>
          <p:cNvPr id="8" name="TextBox 7">
            <a:extLst>
              <a:ext uri="{FF2B5EF4-FFF2-40B4-BE49-F238E27FC236}">
                <a16:creationId xmlns:a16="http://schemas.microsoft.com/office/drawing/2014/main" id="{E2F738FE-4642-415F-BAB5-E32AC0C4985F}"/>
              </a:ext>
            </a:extLst>
          </p:cNvPr>
          <p:cNvSpPr txBox="1"/>
          <p:nvPr/>
        </p:nvSpPr>
        <p:spPr>
          <a:xfrm>
            <a:off x="8314101" y="590130"/>
            <a:ext cx="5545123" cy="923330"/>
          </a:xfrm>
          <a:prstGeom prst="rect">
            <a:avLst/>
          </a:prstGeom>
          <a:noFill/>
        </p:spPr>
        <p:txBody>
          <a:bodyPr wrap="square" rtlCol="0">
            <a:spAutoFit/>
          </a:bodyPr>
          <a:lstStyle/>
          <a:p>
            <a:r>
              <a:rPr lang="en-US" sz="3600" i="1">
                <a:solidFill>
                  <a:srgbClr val="A32036"/>
                </a:solidFill>
                <a:latin typeface="Cambria" panose="02040503050406030204" pitchFamily="18" charset="0"/>
              </a:rPr>
              <a:t>Career Services</a:t>
            </a:r>
            <a:endParaRPr lang="en-US" sz="3600"/>
          </a:p>
          <a:p>
            <a:endParaRPr lang="en-US"/>
          </a:p>
        </p:txBody>
      </p:sp>
    </p:spTree>
    <p:extLst>
      <p:ext uri="{BB962C8B-B14F-4D97-AF65-F5344CB8AC3E}">
        <p14:creationId xmlns:p14="http://schemas.microsoft.com/office/powerpoint/2010/main" val="3825953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34883-44DA-43F1-A644-60DF029737A7}"/>
              </a:ext>
            </a:extLst>
          </p:cNvPr>
          <p:cNvPicPr>
            <a:picLocks noChangeAspect="1"/>
          </p:cNvPicPr>
          <p:nvPr/>
        </p:nvPicPr>
        <p:blipFill>
          <a:blip r:embed="rId2"/>
          <a:stretch>
            <a:fillRect/>
          </a:stretch>
        </p:blipFill>
        <p:spPr>
          <a:xfrm>
            <a:off x="462106" y="420987"/>
            <a:ext cx="2626881" cy="1005141"/>
          </a:xfrm>
          <a:prstGeom prst="rect">
            <a:avLst/>
          </a:prstGeom>
        </p:spPr>
      </p:pic>
      <p:sp>
        <p:nvSpPr>
          <p:cNvPr id="5" name="AutoShape 2" descr="https://usc-powerpoint.officeapps.live.com/pods/GetClipboardImage.ashx?Id=1160c3ad-e8a1-4504-9a3b-9ae2f7531c07&amp;DC=US1&amp;pkey=8436b747-f03e-4736-b7ca-551f76db160e&amp;wdwaccluster=US1">
            <a:extLst>
              <a:ext uri="{FF2B5EF4-FFF2-40B4-BE49-F238E27FC236}">
                <a16:creationId xmlns:a16="http://schemas.microsoft.com/office/drawing/2014/main" id="{29FB0EC8-CDDD-48A6-8CD1-4548EBC8772B}"/>
              </a:ext>
            </a:extLst>
          </p:cNvPr>
          <p:cNvSpPr>
            <a:spLocks noGrp="1" noChangeAspect="1" noChangeArrowheads="1"/>
          </p:cNvSpPr>
          <p:nvPr>
            <p:ph idx="1"/>
          </p:nvPr>
        </p:nvSpPr>
        <p:spPr bwMode="auto">
          <a:xfrm>
            <a:off x="7821606" y="2270592"/>
            <a:ext cx="3691737" cy="37499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p>
            <a:pPr marL="0" indent="0" algn="ctr" fontAlgn="base">
              <a:buNone/>
            </a:pPr>
            <a:r>
              <a:rPr lang="en-US" sz="2000" b="1" i="1" u="sng">
                <a:solidFill>
                  <a:srgbClr val="FF0000"/>
                </a:solidFill>
              </a:rPr>
              <a:t>Promote our Pathways</a:t>
            </a:r>
            <a:endParaRPr lang="en-US" sz="2000" u="sng">
              <a:solidFill>
                <a:srgbClr val="FF0000"/>
              </a:solidFill>
              <a:cs typeface="Calibri"/>
            </a:endParaRPr>
          </a:p>
          <a:p>
            <a:pPr algn="ctr">
              <a:buNone/>
            </a:pPr>
            <a:r>
              <a:rPr lang="en-US" sz="1800">
                <a:ea typeface="+mn-lt"/>
                <a:cs typeface="+mn-lt"/>
              </a:rPr>
              <a:t>Entering Pathways: Fresh Success</a:t>
            </a:r>
            <a:endParaRPr lang="en-US" sz="1800">
              <a:cs typeface="Calibri"/>
            </a:endParaRPr>
          </a:p>
          <a:p>
            <a:pPr algn="ctr">
              <a:buNone/>
            </a:pPr>
            <a:r>
              <a:rPr lang="en-US" sz="1800">
                <a:cs typeface="Calibri"/>
              </a:rPr>
              <a:t>Learning Through Educational Workshops &amp; Case Management</a:t>
            </a:r>
          </a:p>
          <a:p>
            <a:pPr algn="ctr">
              <a:buNone/>
            </a:pPr>
            <a:r>
              <a:rPr lang="en-US" sz="1800">
                <a:cs typeface="Calibri"/>
              </a:rPr>
              <a:t>Exceptional Course Completion/Pass &amp; Course Drop Rates</a:t>
            </a:r>
          </a:p>
          <a:p>
            <a:pPr marL="0" indent="0" algn="ctr">
              <a:buNone/>
            </a:pPr>
            <a:endParaRPr lang="en-US" sz="1200" b="1" i="1" u="sng">
              <a:cs typeface="Calibri"/>
            </a:endParaRPr>
          </a:p>
          <a:p>
            <a:pPr marL="0" indent="0" algn="ctr">
              <a:buNone/>
            </a:pPr>
            <a:r>
              <a:rPr lang="en-US" sz="2000" b="1" i="1" u="sng">
                <a:solidFill>
                  <a:srgbClr val="FF0000"/>
                </a:solidFill>
              </a:rPr>
              <a:t>Building the Student Experience</a:t>
            </a:r>
            <a:r>
              <a:rPr lang="en-US" sz="2000">
                <a:solidFill>
                  <a:srgbClr val="FF0000"/>
                </a:solidFill>
              </a:rPr>
              <a:t>​</a:t>
            </a:r>
            <a:endParaRPr lang="en-US" sz="2000">
              <a:solidFill>
                <a:srgbClr val="FF0000"/>
              </a:solidFill>
              <a:cs typeface="Calibri"/>
            </a:endParaRPr>
          </a:p>
          <a:p>
            <a:pPr marL="0" indent="0" algn="ctr">
              <a:buNone/>
            </a:pPr>
            <a:r>
              <a:rPr lang="en-US" sz="1800">
                <a:cs typeface="Calibri"/>
              </a:rPr>
              <a:t>Mitigating Barriers for Financially Insecure Students</a:t>
            </a:r>
          </a:p>
          <a:p>
            <a:pPr marL="0" indent="0" algn="ctr">
              <a:buNone/>
            </a:pPr>
            <a:r>
              <a:rPr lang="en-US" sz="1800">
                <a:cs typeface="Calibri"/>
              </a:rPr>
              <a:t>Developing a Sense of Inclusion</a:t>
            </a:r>
          </a:p>
        </p:txBody>
      </p:sp>
      <p:pic>
        <p:nvPicPr>
          <p:cNvPr id="4" name="Picture 3">
            <a:extLst>
              <a:ext uri="{FF2B5EF4-FFF2-40B4-BE49-F238E27FC236}">
                <a16:creationId xmlns:a16="http://schemas.microsoft.com/office/drawing/2014/main" id="{19352E5C-2719-4A6E-A8F9-3547EAB11069}"/>
              </a:ext>
            </a:extLst>
          </p:cNvPr>
          <p:cNvPicPr>
            <a:picLocks noChangeAspect="1"/>
          </p:cNvPicPr>
          <p:nvPr/>
        </p:nvPicPr>
        <p:blipFill>
          <a:blip r:embed="rId3"/>
          <a:stretch>
            <a:fillRect/>
          </a:stretch>
        </p:blipFill>
        <p:spPr>
          <a:xfrm>
            <a:off x="7892952" y="307659"/>
            <a:ext cx="3619693" cy="1734956"/>
          </a:xfrm>
          <a:prstGeom prst="rect">
            <a:avLst/>
          </a:prstGeom>
        </p:spPr>
      </p:pic>
      <p:sp>
        <p:nvSpPr>
          <p:cNvPr id="3" name="TextBox 2">
            <a:extLst>
              <a:ext uri="{FF2B5EF4-FFF2-40B4-BE49-F238E27FC236}">
                <a16:creationId xmlns:a16="http://schemas.microsoft.com/office/drawing/2014/main" id="{ADE84D81-B954-1394-A1D7-10F45B2A4B65}"/>
              </a:ext>
            </a:extLst>
          </p:cNvPr>
          <p:cNvSpPr txBox="1"/>
          <p:nvPr/>
        </p:nvSpPr>
        <p:spPr>
          <a:xfrm>
            <a:off x="460279" y="1576339"/>
            <a:ext cx="3489807"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i="1" u="sng">
                <a:solidFill>
                  <a:srgbClr val="FF0000"/>
                </a:solidFill>
                <a:cs typeface="Segoe UI"/>
              </a:rPr>
              <a:t>Develop a Culture of </a:t>
            </a:r>
            <a:endParaRPr lang="en-US" sz="2000" u="sng">
              <a:cs typeface="Calibri"/>
            </a:endParaRPr>
          </a:p>
          <a:p>
            <a:pPr algn="ctr"/>
            <a:r>
              <a:rPr lang="en-US" sz="2000" b="1" i="1" u="sng">
                <a:solidFill>
                  <a:srgbClr val="FF0000"/>
                </a:solidFill>
                <a:cs typeface="Segoe UI"/>
              </a:rPr>
              <a:t>Innovation and Equity</a:t>
            </a:r>
            <a:r>
              <a:rPr lang="en-US" sz="2000" u="sng">
                <a:solidFill>
                  <a:srgbClr val="FF0000"/>
                </a:solidFill>
                <a:cs typeface="Segoe UI"/>
              </a:rPr>
              <a:t>​​</a:t>
            </a:r>
            <a:endParaRPr lang="en-US" sz="2000" u="sng"/>
          </a:p>
          <a:p>
            <a:pPr algn="ctr"/>
            <a:endParaRPr lang="en-US">
              <a:cs typeface="Segoe UI"/>
            </a:endParaRPr>
          </a:p>
          <a:p>
            <a:pPr algn="ctr"/>
            <a:r>
              <a:rPr lang="en-US" sz="1400" b="1" i="1">
                <a:solidFill>
                  <a:srgbClr val="000000"/>
                </a:solidFill>
                <a:cs typeface="Segoe UI"/>
              </a:rPr>
              <a:t>In Our First 2.5 Years We Have Grown To...</a:t>
            </a:r>
            <a:endParaRPr lang="en-US" sz="1400" b="1">
              <a:solidFill>
                <a:srgbClr val="000000"/>
              </a:solidFill>
              <a:cs typeface="Calibri"/>
            </a:endParaRPr>
          </a:p>
          <a:p>
            <a:pPr algn="ctr"/>
            <a:endParaRPr lang="en-US">
              <a:cs typeface="Segoe UI"/>
            </a:endParaRPr>
          </a:p>
          <a:p>
            <a:pPr algn="ctr"/>
            <a:r>
              <a:rPr lang="en-US">
                <a:cs typeface="Segoe UI"/>
              </a:rPr>
              <a:t>A Staff of 60+</a:t>
            </a:r>
          </a:p>
          <a:p>
            <a:pPr algn="ctr"/>
            <a:endParaRPr lang="en-US">
              <a:cs typeface="Segoe UI"/>
            </a:endParaRPr>
          </a:p>
          <a:p>
            <a:pPr algn="ctr"/>
            <a:r>
              <a:rPr lang="en-US">
                <a:cs typeface="Segoe UI"/>
              </a:rPr>
              <a:t>Operating 10+ Programs</a:t>
            </a:r>
            <a:endParaRPr lang="en-US">
              <a:cs typeface="Calibri" panose="020F0502020204030204"/>
            </a:endParaRPr>
          </a:p>
          <a:p>
            <a:pPr algn="ctr"/>
            <a:endParaRPr lang="en-US">
              <a:cs typeface="Segoe UI"/>
            </a:endParaRPr>
          </a:p>
          <a:p>
            <a:pPr algn="ctr"/>
            <a:r>
              <a:rPr lang="en-US">
                <a:cs typeface="Segoe UI"/>
              </a:rPr>
              <a:t>Securing $12.5M+ In Grants​</a:t>
            </a:r>
            <a:endParaRPr lang="en-US">
              <a:cs typeface="Calibri"/>
            </a:endParaRPr>
          </a:p>
          <a:p>
            <a:pPr algn="ctr"/>
            <a:endParaRPr lang="en-US">
              <a:cs typeface="Segoe UI"/>
            </a:endParaRPr>
          </a:p>
          <a:p>
            <a:pPr algn="ctr"/>
            <a:r>
              <a:rPr lang="en-US">
                <a:cs typeface="Segoe UI"/>
              </a:rPr>
              <a:t>60% Student Utilization</a:t>
            </a:r>
          </a:p>
          <a:p>
            <a:pPr algn="ctr"/>
            <a:endParaRPr lang="en-US">
              <a:cs typeface="Segoe UI"/>
            </a:endParaRPr>
          </a:p>
          <a:p>
            <a:pPr algn="ctr"/>
            <a:r>
              <a:rPr lang="en-US">
                <a:cs typeface="Segoe UI"/>
              </a:rPr>
              <a:t>10,000 Unduplicated Students/Year</a:t>
            </a:r>
            <a:endParaRPr lang="en-US">
              <a:cs typeface="Calibri" panose="020F0502020204030204"/>
            </a:endParaRPr>
          </a:p>
          <a:p>
            <a:pPr algn="ctr"/>
            <a:endParaRPr lang="en-US">
              <a:cs typeface="Segoe UI"/>
            </a:endParaRPr>
          </a:p>
          <a:p>
            <a:pPr algn="ctr"/>
            <a:r>
              <a:rPr lang="en-US">
                <a:cs typeface="Segoe UI"/>
              </a:rPr>
              <a:t>50,000+ Contacts Per Year​</a:t>
            </a:r>
            <a:endParaRPr lang="en-US">
              <a:cs typeface="Calibri"/>
            </a:endParaRPr>
          </a:p>
          <a:p>
            <a:pPr algn="ctr"/>
            <a:endParaRPr lang="en-US">
              <a:cs typeface="Segoe UI"/>
            </a:endParaRPr>
          </a:p>
          <a:p>
            <a:pPr algn="ctr"/>
            <a:r>
              <a:rPr lang="en-US">
                <a:cs typeface="Segoe UI"/>
              </a:rPr>
              <a:t>$30M+ In Support To Students</a:t>
            </a:r>
          </a:p>
          <a:p>
            <a:r>
              <a:rPr lang="en-US">
                <a:cs typeface="Segoe UI"/>
              </a:rPr>
              <a:t>​</a:t>
            </a:r>
          </a:p>
        </p:txBody>
      </p:sp>
      <p:pic>
        <p:nvPicPr>
          <p:cNvPr id="6" name="Picture 6" descr="Text&#10;&#10;Description automatically generated">
            <a:extLst>
              <a:ext uri="{FF2B5EF4-FFF2-40B4-BE49-F238E27FC236}">
                <a16:creationId xmlns:a16="http://schemas.microsoft.com/office/drawing/2014/main" id="{10BD9A45-F07F-11DD-35D1-12CF50F9C366}"/>
              </a:ext>
            </a:extLst>
          </p:cNvPr>
          <p:cNvPicPr>
            <a:picLocks noChangeAspect="1"/>
          </p:cNvPicPr>
          <p:nvPr/>
        </p:nvPicPr>
        <p:blipFill>
          <a:blip r:embed="rId4"/>
          <a:stretch>
            <a:fillRect/>
          </a:stretch>
        </p:blipFill>
        <p:spPr>
          <a:xfrm>
            <a:off x="4037999" y="178570"/>
            <a:ext cx="3684971" cy="6493162"/>
          </a:xfrm>
          <a:prstGeom prst="rect">
            <a:avLst/>
          </a:prstGeom>
        </p:spPr>
      </p:pic>
    </p:spTree>
    <p:extLst>
      <p:ext uri="{BB962C8B-B14F-4D97-AF65-F5344CB8AC3E}">
        <p14:creationId xmlns:p14="http://schemas.microsoft.com/office/powerpoint/2010/main" val="2830598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34883-44DA-43F1-A644-60DF029737A7}"/>
              </a:ext>
            </a:extLst>
          </p:cNvPr>
          <p:cNvPicPr>
            <a:picLocks noChangeAspect="1"/>
          </p:cNvPicPr>
          <p:nvPr/>
        </p:nvPicPr>
        <p:blipFill>
          <a:blip r:embed="rId2"/>
          <a:stretch>
            <a:fillRect/>
          </a:stretch>
        </p:blipFill>
        <p:spPr>
          <a:xfrm>
            <a:off x="462106" y="420987"/>
            <a:ext cx="2626881" cy="1005141"/>
          </a:xfrm>
          <a:prstGeom prst="rect">
            <a:avLst/>
          </a:prstGeom>
        </p:spPr>
      </p:pic>
      <p:sp>
        <p:nvSpPr>
          <p:cNvPr id="5" name="AutoShape 2" descr="https://usc-powerpoint.officeapps.live.com/pods/GetClipboardImage.ashx?Id=1160c3ad-e8a1-4504-9a3b-9ae2f7531c07&amp;DC=US1&amp;pkey=8436b747-f03e-4736-b7ca-551f76db160e&amp;wdwaccluster=US1">
            <a:extLst>
              <a:ext uri="{FF2B5EF4-FFF2-40B4-BE49-F238E27FC236}">
                <a16:creationId xmlns:a16="http://schemas.microsoft.com/office/drawing/2014/main" id="{29FB0EC8-CDDD-48A6-8CD1-4548EBC8772B}"/>
              </a:ext>
            </a:extLst>
          </p:cNvPr>
          <p:cNvSpPr>
            <a:spLocks noGrp="1" noChangeAspect="1" noChangeArrowheads="1"/>
          </p:cNvSpPr>
          <p:nvPr>
            <p:ph idx="1"/>
          </p:nvPr>
        </p:nvSpPr>
        <p:spPr bwMode="auto">
          <a:xfrm>
            <a:off x="502800" y="1800225"/>
            <a:ext cx="11693376" cy="4838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47500" lnSpcReduction="20000"/>
          </a:bodyPr>
          <a:lstStyle/>
          <a:p>
            <a:pPr marL="0" indent="0" fontAlgn="base">
              <a:buNone/>
            </a:pPr>
            <a:r>
              <a:rPr lang="en-US" sz="3400" b="1" i="1"/>
              <a:t>Develop a Culture of Innovation and Equity:</a:t>
            </a:r>
            <a:r>
              <a:rPr lang="en-US" sz="3400"/>
              <a:t>​</a:t>
            </a:r>
          </a:p>
          <a:p>
            <a:pPr fontAlgn="base"/>
            <a:r>
              <a:rPr lang="en-US" sz="3400"/>
              <a:t>The College Corps program led by California Volunteers and the California Office of the Governor has three core goals across the state:​</a:t>
            </a:r>
            <a:endParaRPr lang="en-US" sz="3400">
              <a:cs typeface="Calibri"/>
            </a:endParaRPr>
          </a:p>
          <a:p>
            <a:pPr fontAlgn="base"/>
            <a:r>
              <a:rPr lang="en-US" sz="3400"/>
              <a:t>To create a generation of civic-minded leaders with the ability to bridge divides and solve problems​</a:t>
            </a:r>
            <a:endParaRPr lang="en-US" sz="3400">
              <a:cs typeface="Calibri"/>
            </a:endParaRPr>
          </a:p>
          <a:p>
            <a:pPr fontAlgn="base"/>
            <a:r>
              <a:rPr lang="en-US" sz="3400"/>
              <a:t>To help low income students graduate college on time and with less debt​</a:t>
            </a:r>
            <a:endParaRPr lang="en-US" sz="3400">
              <a:cs typeface="Calibri"/>
            </a:endParaRPr>
          </a:p>
          <a:p>
            <a:pPr fontAlgn="base"/>
            <a:r>
              <a:rPr lang="en-US" sz="3400"/>
              <a:t>To address societal challenges and help build more equitable communities across California​</a:t>
            </a:r>
            <a:endParaRPr lang="en-US" sz="3400">
              <a:cs typeface="Calibri"/>
            </a:endParaRPr>
          </a:p>
          <a:p>
            <a:pPr marL="0" indent="0" fontAlgn="base">
              <a:buNone/>
            </a:pPr>
            <a:r>
              <a:rPr lang="en-US" sz="3400" b="1" i="1"/>
              <a:t>Promote our Pathways:</a:t>
            </a:r>
            <a:r>
              <a:rPr lang="en-US" sz="3400"/>
              <a:t>​</a:t>
            </a:r>
            <a:endParaRPr lang="en-US" sz="3400">
              <a:cs typeface="Calibri"/>
            </a:endParaRPr>
          </a:p>
          <a:p>
            <a:pPr fontAlgn="base"/>
            <a:r>
              <a:rPr lang="en-US" sz="3400"/>
              <a:t>Each student serving as a College Corps Fellow for the academic year will receive:​</a:t>
            </a:r>
            <a:endParaRPr lang="en-US" sz="3400">
              <a:cs typeface="Calibri"/>
            </a:endParaRPr>
          </a:p>
          <a:p>
            <a:pPr fontAlgn="base"/>
            <a:r>
              <a:rPr lang="en-US" sz="3400"/>
              <a:t>A $10,000 fellowship to help pay for college ($7,000 living allowance and $3,000 education award)​</a:t>
            </a:r>
            <a:endParaRPr lang="en-US" sz="3400">
              <a:cs typeface="Calibri"/>
            </a:endParaRPr>
          </a:p>
          <a:p>
            <a:pPr fontAlgn="base"/>
            <a:r>
              <a:rPr lang="en-US" sz="3400"/>
              <a:t>An opportunity to support and learn from community-based organizations working in K-12 education and addressing food insecurity in the community​</a:t>
            </a:r>
            <a:endParaRPr lang="en-US" sz="3400">
              <a:cs typeface="Calibri"/>
            </a:endParaRPr>
          </a:p>
          <a:p>
            <a:pPr marL="0" indent="0" fontAlgn="base">
              <a:buNone/>
            </a:pPr>
            <a:r>
              <a:rPr lang="en-US" sz="3400" b="1" i="1"/>
              <a:t>Building the Student Experience:</a:t>
            </a:r>
            <a:r>
              <a:rPr lang="en-US" sz="3400"/>
              <a:t>​</a:t>
            </a:r>
            <a:endParaRPr lang="en-US" sz="3400">
              <a:cs typeface="Calibri"/>
            </a:endParaRPr>
          </a:p>
          <a:p>
            <a:pPr fontAlgn="base"/>
            <a:r>
              <a:rPr lang="en-US" sz="3400"/>
              <a:t>In addition to the monetary benefits, Fellows will secure:​</a:t>
            </a:r>
            <a:endParaRPr lang="en-US" sz="3400">
              <a:cs typeface="Calibri"/>
            </a:endParaRPr>
          </a:p>
          <a:p>
            <a:pPr fontAlgn="base"/>
            <a:r>
              <a:rPr lang="en-US" sz="3400"/>
              <a:t>Access to training, networking, and professional development opportunities​</a:t>
            </a:r>
            <a:endParaRPr lang="en-US" sz="3400">
              <a:cs typeface="Calibri"/>
            </a:endParaRPr>
          </a:p>
          <a:p>
            <a:pPr fontAlgn="base"/>
            <a:r>
              <a:rPr lang="en-US" sz="3400"/>
              <a:t>Academic credit​</a:t>
            </a:r>
            <a:endParaRPr lang="en-US" sz="3400">
              <a:cs typeface="Calibri"/>
            </a:endParaRPr>
          </a:p>
          <a:p>
            <a:pPr fontAlgn="base"/>
            <a:r>
              <a:rPr lang="en-US" sz="3400"/>
              <a:t>Real-world job experience and resume-building skills​</a:t>
            </a:r>
            <a:endParaRPr lang="en-US" sz="3400">
              <a:cs typeface="Calibri"/>
            </a:endParaRPr>
          </a:p>
          <a:p>
            <a:pPr fontAlgn="base"/>
            <a:r>
              <a:rPr lang="en-US" sz="3400"/>
              <a:t>A sense of pride and accomplishment in working toward a common purpose alongside young leaders from across the state</a:t>
            </a:r>
            <a:endParaRPr lang="en-US" sz="3400">
              <a:cs typeface="Calibri"/>
            </a:endParaRPr>
          </a:p>
          <a:p>
            <a:pPr marL="0" indent="0">
              <a:buNone/>
            </a:pPr>
            <a:endParaRPr lang="en-US"/>
          </a:p>
        </p:txBody>
      </p:sp>
      <p:pic>
        <p:nvPicPr>
          <p:cNvPr id="5122" name="Picture 2">
            <a:extLst>
              <a:ext uri="{FF2B5EF4-FFF2-40B4-BE49-F238E27FC236}">
                <a16:creationId xmlns:a16="http://schemas.microsoft.com/office/drawing/2014/main" id="{3DE60600-38AE-4FBC-81E9-83D3D4DC2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74" y="420987"/>
            <a:ext cx="3571875" cy="1038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958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34883-44DA-43F1-A644-60DF029737A7}"/>
              </a:ext>
            </a:extLst>
          </p:cNvPr>
          <p:cNvPicPr>
            <a:picLocks noChangeAspect="1"/>
          </p:cNvPicPr>
          <p:nvPr/>
        </p:nvPicPr>
        <p:blipFill>
          <a:blip r:embed="rId2"/>
          <a:stretch>
            <a:fillRect/>
          </a:stretch>
        </p:blipFill>
        <p:spPr>
          <a:xfrm>
            <a:off x="462106" y="420987"/>
            <a:ext cx="2626881" cy="1005141"/>
          </a:xfrm>
          <a:prstGeom prst="rect">
            <a:avLst/>
          </a:prstGeom>
        </p:spPr>
      </p:pic>
      <p:sp>
        <p:nvSpPr>
          <p:cNvPr id="3" name="Rectangle 2">
            <a:extLst>
              <a:ext uri="{FF2B5EF4-FFF2-40B4-BE49-F238E27FC236}">
                <a16:creationId xmlns:a16="http://schemas.microsoft.com/office/drawing/2014/main" id="{1DD5178D-5D67-4EF0-9620-9928380A2EDB}"/>
              </a:ext>
            </a:extLst>
          </p:cNvPr>
          <p:cNvSpPr/>
          <p:nvPr/>
        </p:nvSpPr>
        <p:spPr>
          <a:xfrm>
            <a:off x="571500" y="1842344"/>
            <a:ext cx="11163300" cy="5262979"/>
          </a:xfrm>
          <a:prstGeom prst="rect">
            <a:avLst/>
          </a:prstGeom>
        </p:spPr>
        <p:txBody>
          <a:bodyPr wrap="square">
            <a:spAutoFit/>
          </a:bodyPr>
          <a:lstStyle/>
          <a:p>
            <a:pPr fontAlgn="base"/>
            <a:r>
              <a:rPr lang="en-US" sz="2400" b="1" i="1" u="none" strike="noStrike">
                <a:solidFill>
                  <a:srgbClr val="3C3935"/>
                </a:solidFill>
                <a:effectLst/>
                <a:latin typeface="Calibri" panose="020F0502020204030204" pitchFamily="34" charset="0"/>
              </a:rPr>
              <a:t>Develop a Culture of Innovation and Equity:</a:t>
            </a:r>
            <a:r>
              <a:rPr lang="en-US" sz="2400" b="0" i="0">
                <a:solidFill>
                  <a:srgbClr val="000000"/>
                </a:solidFill>
                <a:effectLst/>
                <a:latin typeface="Calibri" panose="020F0502020204030204" pitchFamily="34" charset="0"/>
              </a:rPr>
              <a:t>​</a:t>
            </a:r>
            <a:endParaRPr lang="en-US" sz="2400" b="0" i="0">
              <a:solidFill>
                <a:srgbClr val="000000"/>
              </a:solidFill>
              <a:effectLst/>
              <a:latin typeface="Segoe UI" panose="020B0502040204020203" pitchFamily="34" charset="0"/>
            </a:endParaRPr>
          </a:p>
          <a:p>
            <a:pPr fontAlgn="base"/>
            <a:r>
              <a:rPr lang="en-US" sz="2400" b="0" i="0" u="none" strike="noStrike">
                <a:solidFill>
                  <a:srgbClr val="3C3935"/>
                </a:solidFill>
                <a:effectLst/>
                <a:latin typeface="Calibri" panose="020F0502020204030204" pitchFamily="34" charset="0"/>
              </a:rPr>
              <a:t>Provide new employee orientation addressing disability as an Equity gap highlighting ableist, racist and other identity-based biases that entrench inequitable treatment of disabled students. Provide the opportunity to explore inclusion, differentiation, and the intersectional identities of disabled students.  </a:t>
            </a:r>
            <a:r>
              <a:rPr lang="en-US" sz="2400" b="0" i="0">
                <a:solidFill>
                  <a:srgbClr val="000000"/>
                </a:solidFill>
                <a:effectLst/>
                <a:latin typeface="Calibri" panose="020F0502020204030204" pitchFamily="34" charset="0"/>
              </a:rPr>
              <a:t>​</a:t>
            </a:r>
            <a:endParaRPr lang="en-US" sz="2400" b="0" i="0">
              <a:solidFill>
                <a:srgbClr val="000000"/>
              </a:solidFill>
              <a:effectLst/>
              <a:latin typeface="Segoe UI" panose="020B0502040204020203" pitchFamily="34" charset="0"/>
            </a:endParaRPr>
          </a:p>
          <a:p>
            <a:pPr fontAlgn="base"/>
            <a:r>
              <a:rPr lang="en-US" sz="2400" b="0" i="0">
                <a:solidFill>
                  <a:srgbClr val="000000"/>
                </a:solidFill>
                <a:effectLst/>
                <a:latin typeface="Calibri" panose="020F0502020204030204" pitchFamily="34" charset="0"/>
              </a:rPr>
              <a:t>​</a:t>
            </a:r>
            <a:endParaRPr lang="en-US" sz="2400" b="0" i="0">
              <a:solidFill>
                <a:srgbClr val="000000"/>
              </a:solidFill>
              <a:effectLst/>
              <a:latin typeface="Segoe UI" panose="020B0502040204020203" pitchFamily="34" charset="0"/>
            </a:endParaRPr>
          </a:p>
          <a:p>
            <a:pPr fontAlgn="base"/>
            <a:r>
              <a:rPr lang="en-US" sz="2400" b="1" i="1" u="none" strike="noStrike">
                <a:solidFill>
                  <a:srgbClr val="3C3935"/>
                </a:solidFill>
                <a:effectLst/>
                <a:latin typeface="Calibri" panose="020F0502020204030204" pitchFamily="34" charset="0"/>
              </a:rPr>
              <a:t>Promote our Pathways:</a:t>
            </a:r>
            <a:r>
              <a:rPr lang="en-US" sz="2400" b="0" i="0">
                <a:solidFill>
                  <a:srgbClr val="000000"/>
                </a:solidFill>
                <a:effectLst/>
                <a:latin typeface="Calibri" panose="020F0502020204030204" pitchFamily="34" charset="0"/>
              </a:rPr>
              <a:t>​</a:t>
            </a:r>
            <a:endParaRPr lang="en-US" sz="2400" b="0" i="0">
              <a:solidFill>
                <a:srgbClr val="000000"/>
              </a:solidFill>
              <a:effectLst/>
              <a:latin typeface="Segoe UI" panose="020B0502040204020203" pitchFamily="34" charset="0"/>
            </a:endParaRPr>
          </a:p>
          <a:p>
            <a:pPr fontAlgn="base"/>
            <a:r>
              <a:rPr lang="en-US" sz="2400" b="0" i="0" u="none" strike="noStrike">
                <a:solidFill>
                  <a:srgbClr val="3C3935"/>
                </a:solidFill>
                <a:effectLst/>
                <a:latin typeface="Calibri" panose="020F0502020204030204" pitchFamily="34" charset="0"/>
              </a:rPr>
              <a:t>Implement a fully accessible Promise Plus Program for student who are disabled to participate in all aspects of this effort including, but not limited to, the FYE programs, mentoring, outreach, marketing, and career exploration.   </a:t>
            </a:r>
            <a:r>
              <a:rPr lang="en-US" sz="2400" b="0" i="0">
                <a:solidFill>
                  <a:srgbClr val="000000"/>
                </a:solidFill>
                <a:effectLst/>
                <a:latin typeface="Calibri" panose="020F0502020204030204" pitchFamily="34" charset="0"/>
              </a:rPr>
              <a:t>​</a:t>
            </a:r>
            <a:endParaRPr lang="en-US" sz="2400" b="0" i="0">
              <a:solidFill>
                <a:srgbClr val="000000"/>
              </a:solidFill>
              <a:effectLst/>
              <a:latin typeface="Segoe UI" panose="020B0502040204020203" pitchFamily="34" charset="0"/>
            </a:endParaRPr>
          </a:p>
          <a:p>
            <a:pPr fontAlgn="base"/>
            <a:r>
              <a:rPr lang="en-US" sz="2400" b="0" i="0">
                <a:solidFill>
                  <a:srgbClr val="000000"/>
                </a:solidFill>
                <a:effectLst/>
                <a:latin typeface="Calibri" panose="020F0502020204030204" pitchFamily="34" charset="0"/>
              </a:rPr>
              <a:t>​</a:t>
            </a:r>
            <a:endParaRPr lang="en-US" sz="2400" b="0" i="0">
              <a:solidFill>
                <a:srgbClr val="000000"/>
              </a:solidFill>
              <a:effectLst/>
              <a:latin typeface="Segoe UI" panose="020B0502040204020203" pitchFamily="34" charset="0"/>
            </a:endParaRPr>
          </a:p>
          <a:p>
            <a:pPr fontAlgn="base"/>
            <a:r>
              <a:rPr lang="en-US" sz="2400" b="1" i="1" u="none" strike="noStrike">
                <a:solidFill>
                  <a:srgbClr val="3C3935"/>
                </a:solidFill>
                <a:effectLst/>
                <a:latin typeface="Calibri" panose="020F0502020204030204" pitchFamily="34" charset="0"/>
              </a:rPr>
              <a:t>Building the Student Experience: </a:t>
            </a:r>
            <a:r>
              <a:rPr lang="en-US" sz="2400" b="0" i="0">
                <a:solidFill>
                  <a:srgbClr val="000000"/>
                </a:solidFill>
                <a:effectLst/>
                <a:latin typeface="Calibri" panose="020F0502020204030204" pitchFamily="34" charset="0"/>
              </a:rPr>
              <a:t>​</a:t>
            </a:r>
            <a:endParaRPr lang="en-US" sz="2400" b="0" i="0">
              <a:solidFill>
                <a:srgbClr val="000000"/>
              </a:solidFill>
              <a:effectLst/>
              <a:latin typeface="Segoe UI" panose="020B0502040204020203" pitchFamily="34" charset="0"/>
            </a:endParaRPr>
          </a:p>
          <a:p>
            <a:pPr fontAlgn="base"/>
            <a:r>
              <a:rPr lang="en-US" sz="2400" b="0" i="0" u="none" strike="noStrike">
                <a:solidFill>
                  <a:srgbClr val="3C3935"/>
                </a:solidFill>
                <a:effectLst/>
                <a:latin typeface="Calibri" panose="020F0502020204030204" pitchFamily="34" charset="0"/>
              </a:rPr>
              <a:t>Ensure all aspects of the Promise Plus Program are fully accessible and include disabled students to promote a sense of belonging and equitable enrollment and success.   </a:t>
            </a:r>
            <a:r>
              <a:rPr lang="en-US" b="0" i="0" u="none" strike="noStrike">
                <a:solidFill>
                  <a:srgbClr val="3C3935"/>
                </a:solidFill>
                <a:effectLst/>
                <a:latin typeface="Calibri" panose="020F0502020204030204" pitchFamily="34" charset="0"/>
              </a:rPr>
              <a:t> </a:t>
            </a:r>
            <a:endParaRPr lang="en-US" b="0" i="0">
              <a:solidFill>
                <a:srgbClr val="000000"/>
              </a:solidFill>
              <a:effectLst/>
              <a:latin typeface="Segoe UI" panose="020B0502040204020203" pitchFamily="34" charset="0"/>
            </a:endParaRPr>
          </a:p>
        </p:txBody>
      </p:sp>
      <p:pic>
        <p:nvPicPr>
          <p:cNvPr id="6" name="Picture 5">
            <a:extLst>
              <a:ext uri="{FF2B5EF4-FFF2-40B4-BE49-F238E27FC236}">
                <a16:creationId xmlns:a16="http://schemas.microsoft.com/office/drawing/2014/main" id="{67F3DD88-49E8-43AE-9190-346E78833B65}"/>
              </a:ext>
            </a:extLst>
          </p:cNvPr>
          <p:cNvPicPr>
            <a:picLocks noChangeAspect="1"/>
          </p:cNvPicPr>
          <p:nvPr/>
        </p:nvPicPr>
        <p:blipFill>
          <a:blip r:embed="rId3"/>
          <a:stretch>
            <a:fillRect/>
          </a:stretch>
        </p:blipFill>
        <p:spPr>
          <a:xfrm>
            <a:off x="7210424" y="159565"/>
            <a:ext cx="4981575" cy="1207247"/>
          </a:xfrm>
          <a:prstGeom prst="rect">
            <a:avLst/>
          </a:prstGeom>
        </p:spPr>
      </p:pic>
    </p:spTree>
    <p:extLst>
      <p:ext uri="{BB962C8B-B14F-4D97-AF65-F5344CB8AC3E}">
        <p14:creationId xmlns:p14="http://schemas.microsoft.com/office/powerpoint/2010/main" val="55760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34883-44DA-43F1-A644-60DF029737A7}"/>
              </a:ext>
            </a:extLst>
          </p:cNvPr>
          <p:cNvPicPr>
            <a:picLocks noChangeAspect="1"/>
          </p:cNvPicPr>
          <p:nvPr/>
        </p:nvPicPr>
        <p:blipFill>
          <a:blip r:embed="rId2"/>
          <a:stretch>
            <a:fillRect/>
          </a:stretch>
        </p:blipFill>
        <p:spPr>
          <a:xfrm>
            <a:off x="462106" y="420987"/>
            <a:ext cx="2626881" cy="1005141"/>
          </a:xfrm>
          <a:prstGeom prst="rect">
            <a:avLst/>
          </a:prstGeom>
        </p:spPr>
      </p:pic>
      <p:sp>
        <p:nvSpPr>
          <p:cNvPr id="3" name="Rectangle 2">
            <a:extLst>
              <a:ext uri="{FF2B5EF4-FFF2-40B4-BE49-F238E27FC236}">
                <a16:creationId xmlns:a16="http://schemas.microsoft.com/office/drawing/2014/main" id="{1DD5178D-5D67-4EF0-9620-9928380A2EDB}"/>
              </a:ext>
            </a:extLst>
          </p:cNvPr>
          <p:cNvSpPr/>
          <p:nvPr/>
        </p:nvSpPr>
        <p:spPr>
          <a:xfrm>
            <a:off x="571500" y="1842344"/>
            <a:ext cx="11163300" cy="461665"/>
          </a:xfrm>
          <a:prstGeom prst="rect">
            <a:avLst/>
          </a:prstGeom>
        </p:spPr>
        <p:txBody>
          <a:bodyPr wrap="square" lIns="91440" tIns="45720" rIns="91440" bIns="45720" anchor="t">
            <a:spAutoFit/>
          </a:bodyPr>
          <a:lstStyle/>
          <a:p>
            <a:pPr fontAlgn="base"/>
            <a:r>
              <a:rPr lang="en-US" sz="2400" b="0" i="0" u="none" strike="noStrike">
                <a:solidFill>
                  <a:srgbClr val="3C3935"/>
                </a:solidFill>
                <a:effectLst/>
                <a:latin typeface="Calibri"/>
                <a:cs typeface="Calibri"/>
              </a:rPr>
              <a:t>  </a:t>
            </a:r>
            <a:r>
              <a:rPr lang="en-US" b="0" i="0" u="none" strike="noStrike">
                <a:solidFill>
                  <a:srgbClr val="3C3935"/>
                </a:solidFill>
                <a:effectLst/>
                <a:latin typeface="Calibri"/>
                <a:cs typeface="Calibri"/>
              </a:rPr>
              <a:t> </a:t>
            </a:r>
            <a:endParaRPr lang="en-US" b="0" i="0">
              <a:solidFill>
                <a:srgbClr val="000000"/>
              </a:solidFill>
              <a:effectLst/>
              <a:latin typeface="Calibri"/>
              <a:cs typeface="Calibri"/>
            </a:endParaRPr>
          </a:p>
        </p:txBody>
      </p:sp>
      <p:sp>
        <p:nvSpPr>
          <p:cNvPr id="4" name="TextBox 3">
            <a:extLst>
              <a:ext uri="{FF2B5EF4-FFF2-40B4-BE49-F238E27FC236}">
                <a16:creationId xmlns:a16="http://schemas.microsoft.com/office/drawing/2014/main" id="{3C9861A6-1518-3F7C-5534-DFCF735DFC62}"/>
              </a:ext>
            </a:extLst>
          </p:cNvPr>
          <p:cNvSpPr txBox="1"/>
          <p:nvPr/>
        </p:nvSpPr>
        <p:spPr>
          <a:xfrm>
            <a:off x="457200" y="1451147"/>
            <a:ext cx="11540149"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Develop a Culture of Innovation and Equity:​</a:t>
            </a:r>
            <a:endParaRPr lang="en-US" sz="1400" b="1">
              <a:cs typeface="Calibri"/>
            </a:endParaRPr>
          </a:p>
          <a:p>
            <a:r>
              <a:rPr lang="en-US" sz="1400"/>
              <a:t>•EOPS Student E-File Modifications: 1) Counselor Assessment of Student Progress Form and Student To Do List; 2) EOPS Student File Flagging System​</a:t>
            </a:r>
            <a:endParaRPr lang="en-US" sz="1400">
              <a:cs typeface="Calibri"/>
            </a:endParaRPr>
          </a:p>
          <a:p>
            <a:r>
              <a:rPr lang="en-US" sz="1400"/>
              <a:t>•</a:t>
            </a:r>
            <a:r>
              <a:rPr lang="en-US" sz="1400">
                <a:hlinkClick r:id="rId3"/>
              </a:rPr>
              <a:t>New services to students: Online Counseling Appointment Request Form </a:t>
            </a:r>
            <a:r>
              <a:rPr lang="en-US" sz="1400"/>
              <a:t>- </a:t>
            </a:r>
            <a:r>
              <a:rPr lang="en-US" sz="1400">
                <a:hlinkClick r:id="rId4"/>
              </a:rPr>
              <a:t>Online Student Support Request Form</a:t>
            </a:r>
            <a:r>
              <a:rPr lang="en-US" sz="1400"/>
              <a:t>​</a:t>
            </a:r>
            <a:endParaRPr lang="en-US" sz="1400">
              <a:cs typeface="Calibri"/>
            </a:endParaRPr>
          </a:p>
          <a:p>
            <a:r>
              <a:rPr lang="en-US" sz="1400"/>
              <a:t>•Students have Access to their EOPS file information through </a:t>
            </a:r>
            <a:r>
              <a:rPr lang="en-US" sz="1400" err="1"/>
              <a:t>MyGCC</a:t>
            </a:r>
            <a:r>
              <a:rPr lang="en-US" sz="1400"/>
              <a:t>: Program admission status, programs status, counseling contacts, Book Voucher and Grants​</a:t>
            </a:r>
            <a:endParaRPr lang="en-US" sz="1400">
              <a:cs typeface="Calibri"/>
            </a:endParaRPr>
          </a:p>
          <a:p>
            <a:r>
              <a:rPr lang="en-US" sz="1400"/>
              <a:t>•</a:t>
            </a:r>
            <a:r>
              <a:rPr lang="en-US" sz="1400">
                <a:hlinkClick r:id="rId5"/>
              </a:rPr>
              <a:t>Website Updates</a:t>
            </a:r>
            <a:r>
              <a:rPr lang="en-US" sz="1400"/>
              <a:t>: 1) Online Guide for New EOPS Students 2) Video Tutorials; 3) Email Archive; 4) EOPS Chatbot available 24/7; 5) Online Suggestions Box​</a:t>
            </a:r>
            <a:endParaRPr lang="en-US" sz="1400">
              <a:cs typeface="Calibri"/>
            </a:endParaRPr>
          </a:p>
          <a:p>
            <a:r>
              <a:rPr lang="en-US" sz="1400"/>
              <a:t>•Enhanced Outreach and In-reach Efforts​</a:t>
            </a:r>
            <a:endParaRPr lang="en-US" sz="1400">
              <a:cs typeface="Calibri"/>
            </a:endParaRPr>
          </a:p>
          <a:p>
            <a:r>
              <a:rPr lang="en-US" sz="1400" b="1"/>
              <a:t>Promote our Pathways:​</a:t>
            </a:r>
            <a:endParaRPr lang="en-US" sz="1400" b="1">
              <a:cs typeface="Calibri"/>
            </a:endParaRPr>
          </a:p>
          <a:p>
            <a:r>
              <a:rPr lang="en-US" sz="1400"/>
              <a:t>•Help EOPS students Identify their career interests, academic and career goals and select their educational goal and  major. Review students’ academic standing.​</a:t>
            </a:r>
            <a:endParaRPr lang="en-US" sz="1400">
              <a:cs typeface="Calibri"/>
            </a:endParaRPr>
          </a:p>
          <a:p>
            <a:r>
              <a:rPr lang="en-US" sz="1400"/>
              <a:t>•Develop a comprehensive SEP, EOPS Mutual Responsibility Contract (MRC), probation contract and plan of action, as needed.​</a:t>
            </a:r>
            <a:endParaRPr lang="en-US" sz="1400">
              <a:cs typeface="Calibri"/>
            </a:endParaRPr>
          </a:p>
          <a:p>
            <a:r>
              <a:rPr lang="en-US" sz="1400"/>
              <a:t>•Monitor students’ progress. Review and revise SEP. Recommend tutoring and other student services as needed. Prepare for next semester registration.​</a:t>
            </a:r>
            <a:endParaRPr lang="en-US" sz="1400">
              <a:cs typeface="Calibri"/>
            </a:endParaRPr>
          </a:p>
          <a:p>
            <a:r>
              <a:rPr lang="en-US" sz="1400"/>
              <a:t>•Monitor students’ progress and success. Update SEPs as needed. Exit counseling is offered to students who are planning on transferring to university or leaving GCC. ​</a:t>
            </a:r>
            <a:endParaRPr lang="en-US" sz="1400">
              <a:cs typeface="Calibri"/>
            </a:endParaRPr>
          </a:p>
          <a:p>
            <a:r>
              <a:rPr lang="en-US" sz="1400" b="1"/>
              <a:t>Building the Student Experience:​</a:t>
            </a:r>
            <a:endParaRPr lang="en-US" sz="1400" b="1">
              <a:cs typeface="Calibri"/>
            </a:endParaRPr>
          </a:p>
          <a:p>
            <a:r>
              <a:rPr lang="en-US" sz="1400"/>
              <a:t>•Hybrid and fully online services and instruction: 1) Counseling-online, phone, in-person and 2) Instruction-online , remote and in-person. Convenience of 100% online services for students who need it starting from program admission, appointment scheduling, counseling, staff support; book voucher, appeals, program forms, etc.​</a:t>
            </a:r>
            <a:endParaRPr lang="en-US" sz="1400">
              <a:cs typeface="Calibri"/>
            </a:endParaRPr>
          </a:p>
          <a:p>
            <a:r>
              <a:rPr lang="en-US" sz="1400"/>
              <a:t>•More ways to connect with a front desk staff member: NEED HELP? </a:t>
            </a:r>
            <a:r>
              <a:rPr lang="en-US" sz="1400">
                <a:hlinkClick r:id="rId4"/>
              </a:rPr>
              <a:t>(Submit questions online)</a:t>
            </a:r>
            <a:r>
              <a:rPr lang="en-US" sz="1400"/>
              <a:t>; EOPS LIVE SUPPORT </a:t>
            </a:r>
            <a:r>
              <a:rPr lang="en-US" sz="1400">
                <a:hlinkClick r:id="rId6"/>
              </a:rPr>
              <a:t>(ZOOM)</a:t>
            </a:r>
            <a:r>
              <a:rPr lang="en-US" sz="1400"/>
              <a:t>; OFFICE EMAIL </a:t>
            </a:r>
            <a:r>
              <a:rPr lang="en-US" sz="1400">
                <a:hlinkClick r:id="rId7"/>
              </a:rPr>
              <a:t>eopsdesk@glendale.edu</a:t>
            </a:r>
            <a:r>
              <a:rPr lang="en-US" sz="1400"/>
              <a:t>; OFFICE PHONE/VOICE MAIL ex. 6900; IN-PERSON EOPS Office SV Building 3rd floor ​</a:t>
            </a:r>
            <a:endParaRPr lang="en-US" sz="1400">
              <a:cs typeface="Calibri"/>
            </a:endParaRPr>
          </a:p>
          <a:p>
            <a:r>
              <a:rPr lang="en-US" sz="1400"/>
              <a:t>•Proactive Approach with Probation/Dismissal Students​</a:t>
            </a:r>
            <a:endParaRPr lang="en-US" sz="1400">
              <a:cs typeface="Calibri"/>
            </a:endParaRPr>
          </a:p>
          <a:p>
            <a:r>
              <a:rPr lang="en-US" sz="1400"/>
              <a:t>•Collaborations with Student Services and Instruction to Improve Student Experience and Reduce Redundancy and Duplication of Efforts: FYE &amp; EOPS, </a:t>
            </a:r>
            <a:r>
              <a:rPr lang="en-US" sz="1400" err="1"/>
              <a:t>NextUp</a:t>
            </a:r>
            <a:r>
              <a:rPr lang="en-US" sz="1400"/>
              <a:t> &amp; Guardian Scholars, and others.</a:t>
            </a:r>
            <a:endParaRPr lang="en-US" sz="1400">
              <a:cs typeface="Calibri"/>
            </a:endParaRPr>
          </a:p>
        </p:txBody>
      </p:sp>
      <p:sp>
        <p:nvSpPr>
          <p:cNvPr id="7" name="TextBox 6">
            <a:extLst>
              <a:ext uri="{FF2B5EF4-FFF2-40B4-BE49-F238E27FC236}">
                <a16:creationId xmlns:a16="http://schemas.microsoft.com/office/drawing/2014/main" id="{1D9C1F74-7071-15B0-40FB-6520960D088A}"/>
              </a:ext>
            </a:extLst>
          </p:cNvPr>
          <p:cNvSpPr txBox="1"/>
          <p:nvPr/>
        </p:nvSpPr>
        <p:spPr>
          <a:xfrm>
            <a:off x="5877210" y="167635"/>
            <a:ext cx="6201499" cy="1138773"/>
          </a:xfrm>
          <a:prstGeom prst="rect">
            <a:avLst/>
          </a:prstGeom>
          <a:noFill/>
        </p:spPr>
        <p:txBody>
          <a:bodyPr wrap="square" lIns="91440" tIns="45720" rIns="91440" bIns="45720" rtlCol="0" anchor="t">
            <a:spAutoFit/>
          </a:bodyPr>
          <a:lstStyle/>
          <a:p>
            <a:r>
              <a:rPr lang="en-US" sz="3600" i="1">
                <a:solidFill>
                  <a:srgbClr val="A32036"/>
                </a:solidFill>
                <a:latin typeface="Cambria"/>
                <a:ea typeface="Cambria"/>
              </a:rPr>
              <a:t>EOPS</a:t>
            </a:r>
          </a:p>
          <a:p>
            <a:r>
              <a:rPr lang="en-US" sz="1400">
                <a:latin typeface="Cambria"/>
                <a:ea typeface="Cambria"/>
                <a:hlinkClick r:id="rId8"/>
              </a:rPr>
              <a:t>EOPS  Admission Application Dates for Spring 2023: January 30-March 17</a:t>
            </a:r>
            <a:endParaRPr lang="en-US" sz="1400"/>
          </a:p>
          <a:p>
            <a:endParaRPr lang="en-US">
              <a:cs typeface="Calibri" panose="020F0502020204030204"/>
            </a:endParaRPr>
          </a:p>
        </p:txBody>
      </p:sp>
    </p:spTree>
    <p:extLst>
      <p:ext uri="{BB962C8B-B14F-4D97-AF65-F5344CB8AC3E}">
        <p14:creationId xmlns:p14="http://schemas.microsoft.com/office/powerpoint/2010/main" val="3504767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34883-44DA-43F1-A644-60DF029737A7}"/>
              </a:ext>
            </a:extLst>
          </p:cNvPr>
          <p:cNvPicPr>
            <a:picLocks noChangeAspect="1"/>
          </p:cNvPicPr>
          <p:nvPr/>
        </p:nvPicPr>
        <p:blipFill>
          <a:blip r:embed="rId2"/>
          <a:stretch>
            <a:fillRect/>
          </a:stretch>
        </p:blipFill>
        <p:spPr>
          <a:xfrm>
            <a:off x="462106" y="420987"/>
            <a:ext cx="2626881" cy="1005141"/>
          </a:xfrm>
          <a:prstGeom prst="rect">
            <a:avLst/>
          </a:prstGeom>
        </p:spPr>
      </p:pic>
      <p:sp>
        <p:nvSpPr>
          <p:cNvPr id="5" name="AutoShape 2" descr="https://usc-powerpoint.officeapps.live.com/pods/GetClipboardImage.ashx?Id=1160c3ad-e8a1-4504-9a3b-9ae2f7531c07&amp;DC=US1&amp;pkey=8436b747-f03e-4736-b7ca-551f76db160e&amp;wdwaccluster=US1">
            <a:extLst>
              <a:ext uri="{FF2B5EF4-FFF2-40B4-BE49-F238E27FC236}">
                <a16:creationId xmlns:a16="http://schemas.microsoft.com/office/drawing/2014/main" id="{29FB0EC8-CDDD-48A6-8CD1-4548EBC8772B}"/>
              </a:ext>
            </a:extLst>
          </p:cNvPr>
          <p:cNvSpPr>
            <a:spLocks noGrp="1" noChangeAspect="1" noChangeArrowheads="1"/>
          </p:cNvSpPr>
          <p:nvPr>
            <p:ph idx="1"/>
          </p:nvPr>
        </p:nvSpPr>
        <p:spPr bwMode="auto">
          <a:xfrm>
            <a:off x="645253" y="1859172"/>
            <a:ext cx="10515600" cy="43513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85000" lnSpcReduction="20000"/>
          </a:bodyPr>
          <a:lstStyle/>
          <a:p>
            <a:pPr fontAlgn="base"/>
            <a:r>
              <a:rPr lang="en-US" b="1" i="1"/>
              <a:t>Develop a Culture of Innovation and Equity:</a:t>
            </a:r>
            <a:r>
              <a:rPr lang="en-US" i="1"/>
              <a:t> The Financial Aid Office has updated the SAP evaluation to an Evidence-Based and Equity-Minded model as a result of its work to align departmental processes with institutional mission and equity-based best practices. Overall, the Financial Aid Office has reduced the SAP dismissal rate by over 30%; interrupting hundreds fewer students from their educational goals. Additionally, the SAP appeal process has been transformed into a student-centered process, eliminating the requirement of documentation, and centralizing the student experience. </a:t>
            </a:r>
            <a:r>
              <a:rPr lang="en-US"/>
              <a:t>​</a:t>
            </a:r>
          </a:p>
          <a:p>
            <a:pPr fontAlgn="base"/>
            <a:r>
              <a:rPr lang="en-US" b="1" i="1"/>
              <a:t>Promote our Pathways:</a:t>
            </a:r>
            <a:r>
              <a:rPr lang="en-US" i="1"/>
              <a:t> The Financial Aid Office is engaged in online, campus wide, and community-based outreach alone and in collaboration with campus and community partners. We have implemented a workshop request form online to facilitate the FAFSA/CADAA Workshop scheduling process. </a:t>
            </a:r>
            <a:r>
              <a:rPr lang="en-US"/>
              <a:t>​</a:t>
            </a:r>
          </a:p>
          <a:p>
            <a:pPr fontAlgn="base"/>
            <a:r>
              <a:rPr lang="en-US" b="1" i="1"/>
              <a:t>Building the Student Experience: </a:t>
            </a:r>
            <a:r>
              <a:rPr lang="en-US" i="1"/>
              <a:t>The Financial Aid Office has transformed itself into a hybrid office structure that can assist students in multiple formats and in multiple languages, in real time and on demand, through our Chat Bot, </a:t>
            </a:r>
            <a:r>
              <a:rPr lang="en-US" i="1" err="1"/>
              <a:t>Vaq</a:t>
            </a:r>
            <a:r>
              <a:rPr lang="en-US" i="1"/>
              <a:t>. </a:t>
            </a:r>
            <a:endParaRPr lang="en-US"/>
          </a:p>
          <a:p>
            <a:pPr marL="0" indent="0">
              <a:buNone/>
            </a:pPr>
            <a:endParaRPr lang="en-US"/>
          </a:p>
        </p:txBody>
      </p:sp>
      <p:sp>
        <p:nvSpPr>
          <p:cNvPr id="8" name="TextBox 7">
            <a:extLst>
              <a:ext uri="{FF2B5EF4-FFF2-40B4-BE49-F238E27FC236}">
                <a16:creationId xmlns:a16="http://schemas.microsoft.com/office/drawing/2014/main" id="{E2F738FE-4642-415F-BAB5-E32AC0C4985F}"/>
              </a:ext>
            </a:extLst>
          </p:cNvPr>
          <p:cNvSpPr txBox="1"/>
          <p:nvPr/>
        </p:nvSpPr>
        <p:spPr>
          <a:xfrm>
            <a:off x="8314101" y="590130"/>
            <a:ext cx="5545123" cy="923330"/>
          </a:xfrm>
          <a:prstGeom prst="rect">
            <a:avLst/>
          </a:prstGeom>
          <a:noFill/>
        </p:spPr>
        <p:txBody>
          <a:bodyPr wrap="square" rtlCol="0">
            <a:spAutoFit/>
          </a:bodyPr>
          <a:lstStyle/>
          <a:p>
            <a:r>
              <a:rPr lang="en-US" sz="3600" i="1">
                <a:solidFill>
                  <a:srgbClr val="A32036"/>
                </a:solidFill>
                <a:latin typeface="Cambria" panose="02040503050406030204" pitchFamily="18" charset="0"/>
              </a:rPr>
              <a:t>Financial Aid</a:t>
            </a:r>
            <a:endParaRPr lang="en-US" sz="3600"/>
          </a:p>
          <a:p>
            <a:endParaRPr lang="en-US"/>
          </a:p>
        </p:txBody>
      </p:sp>
    </p:spTree>
    <p:extLst>
      <p:ext uri="{BB962C8B-B14F-4D97-AF65-F5344CB8AC3E}">
        <p14:creationId xmlns:p14="http://schemas.microsoft.com/office/powerpoint/2010/main" val="315498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usc-powerpoint.officeapps.live.com/pods/GetClipboardImage.ashx?Id=1160c3ad-e8a1-4504-9a3b-9ae2f7531c07&amp;DC=US1&amp;pkey=8436b747-f03e-4736-b7ca-551f76db160e&amp;wdwaccluster=US1">
            <a:extLst>
              <a:ext uri="{FF2B5EF4-FFF2-40B4-BE49-F238E27FC236}">
                <a16:creationId xmlns:a16="http://schemas.microsoft.com/office/drawing/2014/main" id="{29FB0EC8-CDDD-48A6-8CD1-4548EBC8772B}"/>
              </a:ext>
            </a:extLst>
          </p:cNvPr>
          <p:cNvSpPr>
            <a:spLocks noGrp="1" noChangeAspect="1" noChangeArrowheads="1"/>
          </p:cNvSpPr>
          <p:nvPr>
            <p:ph idx="1"/>
          </p:nvPr>
        </p:nvSpPr>
        <p:spPr bwMode="auto">
          <a:xfrm>
            <a:off x="445228" y="2211597"/>
            <a:ext cx="8279672" cy="43513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55000" lnSpcReduction="20000"/>
          </a:bodyPr>
          <a:lstStyle/>
          <a:p>
            <a:pPr marL="0" indent="0" fontAlgn="base">
              <a:buNone/>
            </a:pPr>
            <a:r>
              <a:rPr lang="en-US" b="1" i="1"/>
              <a:t>Develop a Culture of Innovation and Equity</a:t>
            </a:r>
            <a:r>
              <a:rPr lang="en-US" i="1"/>
              <a:t>:</a:t>
            </a:r>
            <a:r>
              <a:rPr lang="en-US"/>
              <a:t>​</a:t>
            </a:r>
          </a:p>
          <a:p>
            <a:pPr fontAlgn="base"/>
            <a:r>
              <a:rPr lang="en-US"/>
              <a:t>Development of multilingual resources and services designed to reach all students                                  ​</a:t>
            </a:r>
            <a:endParaRPr lang="en-US">
              <a:cs typeface="Calibri"/>
            </a:endParaRPr>
          </a:p>
          <a:p>
            <a:pPr fontAlgn="base"/>
            <a:r>
              <a:rPr lang="en-US"/>
              <a:t>Holistic counseling provided to students (Personal/Mental Health, Academic, and Career)​</a:t>
            </a:r>
            <a:endParaRPr lang="en-US">
              <a:cs typeface="Calibri"/>
            </a:endParaRPr>
          </a:p>
          <a:p>
            <a:pPr fontAlgn="base"/>
            <a:r>
              <a:rPr lang="en-US"/>
              <a:t>Partnerships developed across campuses (Dream Program, Rising Scholars, GCC Cares, etc.) ​ and with outside organizations (CARECEN, Verdugo Job Center, Dad's Back, Glendale Youth Alliance, DOR etc.)​</a:t>
            </a:r>
            <a:endParaRPr lang="en-US">
              <a:cs typeface="Calibri"/>
            </a:endParaRPr>
          </a:p>
          <a:p>
            <a:pPr fontAlgn="base"/>
            <a:r>
              <a:rPr lang="en-US"/>
              <a:t>Device loan program for students​</a:t>
            </a:r>
            <a:endParaRPr lang="en-US">
              <a:cs typeface="Calibri"/>
            </a:endParaRPr>
          </a:p>
          <a:p>
            <a:pPr marL="0" indent="0" fontAlgn="base">
              <a:buNone/>
            </a:pPr>
            <a:r>
              <a:rPr lang="en-US" b="1" i="1"/>
              <a:t>Promote our Pathways:</a:t>
            </a:r>
            <a:r>
              <a:rPr lang="en-US"/>
              <a:t>​</a:t>
            </a:r>
            <a:endParaRPr lang="en-US">
              <a:cs typeface="Calibri" panose="020F0502020204030204"/>
            </a:endParaRPr>
          </a:p>
          <a:p>
            <a:pPr fontAlgn="base"/>
            <a:r>
              <a:rPr lang="en-US"/>
              <a:t>LLP noncredit to credit, Business, Health and Safety representation                                                                              ​</a:t>
            </a:r>
            <a:endParaRPr lang="en-US">
              <a:cs typeface="Calibri"/>
            </a:endParaRPr>
          </a:p>
          <a:p>
            <a:pPr fontAlgn="base"/>
            <a:r>
              <a:rPr lang="en-US"/>
              <a:t>Building Bridges from noncredit to credit by assisting our students to pursue ​</a:t>
            </a:r>
            <a:endParaRPr lang="en-US">
              <a:cs typeface="Calibri"/>
            </a:endParaRPr>
          </a:p>
          <a:p>
            <a:pPr fontAlgn="base"/>
            <a:r>
              <a:rPr lang="en-US"/>
              <a:t> credit programs in their continued field of studies ​</a:t>
            </a:r>
            <a:endParaRPr lang="en-US">
              <a:cs typeface="Calibri"/>
            </a:endParaRPr>
          </a:p>
          <a:p>
            <a:pPr marL="0" indent="0" fontAlgn="base">
              <a:buNone/>
            </a:pPr>
            <a:r>
              <a:rPr lang="en-US" b="1" i="1"/>
              <a:t>Building the Student Experience</a:t>
            </a:r>
            <a:r>
              <a:rPr lang="en-US" i="1"/>
              <a:t>:</a:t>
            </a:r>
            <a:r>
              <a:rPr lang="en-US"/>
              <a:t>​</a:t>
            </a:r>
            <a:endParaRPr lang="en-US">
              <a:cs typeface="Calibri"/>
            </a:endParaRPr>
          </a:p>
          <a:p>
            <a:pPr fontAlgn="base"/>
            <a:r>
              <a:rPr lang="en-US"/>
              <a:t>Welcome day (pictures)​</a:t>
            </a:r>
            <a:endParaRPr lang="en-US">
              <a:cs typeface="Calibri"/>
            </a:endParaRPr>
          </a:p>
          <a:p>
            <a:pPr fontAlgn="base"/>
            <a:r>
              <a:rPr lang="en-US"/>
              <a:t>ESL Learning Café​</a:t>
            </a:r>
            <a:endParaRPr lang="en-US">
              <a:cs typeface="Calibri"/>
            </a:endParaRPr>
          </a:p>
          <a:p>
            <a:pPr fontAlgn="base"/>
            <a:r>
              <a:rPr lang="en-US"/>
              <a:t>Career Workshops​</a:t>
            </a:r>
            <a:endParaRPr lang="en-US">
              <a:cs typeface="Calibri"/>
            </a:endParaRPr>
          </a:p>
          <a:p>
            <a:pPr fontAlgn="base"/>
            <a:r>
              <a:rPr lang="en-US"/>
              <a:t>Mental Health and DSPS Services</a:t>
            </a:r>
            <a:endParaRPr lang="en-US">
              <a:cs typeface="Calibri"/>
            </a:endParaRPr>
          </a:p>
          <a:p>
            <a:pPr marL="0" indent="0" fontAlgn="base">
              <a:buNone/>
            </a:pPr>
            <a:endParaRPr lang="en-US"/>
          </a:p>
          <a:p>
            <a:pPr marL="0" indent="0">
              <a:buNone/>
            </a:pPr>
            <a:endParaRPr lang="en-US"/>
          </a:p>
        </p:txBody>
      </p:sp>
      <p:sp>
        <p:nvSpPr>
          <p:cNvPr id="3" name="AutoShape 2" descr="data:image/jpg;base64,%20/9j/4AAQSkZJRgABAQEAYABgAAD/2wBDAAUDBAQEAwUEBAQFBQUGBwwIBwcHBw8LCwkMEQ8SEhEPERETFhwXExQaFRERGCEYGh0dHx8fExciJCIeJBweHx7/2wBDAQUFBQcGBw4ICA4eFBEUHh4eHh4eHh4eHh4eHh4eHh4eHh4eHh4eHh4eHh4eHh4eHh4eHh4eHh4eHh4eHh4eHh7/wAARCADhAT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KACiiigAooooAKKKKACiiigAooooAKKKKACiiigAooooAKKKKACiiigAooooAKKKKACiiigAooooAKKKKACiiigAooooAKKKKACiiigAooooAKKKKACiiigAooooAKKKKACiiigAooqOaeGFd00qRj1ZgKUpKKvJ2Q0m9ESUVVN/BsMiCR0AyWC4XH1OBXLa78T/A+ikrqPibTInHWOObzn+m1AeayVenL4Xf8ArubQw1Wo7Ri2zs6K8V1j9pHwPabl0+01XUmHQrAIkP4sc/pXI6l+1BeO5XSvCMK+huLssfyVf61XtY9z0KWRY+ptTt62X5n0xRXy9F8YvjRrn/IG8JRqrfdaDTJnH/fTEirMWqftM6l9yxltgf71vbxf+hUvarojV5DWj/EqQj6yPpiivm0aH+0zccvq/wBn9vtVuP5A08eFf2k+v/CUJ/4Fx/8AxFP2j7Mn+yILfEQ+/wD4B9H0V85Lon7TFtymsQ3GOxuID/NRUn9q/tMaacz6Ta3yjsI4Hz/3wwNHtPJi/se/w16b/wC3v+AfRNFfPa/Fz4v6SP8AiffDF5VHVoLeZOPqN4q9p37SmgrL5Ov+GdY0xxw23bJg/Q7TR7WJEskxlrwipLyaf6nu1FcF4e+MPw51sqtt4mtbeVukd2DAf/HwB+tdxa3FvdQLPazxTxMMq8bhlP0Iq009jz62Hq0XapFr1ViWiiimYhRRRQAUUUUAFFFFABRRRQAUUUUAFFFFABRRRQAUUUUAFFFBIAJJAA6k0AFFYeqeJ9Os8pExuZR/DGeB9TXLeJPFk1pp51DWtUtdB049HkbDSeyj7zn6CvDxHEGFhU9jRvUn2jr972X3nfRy6tUs2rJ9/wBFuzur7UrGxXN1dRxn+6Tz+XWsi78TKLZ7i3t1jtk+9dXkghhX3ya+dPFfxws7V3h8IaT9omz/AMhHUxnn1SIcfixP0ryPxR4p8ReJ7n7Rr2sXd+2flWR/3af7qD5V/AVEZ5hiNaklTXaOsvnJ6fcn6n0OE4actZ/j/kv1fyPpvxb8cvCul74l1i51m4H/ACx0pAkQPoZm6/hmvKvEPx98T3TOug6fp+ioekpX7RP/AN9vx+lY/wAPPgz4z8YCO6Wz/srTW5+13gK7h6on3m/Qe9fQfgr4FeBPC8S3mqRf21dRjc099gRKR3Ef3QP97NddLAxT5rXfd6v73e3ysdNaeVZf7r9+XZfray+/U+bLW2+JvxIuP3f9u64pPLu7eQv1Jwgr0Twr+zPr10El8Ra1aaah5MNspmk/EnCj9a9/bxx4C00rZf8ACUaDa7PlWJbuNQvsADWzpOtaPqy7tL1SyvRjP7idX/ka7Y0o9Xc8/E5/jFG1Gn7OPp/S/A838O/s/wDw70sK13Z3Wryjq13Oduf91cD8816Bovhfw3oqquk6Fptlt6GG2VWH44zWvRWqilsjwK2NxFf+JNv5hRRWb4k13SPDmlS6prd/DY2kX3pJDjJ9AOpPsOao54xcmoxV2aVFfMvj79pS7klktfBmmRwRA4F5ejc7e6xjgfiT9K86vfFvxg8QZnbUPFE0bc4tYpI4/wAAgArF1o9D6Chw3ipxUqrUF57n2/RXwDN4n8daZcbbjXvENlN/dluZY2/Imt7QfjP8SNIdSniSa9jHWO9RZgfxI3frSVddUdE+FK9rwqJ/ev8AM+4KrX+n2GoR+Xf2Ntdp/dmiVx+RFeEeAP2ktNvZY7Pxhpv9muxA+2W2Xh+rL95fwzXvGnX1nqVjFfafdQ3VrMu6OWJwysPUEVrGSlseFisDicFK1WNvPp95xeu/B74cawGNx4XtIZG/5aWpaFv/ABwgfmK46b4ArpM7XXgfxtrehTdQjPvQn327f1zXttFJwi+hVLNMXTVlUduz1X3O54rHd/HrwjxeWOleNLFP4oG8u4x+S5P4GtjQfjh4Wnu10/xNaaj4U1HO1odSgKpn2fH8wK9SqjrOj6TrVqbXV9NtL+AjBS4hVx+tHK1sy3jKFb+NSV+8dPw1X4Insby0vrZLqxuobqBxlJIZA6sPYjip68wufg/ZaXdPf+AvEGp+E7sncYoJDNaufRonOCPxqWHxZ478K/u/G3hoarYr11bQwZMD1kgPzD6rkU+ZrdGbwkKmtCd/J6P/ACfyd/I9KorK8M+I9D8S2P23QtTt76Hoxjb5kPoynlT7ECtWqOOUJQbjJWYUUUUEhRRRQAUUUUAFFFFABRRRQAUUUUAFcN4tmvp9Qu45LpbfT7YBpZJHEcUa4ySzV3NZfiLw9oniKzWz1zTbe/tlfeIplyu71I715ebZb/aNJUXNxje7t1Wuh14LERoVOaSv+nmfNvjj4yaXpJksfBkCajdj5W1O5j/cofWKM/e/3m49q8T17WdW17UX1HWdQuL+6frJM5Ygeg7Aew4r7f8A+FU/Dj/oTNH/APAcUf8ACqfhx/0Jmj/+A4p4XLKWEp+zoRUV5fr3+Z9Rh+IMFQ1jTk33dr/15LQ+N/h/4F8R+ONT+x6DZF0UjzrmT5YYR/tN6+wyfavqf4X/AAR8LeEBFe38a61q64Pn3CAxxn/pmnQfU5P0r0fRNJ0zQ9Oj07SLC3sbSPOyGBAqjPXgVdruhSUdzy8yz+vi7wp+7D8X6v8AQ5L4oePNJ8A6B/aF+DPczHy7OzjPzzv6D0A7n+uBXk0fw/8AiT8VWXVvHeuSaBpUh3QaXADuVe2UzgH3bLewr2/UfDPh/Utbtdbv9JtbrUbMYt7iVNzRck/Lnpya16px5nrscVDHRwtNewj7/WT1t5Lt67ng97+zH4VayKWOvaxDc44kl8t0z/uhQf1rwb4geC/Evwz8SR291M8Rb57O+tXZFlA7gjkMO47frX3jWP4r8L6B4qsY7LxBpcGoQRSeZGsmflbBGQQQehNRKimtD0MDxFiKU/8AaHzxe/f5Hzv8Fvj3f217Bofjm4+02chCRakw/eQnt5n95f8Aa6jvmvp9GV0DKwZSMgg5BFcF/wAKa+GX/Qo2f/fcn/xVdtplja6bp1vp9lH5VtbxiOJNxbao4AyeauCklaRxZpiMHiJqphoOL6rS3yszH8f+LdJ8FeGrjXNXkIjj+WKJfvzSHoij1P6DJr5k07R/Hfx88UPqt9MbDRIJCqyEEw26/wByNf43x1P5kcCvqTxJ4Y8P+JFgXXtHtNSWAkxC4jDhCepGfpV7StPsdK0+HT9NtIbS0hXbFDCgVUHsBSlByeuw8FmFPBUm6Uf3r6vZLy8zj/AXwp8F+D4YzY6VFdXqgbry7USSk+oyML/wECu5AAGAAB6CiirSS2POrV6laXNUk2/Mztf0LRtfsXsda0y1v7dxgpNGGx7g9QfcV8n/AB++EDeCHGu6EZZ9Blfa6Odz2jnoCe6nsfwPrX2DVTWNNsdY0u40zU7WO6s7lDHNE4+V1PapnBSR35ZmlXA1E07x6r+up+dNd/8AB34n6v8AD/VlCvJdaLM4+1WRbjHd0/ut/PvX1J/wpv4Zf9ClZ/8Afcn/AMVR/wAKb+GX/QpWf/fcn/xVYKjJO6Z9LX4kwOIpunUpyafp/mdjoWqWOt6Pa6tplwtxZ3UYkikXuD/X2rG+InjXSPBOjLfakZJp5m8u0s4RumuZOyqP5ntWl4Y8P6P4Z0saXodktlZh2cQqzFQx64yTilu/D+i3evW2vXWmwTanaoY7e4dctEp6hc9OtdOtj46LoKrdpuH4vtf9TyWXT/jp41X7Y2q2HgmxfmG0QF7gL23kAnP4j6CuG8eQfHL4bxDVpvFlzqmmqwD3CN5qIT03o4yAfXp719TVBqNla6jYT2F9Alxa3EbRyxOMq6kYINQ6d+p6NDOPZzSlSjyduVfnvf1PCfhB+0DFrN/BofjKGCyupiEgvovlidj0Dg/cJ9en0r32uB/4U18Mv+hSs/8AvuT/AOKrurWCO1toraFSsUSBEBJOABgcnk04KSXvHPmNXB1ZqeFi4909vlqc34g8CaDqt/8A2rbpNpGrj7uo6c/kzf8AAscOPZgRVeDUvFPh3934ithrWnrwNT0+EiZB6ywDJ/4FHn/dFdhRVW7HMsRJrln7y8+no+n5eRW02/s9Sso7zT7qK6t5BlZI2DA//X9qs1VtdNsbW8uLy2tYoZ7nBmdBjzCO5x1Pv1q1TMZct/d2CiiigkKKKKACiiigAooooAKKKKACvP8A4x/FbQPhtYxfbke+1O5UtbWMLAMw6bmP8K54zznsDXoFfGmsyf8ACU/tgrbat+9t49aS3WN+nlxD5Vx6Ej9aTY0e3eHtQ+OXimwj1T7P4Y8LWsyh4be6ilnnKHoWAIA/Q+wqt4h8X/F3wPe6cfEGkeHdf0y9vIrP7TYvJA8ckjBVBDZxkn0P4V7NVPU9P07VIootQt4bmOGeO4jV+QsiNuRh7ggGiwFyvOvjj4r8X+CPDc/ibQ4NEutOtVQTwXaS+cWZwuVKsBjkcH3r0UV5l+1Fj/hR3iDP92L/ANGpTYkVfgH478Z/ETTX17UrXQbPSY7iS2MVuspnZ1VTkEsVA+Ye/Fer14l+xcMfCGY+uqz/APoEde20lsNlHXhq50uYaE9imoceUb1WaLrzuCkHpnpXz74O+NXxM8U+PJ/Bun6L4Vjv4GmDSTGcRnyjhujE/SvpCvi74S6tcaJ+0brV9a6JqGsyCa+UW1iqmXBc/N8xAwPrQwR7zqHiP4w6LqejLrGj+EJNPvtRhs5ZLN52kjDn72GOOgP6V6xXm3hPx1rXiD4o/wBhXfh7U9Bso9He68jUYkEk0nnIodSpPABI69TXpNCEeG/Hf4pePfhnqFq40/w3fadqEkotCVmEqBMcSfNgnDdvSvQvhJ4+0v4h+E4dZsCsVwmI7213ZaCXHI+h6g9x+Ncr8adLsNa+Jfw60nVLZLmzu59QimiccMptT/8Arz614Vq1l4m/Z2+Kcd9ZebeaFdkiMk/JdwZ5jbsJF7H6HoSKVxn0H8bfF3jbwTZQ6xotroN5pstxDa+VdLKJlkkYruyrBduce9d34dGtjS0/4SF9PfUMnebFXWLGeMByT0ryj41eItJ8W/BbS9e0W5FxZ3OsWDKf4kPnrlWHZgeCK9opgeP/AB9+IXjb4bxw6vYWegXukXMywRRzLKJ0fZkliGCkZB6UeC/E/wAYvF3hGx8SabY+CYba9jMkUcxud+AxGDg47Vi/tt/8k10z/sKp/wCi3rtv2bP+SHeFv+vVv/Rj0dQ6HCa78bfG3gLxDb6d8SPBVpDaXHMd3pk7MrKOpXdndjPKkqa9y0LVLDW9HtNX0u4S5sruISwyr0ZTXk37Y1jbXPwdluplXzrS+geFiOQSdpA+oJo/Y4nuZvgzGk7MUh1C4jhz2T5WwP8AgTNR1DoezV4Zo/x0+3fHubwS0VoNCaZrK3uRnzDcKO5zjaWDKOO4r0P4x+J5PCXw91LVLXLahIotbBB957iQ7YwPU5Ofwr5p/aB+GMvgLw74R8R6VlLi3hjt9RnTr9qHzrKT6k7hn/ZWhsEfY1UdeGrtpco0KSxS/wCPKN4jNF153BSD09Kx/hb4ph8Z+AtJ8RQlQ9zAPPQfwSrw6/8AfQP4YrpqYj5z8FfGj4jeKfiNJ4Ht9K8L2t5G86PPIs7IPKzuIAbPOOK+iYPN8lPOKGXaN5QYXdjnGe1fIvwMUf8ADWOq46CfUP5mvr2khsq6uNROmTjSGtUv9n7g3Ss0Qb/aCkHH0r570r40fEvUvidN8P7bRvCn9pRXM1v5zmcRExhiT97OCF4r6Or400bUptH/AGt9V1C20m91aWLU7zFrZhTK+VYEjcQOM560MEe3eIfEnxo8Pw2t5qGj+DZ7SS8gt5DbPcGRPMkCAgE84Jr12vMdH8f63rPxP0fw/P4Z1bQLKWyup5l1KGMG4ZdmzYVJxtyc8/xCvTqEIKKKKYBRRRQAUUUUAFFFFABRRRQAV8nftH+Ddd8GfFCD4oaDavcWL3MV3MyKT5E64yHx0VsdfUkemfrGmXAhMDi4EZiIw4fG0j3zSauCOQ8C/ELwj478PJd2Gp2uZYttzZzShZYSR8ysuc+vI4NfL/7SlhoOh/ErSdL8IzCG1ktozc29pdu6iQyEYI3HB244r6Z1D4SfDLVbj7ZP4P0lnc7t8KGMN7/IQK0/D/gnwP4ZmT+x/Duj6fO33XSBRIfox+Y/nQ0O5uaTZ2mn6ZbWNjCIbWCJUijHRVA4HNea/tXXEcPwP1pXkVWleBEBOCx85OB68Zr1QnAyeBWbreg6FryQjWtJsNSWElohdQLKEJ6kbgcUxHhv7JXivwto3wqaz1fxHpGn3J1GZ/JubyON9pCYOGIOOK9N8OfEDT/EnxGu/DugXlhqWnWemLdT3lvL5gEzSFRGCDt+6Mn61ot4A8ByDJ8HeHmH/YPiP/staOg+HfD2hmR9D0XTdOMoAc2lske8DoDtAzSGajMqqWYgKBkk9AK+NfgPrOl2H7SOrahqGo2lpaSPfBZ55lSM5c4+YnHNfYt1BbXtrLa3MUVxbyoY5Y3AZXUjBBHcEVzw8AeAtuP+EO8PY/7B8X/xNDQGF4w8feDdNuLLUtJv9C1fX7i4g022SG7R5fLmmQP90k7R94+6ivRK5u18CeB7W6ivLbwjoME8TB45Y7CJWRgeCCBwa6MsB1IFMR5D8Wta0y3+M/wzjk1C1Voby884GVR5e6HaN3PGScc133jzwpovjrwrPomrRrNa3C7opUILRPj5ZEPqP16d6W98E+DLy6mu7zwroc9xcOXmllsY2aRj1LEjJNbdnb21nZxWtpDFBbQoI4o41CoigYAAHAAFID4U1rSvFvw18Ut4C1KZjpd7qNrcKduYrgJKpSVPQ9iPwPavvCsnxD4c8P8AiFbddc0iy1D7O++AzxBjG3qp6g8DpWsaErDbPAf23p4l+HukW7SKJH1MMqZ5IEbZOPxFdH8APFXhfTfgp4ch1DxHpFpJDasJUmvY0ZDvY4IJyK9E1vwz4b1y6judZ0HTNRuIk2RyXVskrIuc4BYHAzWf/wAK88BeYJP+EL8Pbx/F/Z0Wf/QaLageH/HLxRc/F+9sfh/8OIJNWtUuBNqGoopFspHCjf02jJJPc4AzXu3w58LWfgrwVpvhuzbelnFiSUjHmSE7nc/Via17a30/S7URW0FrY246LGixoPwGBVkhXUg4ZSPwIosI8K+Il5oPxI+M+j+BrjV4f7F0e3e/vDDeCMzXLYWONHBzuXcDxzya1/G3wS8H3PhbUIlvtWhmMLfZ5LzWJniWXHyFg77TzjrXcQeB/AVvcxiHwn4einjIkjC2MQZSDkMOMjB71t6zpmmaxYPY6vYWt9aOQWhuYlkQkHIyG460WHc+Xf2NPHEGlalqfgrVryKCG4b7TZtJIAolHyugJ9Rgj/dPrX1aWUKWJAUDJJ6Yrmh4A8CcFfB3h/g5BGnxcEf8BroLmC1urWSzuIopoJUMckTgFWUjBUjuCO1CBnxz8Eda0mw/aV1XVNT1SysrNpb7FxcTrHGSWOPmJxzX0R43+K3hnS9LhHh/XtE1fVrq7gtba1ivFlLGSVVLEIc4AJP4Vv8A/CAeBFTb/wAId4fC+n9nxY/9Bp1l4G8EWt0lzZ+E9BhniYMkkdhEGRh0IIHBoSA6M8DJr448Faxpln+17qGpXmoWtvZf2nfA3EsyrGPlcD5icdeK+wrr7ObeRLry/JdSriTG0g8EHNc6nw/8BGMbPB3h4oRxjT4sf+g0NAjA8f8AxC8E6Tpo1+y1LQNX1u1Hk6fDHeRvKxldVZV2kkA4BP8Au16MM4GetcxH4B8BRzJLH4P8PJKjAoy2EQII7jiunpiCiiigAooooAKKKKACiiigAooooAK8s8dT28fxq0KPxUyL4ZfS5PsX2n/j1N/v58zPy7vLxt3e+Oa9TqO4ghuIWhuIY5o26o6hlP4GgDN8M2uhWttcHw/9k+zS3DSSC1ZTGJMAHAXgdBwK8j8NnRLzwb45bx0bb+347+9FybnH2iNBn7P5WfmC7duzZ36c17fBFFBEsUMaRRqMKqKAB9AKZLZ2ktwlxLawSTR/ckaMFl+h6ikBy/w5/tb/AIVNo/8AwlW46j/Za/bftHXOznfnvjrnvmvKfCzaho3h3U/BFtJO2i6ppf8AbFlfK+Vtrdk/0mLf2PmYCj/pr7GvoNlDKVYAgjBB703yYdnl+THsxjbtGMelFhnD/AT7Ofgz4Z2CPYbBfM6Y3c7s++c5zXBeCZL7QdYudC0lnfR/Fnn3Vrcocx2E0crLc89FXy9rL/tYHrXuyRxxpsSNVX+6BgUiwwqu1YowvPAUY560WEeb/szrbr8IdOWAqxE9yJDnLEid8bj1J246+1cz4cutD02D4q6RqMlnbXk+p3Pk2ku1ZJkeIeVsQ8sCTxjPJr2+KOOJdscaIPRRio5LS1kuUuZLWF504SVowWX6HqKLDuYuu29ta/Dy9tbiKFIItLdGRgAgAjPHpXklhDfeFU8PeEdQjk1nwzqmoWM2hXzjzTav5qO9tIfTaGKt3GRXvTqroVdQynqCMg03yotip5abVIKjaMAjpiiwjgv2ivJ/4Ut4mMuwEWn7snqH3DGPf6V1OmWVhfeD7bT3iiksbixWJo0+60bJgjjtg1qyxxyrtkjV164YZFKiqihUUKo4AAwBTA8j+GmjeHp/ir49Een6fmw1KzeyEcajyMWy7tmPujdnIHGc5rsPiz4dtPEHg27824+xXlipu7G+U7XtpoxuVgfTIwR3FdVHDDG5eOKNGPUqoBNOdVdCrqGU9QRkGgDjfg9ePrvg+18XXjRyalrMKS3Jj+7HtG0RqOwHJx6sx712dNjjjjXbGiovoowKdQB5Os2nn446/b+Nzb+QbG2Ph8X+Ps5jwfP8vd8vmbsZ74x2rvrG3tbLwlJD4W8holhlayEbBo95LEAHpjcfpWpd2trdxiO6t4Z0ByFlQMAfXBqVFVVCqoVQMAAYAFAHzyP7Luf2cxcowbxvgfPn/iY/2p5nT+/u3dum32r1f4irK3wg1oaosbXA0eQz8DHmiPJI/wCBdK6oWdoLv7WLWAXGMeb5Y34+vWpXVXUq6hlPUEZBpWGcd8JdU0iTwP4c0qyvLWW6j0a3klihcMU/doGLY6Hce/JOfeucvrvR9N/aOmvNQuLO0RPC24yTOqDf9oHOT/FtB98V6jDBBCSYYY4yepVQM0kttbytult4nb1ZATTEcv8AFOW2u/hJ4juBtkhk0eeSMsOuYiVIz3zjHvWH8EV09NLs/KXQRdto9oSdPH70rt+bzv8Aa3Y689a9HdEdCjIrIeqkZFNhgghJMMMcZPUqoGaAPLr94H+O99B4uWJ7AaVE2gR3ePs7vk+ft3fKZc4687cdq6f4WalouqaNqEug6XJptrFqdxC8R27WlVsOybSRsJ6Y4PWupura2u4vKureKePOdsiBhn6GnxRpFGscaKiKMKqjAA9hQB4f4dj0pfi140N0mgCKPX7Mr9qA89T5EZHke/m7c475zXuVQm1tjJ5n2eHfndu2DOfXNTUAFFFFABRRRQAUUUUAFFFFABRRRQBi6r4ks9OvXtZopmdQCSoGORmqv/CY6f8A88Ln8h/jXP8Ajb/kYp/91P8A0EVi1+VZnxbmWHxlWjCStGTS06Jn0+GyrD1KMZSTu0up3X/CY6f/AM8Ln8h/jR/wmOn/APPC5/If41wtFcP+uma/zL7jf+x8N2f3ndf8Jjp//PC5/If40f8ACY6f/wA8Ln8h/jXklpr9zquoXttolnDNDZS+TLc3EpRGkHVUABJx3PFauk3F5cW7m+sxaTJIyFVk3qwHRlOBwfpW9TivOKS99xXlZX18inkuHW6f3no3/CY6f/zwufyH+NH/AAmOn/8APC5/If415PpXia1v/FWoaAsTJJaoHjkJ4nGcOV/3W4pPE2vXGk6ppNjDYx3B1KYwozSlNjAZ54PGKtcUZ37RU9LtX2W1r/kH9h4e9rP7z1n/AITHT/8Anhc/kP8AGj/hMdP/AOeFz+Q/xryrwtrj61/aMctkbWewumtpBv3o7AdVbAyKoaR4m1LU59Qjg0m2AsL37HJuuyGdgeSo288c9R0p/wCs+d3km4+7a+i67dR/2Hh9dNvM9k/4THT/APnhc/kP8aP+Ex0//nhc/kP8a8n1fXp7HxTpeiJZpKNQDlZTLjZsGWyMenSm69r91p/iLTNGt7GKd9RWQxyPOUClF3HPyntSjxRnUuWzjqnJaLZXu9/J/cJZHh3bR/eetf8ACY6f/wA8Ln8h/jR/wmOn/wDPC5/If415fLqV5DoF3qM1nCJrcSN5aT7kdV7hsex7daf4W1N9a0Cz1V7cW4uoxIsYfdtU9MnA5qJcWZxGDm3GydtluL+xcPa9n956b/wmOn/88Ln8h/jR/wAJjp//ADwufyH+NeP2XiHVL7WdX0y00q2aTTHVHL3RUSblyMfKccetXfCniCHXre5K20tpdWc5t7q3kIJjce44IPrV1OJ87pxcpONla+i66rr1KeR4dK9n956n/wAJjp//ADwufyH+NH/CY6f/AM8Ln8h/jXmfiTWbTQdIl1K83siEKqIMtI7HCqPcmoI77Xl+zS3Gj2yxTSIsiR3JaSEMfvH5cHHfBqIcWZxKHPeNttUlt6krJcO1ez+89T/4THT/APnhc/kP8aP+Ex0//nhc/kP8a8n8Y+Jbbw1b2k1xC8qzzrG+3/lnHkBpD7DI/MVpavdtZ6Tc38Maz+RC0wXdgOAM8H6Cj/WzOeWMrq0tFotbB/YuHsnZ6+Z6N/wmOn/88Ln8h/jR/wAJjp//ADwufyH+NeSeGfFVprHhybWJImtDbM6XUDHLRMvb3zxj607wV4gm8SaNLqIsRaYmeFI3k3Hcpwc8cc/WrqcT53TU3Oy5XZ6Lf9fkU8joK909PM9Z/wCEx0//AJ4XP5D/ABo/4THT/wDnhc/kP8a8NsvHk0thZahNo4W1utROn/u7jdIrhtu7btGRn3rafXpl8bJ4b+xoQ1qbnz/N/hBxjbjrn3rSpxHntNtS5dLvZdN+vQbyKguj+89Y/wCEx0//AJ4XP5D/ABo/4THT/wDnhc/kP8a8rudcNp/bM13bBbfTIxIWjfc0gK7umOOPem6BrF7qiWlz9ktDZ3URkEkFz5hiOAQrcYyc9u4rL/WnOVBzbjb0Xa/5E/2Jh7Xs/vPVv+Ex0/8A54XP5D/Gj/hMdP8A+eFz+Q/xrhaK5v8AXTNf5l9xP9j4bs/vO6/4THT/APnhc/kP8aktfFdjcXMVukNwGkcKCQMZP41wNW9E/wCQxZ/9d0/nW2H4xzOpWhCUlZtLbzIqZRhowbSf3nqdFFFfrp8oFFFFABRRRQAUUUUAFFFFAHnfjb/kYp/91P8A0EVi13Wu+GX1LUnu1u1jDADaUz0GPWqP/CFyf9BBf+/f/wBevyLNeGszr42tVp0rxlJtarZv1Pq8NmOGhRhGUtUl3OToHWus/wCELk/6CC/9+/8A69H/AAhcn/QQX/v3/wDXrz/9VM2/58/jH/M3/tTC/wA/4P8AyPI9C0vVPDV7qttDZyX2mX1w1zDJBIqyws33lIYjPsR+VWtDTxTaeHL+TUP9M1N5pGtI2kT5EP8AqwxGBkdTXqX/AAhcn/QQX/v3/wDXo/4QuT/oIL/37/8Ar13VMizmpdzw6bdru6u7f9vdetrXNHnGFe8l9zPFNR8L6rY3vh/VdGa6u7uxYpPHcSxqDC331yAMkkk8k/WtLxvpF/q2r6BLb2LS21pcNLc/vlRgrLtwOevPavWf+ELk/wCggv8A37/+vR/whcn/AEEF/wC/f/160/sfPOeM3QV4pq91s7/3vN2H/bWGunzbeTPK/Amm6xoMV3ot4iz6fDKz2N0HG9kJztcddwJ696p+DvDktvq2r3uraaI5J9Ta9tZPNDFQegOD1617B/whcn/QQX/v3/8AXo/4QuT/AKCC/wDfv/69RLJM7k6j9jZztezXT/t7r1E85w2vv7+TPKvEGm6lc+OtB1S3tPMtLFZRM/mKD864GATk471F4x0e9v8AxXoWoRaaL6zsVm89PMVSS64UAMRnnmvWv+ELk/6CC/8Afv8A+vR/whcn/QQX/v3/APXop5HnUHBqh8MXHdbO9/tb6sFnGGVve202Z5oLO6bwjfafFpotGaKaK2t/NDHDA4y2cDknvwKr+C4tZ03RNI0e50ryhbQiO4nM6MvA/hAOTk46ivU/+ELk/wCggv8A37/+vR/whcn/AEEF/wC/f/16h8P5w4Sg6Cs3fdb2t/N59bi/tfC2a5vwZ5Ho9lrOmeKvEWo/2S1xDqE0bW5W4ReFTb82TkfrWl4P0ObSV1C6vJI5L7Urprm48vOxCeAq564HfvXpX/CFyf8AQQX/AL9//Xo/4QuT/oIL/wB+/wD69OtkOdVYuPsLXSTs1qopJfa8kOWcYZ/a/B9DzXx5oMniLw89jbzLDcxypPbuwyokQ5GfbqKn0zUNYmEMV9oUlvNwJpBcI0Q9SpzuP0xXof8Awhcn/QQX/v3/APXo/wCELk/6CC/9+/8A69ZrhzOPZKlKhdJtrVaX32l5LcX9r4Xl5eb8GeUaxoNzr02r/wBoC7t4JLf7NbxxPERLHjJzkHBL89R0FN0O08QL8PJdJ1SzDajHavaoVmUiUFSqtnPHBGc+les/8IXJ/wBBBf8Av3/9ej/hC5P+ggv/AH7/APr1t/YedezVP2CsmmtVpZW/m69R/wBsYa1ub8GePW/hi8i8VnU4x5em3UEc17Z5GXuY/uD056n6e9XPhxpupaLoNza6haGOb7XNOirIrbw7ZAyD1+teq/8ACFyf9BBf+/f/ANej/hC5P+ggv/fv/wCvRVyXPKtN050dNOq+ze32uzt6Jdgec4Zqzn+DPI/hz4fm0zTCmr6bEl7HdTSwyFlfCuxIwR0PrT9b07Vrbx1a+JLCyF/ALJrWaBZVSRctkMN3B/OvWf8AhC5P+ggv/fv/AOvR/wAIXJ/0EF/79/8A16JZJncq8q0qF+a6aurWe/2r/iDznDOTlzb+TPNbe31Q2mrXz2MK3d5jyrSSQMMKm0B26c857CsTR/Ckdr4vs9Y0nSZNDt445PtkXnArOWGFUIpI4POeK9l/4QuT/oIL/wB+/wD69H/CFyf9BBf+/f8A9elDI87gpKNG3MrPVbWta3NrZbXv3BZxhle09/U5Oius/wCELk/6CC/9+/8A69H/AAhcn/QQX/v3/wDXrh/1Uzb/AJ8/jH/Mz/tTC/z/AIP/ACOTq3on/IYs/wDrun866H/hC5P+ggv/AH7/APr1PY+EZLa9huDfKwjcPjy+uD9a3w3C2awrQlKlomuse/qRUzPCuDSn+DOrooor9mPkAooooAKKKKACiiigAooooAKRmVR8zBfqcUtfO3wv8LWfxkbXvF3jq+1C7ZNSls7PTorp4o7KNACPlUj5vm/TPOaAPomivLNQ+1fCL4eLb2fiG31PffbLaXxDe7Ft42zhAVUvJtx90c8ntxWHo3xm1eXw/wCM2vLHRbnUvDtkl5DNYTu9rco3Qc4ZSD1HX6YpXHY9vorxjVfi14l0LwHY+Idf0HSbW61uaCLR4FvGMYV03NLO+PlUdcDnBxUWgfHBYH1y38RjR719N01tRiutDneSCdQQpi+cAq+SPbBzRcLHtlFeE+FfjhqFzrmhR6zH4bkstbmWFYdMvHkurFn+55ykYI6A7eh/Kuo+G3jnxh4v8VavbHQtLt9D0nVrrT57sXDea/l/cCp69CTnHPHSi4rHpxIAyTgUisGAZSCD3FeKftVa2sei6X4fsmvL2/e5W/utLtA4a5sosmXey8qnv7Va/Zw1DSLewm0631q1ln1ffq9npVrJJNFp1sSE8ve3QhhyDjnoKLjsexUiOrfdYN9DmvGfjxe6nrHxB8HfDiHVLnSdL1oyTX89u+ySVU6RBu2efzFbmg/Cbw/4N8R23iHw7rGsaVb20Tm8s/tTSw3a46uHz068e2MUCPS6K8MPxe8cz+GLn4g2XhLTH8G285Uq92wvXhV9hlAxtHPb/wDXXaeGPiBNrnxQvfDMFrANMj0O31S3uMnzX83bgEdAMNRcdjv6K8O/4XN4ik8D6RrlroGnT32oeJ20VbYzMilQWCkMejEgcngZrT074l+MNP8AEfiXw/4o8NWMmoaXox1a1j0qZ389M48v5hnOT1x2PFFwsevUV438NPi3f6+Li81a58KtZwWEl5cW9hdSi9tSgyUaKRRu4zkrwCOtYOm/tAX0hsNZvLbw7/Y97dLCbC3vXfUreNm2iR1xsOOpA7UXCx79NPDDE8s00ccafeZ2AC/UnpUgIIBHINfNHiW+t7e3+ONxqOnxaxaQ3tifsdxM6xsDjuhDDrngjpXcS+OvGT+NF8EeD/Duiy+ToNvfpJd3LosQbA2nGSwGQAOvcmi4WPX6K8Pt/jVrV14B0m6tvDtrJ4p1PWZNHhtPOItxLGfmct124I4/Wuh8IeOfGU3xUXwJ4r0XSLSUaQ1+Z7Kd5BIfMCjG7GB14POR70XFY9PpFdWztYNj0Oa8a+PV9qerePPBvw5t9UudI0zXJJZL+4t32SSogyIlbtnBH1Za2tC+Enh/wf4itfEPh3V9Z0uG2jc3lp9qMsV2uP4w+enJ4/SgZ6ZRXzyP2hLyS3bxDDa+Hjoi3PljTjev/abw7tvmhcbM99vXH511OofETxtqXj/X/C/g3QtFu49Nsra7iur24ePKyxB8FR1JzgdMY5ouFj12ivmvxn8SvHHiPwN4G8R6HDbaWL/Vhb3CJdOvmXCyMgjOOsTYJPeuq8W/F/V9O8UHwrajwxYajYWUU2p3Gq3ciW5nZQTDDtG44z940XCx7VRXicnxq1a/8O+Eb/w94dtbm/1vUZtOntZ7gqqTRgfckxgqcg5I6V69oD6rJoto+uQ2sOpGMG5jtmLRK/cKTyRTEXqKKKACiiigAooooAKKKKACiiigAry7WfhAF8RX+t+DvGGseEptSbffQ2YV4ZX7sEP3W5PPvxivUaKAPLLj4L6YPDel6fZ+INWj1PTdSOpw6ncsLh2uD94sj/KQfQY/nlx+EEc58Vzah4mu7u68S2KWl1MbWOPy9v8AEqrgfh+pr1GilYLnEeJvhvpWv+BtJ8M3V5dQy6QIWsb+HAlhliXargHI+o6VHpHw9nbS9W07xZ4luvElvqVt9meN7SK3SNOclRGM7j657Diu7opged+C/hvqnhy+sFbxxqV/pOngrbWMtnAuVwQqySBdzgZ46dBW58PfBtv4PXW1t76W7/tbVZtSfzEC+W0mMoMdQMda6iigDhfHnw7/AOEg8U6f4r0nxBeaBrljA1stzDEkqSRMclGRuD1NUPhf8J7bwB4gu9V03Xrq5XUIgL6Ge2jAkkyTvUqBsGSflHFek0UWA5L4l+AdH8d6fbQ6hLdWd7ZS+dY39o+ye2f1U+nA49qwvDHwtubPxLa694m8ca74nuLJWW0iuWEUMYYYJZF++cevXvmvSqKAPH5fgbAbafQrfxnrlv4RuLgzy6GgTYctuKCTG4Jnt/XmtfX/AIVfafGkfibw/wCK9T8NytYR6fcRWcUbCSBPuqpcHYcAc4PQV6TRSsFzyzTfgxp9j4b0TRF129kTSdfGtpK8al5XBzsb2569a39T8ARXnjnU/FkWt39jd3+j/wBlj7MFVoBv3eYjHPzfhXaUU7AeZaL8JVXxTB4g8T+JLjxDcW1pNaQK9nFbjZKpV/MMYzISpIyfXNJ4W+FN54cubS107xvqY0Czn82HTHtIGIXOfLMxXcU9uvvXp1FFh3PNdb+Eljqlr43t31m5jHi2aCWYiJT9nMXQL65x3ra0PwJbaV4/l8XJqE0s0mjxaWYGQBQsZBD565O3pXYUUWEeI+MvhfZ6F8OV0+1t/EOtXMWuvqcFzpYjS7s3k5LKpOGAwBgcnIPGKg+DPhrxNP8AFi68ZatD4iWyj0n7Clxr2xLm4kLhiVjThEAHT8eSTXutFKw7nJ/EvwFo3jzTba31GS5tLuzl86yvrV9k9tJ6qfwHHsKwfDXwsurTxJaa74m8ca74mnsVZbSG4YRRR7hgllU/OcevXvmvSqKdhHluj/COfQrk2ugeNdT07QftX2gaaLSCQpltxRZWUsEJ7YPFdPo/gq2034heIPGEd9K8utW0Fu9uUASIRLtBB6nNdXRRYDymT4LWQ+Gul+DrbxFe28ul6gdQtNQWFS6yF2blOhHzfoKt6t8LLibW4vEWk+L73TNdezjtNRuxaRSpfbAAHaNhtV+Oo/KvS6KLBc4W8+HUd43hGW8128ubjw3dtdieSJN125HO/aAB+Aruq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
            <a:extLst>
              <a:ext uri="{FF2B5EF4-FFF2-40B4-BE49-F238E27FC236}">
                <a16:creationId xmlns:a16="http://schemas.microsoft.com/office/drawing/2014/main" id="{0448D1FE-A183-44DD-B8A4-EF501478E8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E7AEFC61-5440-41B7-BBBB-9E13E1F67EC3}"/>
              </a:ext>
            </a:extLst>
          </p:cNvPr>
          <p:cNvPicPr>
            <a:picLocks noChangeAspect="1"/>
          </p:cNvPicPr>
          <p:nvPr/>
        </p:nvPicPr>
        <p:blipFill>
          <a:blip r:embed="rId2"/>
          <a:stretch>
            <a:fillRect/>
          </a:stretch>
        </p:blipFill>
        <p:spPr>
          <a:xfrm>
            <a:off x="0" y="0"/>
            <a:ext cx="3296110" cy="2048161"/>
          </a:xfrm>
          <a:prstGeom prst="rect">
            <a:avLst/>
          </a:prstGeom>
        </p:spPr>
      </p:pic>
      <p:sp>
        <p:nvSpPr>
          <p:cNvPr id="6" name="AutoShape 4" descr="data:image/jpg;base64,%20/9j/4AAQSkZJRgABAQEAYABgAAD/2wBDAAUDBAQEAwUEBAQFBQUGBwwIBwcHBw8LCwkMEQ8SEhEPERETFhwXExQaFRERGCEYGh0dHx8fExciJCIeJBweHx7/2wBDAQUFBQcGBw4ICA4eFBEUHh4eHh4eHh4eHh4eHh4eHh4eHh4eHh4eHh4eHh4eHh4eHh4eHh4eHh4eHh4eHh4eHh7/wAARCAE3AZ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pNYGYvbFc7qUz22h6fPFlXWa5Ge3O0fyY10uq/wDHueecVyWrMTodsrcot5OMexRCf5U6b0CSH6KxECAdgBXQ6fJi5hJ/56L/ADriob2eEBYpcAdsA1es9bukniD+Uw3rn5ccZHpVT1CKsz1zPPpTxn3qNu/1NCt0Febc6yQtgUwNxmms1MT29aVwLKNQ+RTFzjA61xnijxTcRX0ltYyhEiYqzjBLMOuM9BWtKm6jsi4wctjtJJYooy80iRoOpY4FRW19Z3LbbW6ilIHIVsn8q8v1LV7zU41Se5ZnT7gPQn396z7PUJop1kWRkkRsgg4KmutYNW1eo3T7ns4alBNZug3/APaOkQXh4d1w4H94cGrob3rha5W0Q1YmBxTQw5pu6md6BE285oLcGogeMUNTETBvSnq3rUAbFP3cUASk1GTz2ppY03fzmgCUGhjTQaRmzTAQMQaCaRqbnpSEOLU0nC0jHmkc8UCFzxTZP1pM8UjHkUwGP1qje6fDcAsmI5D3xwfqKvN1pp6U1Kwmk1ZnC+ItP+xxeY8ZRtwAx90/Q1hlu/NepTxxTwtDNGskbdVYZBrDvdAgS32WaAoCWEbnJH+6f6Gu6jjFFWkeXiMu5nzROU0/Urm1wqnfH/cY8D6eldBY6jBd58tsSd424P4etY17pZV28rKsOqEdKzW8yN/mDK46H39q6JRhWV0ccatXDPllsdqknzc0m/nrXO2OsOhCXQMi9mH3h9fWteCWKZPMhcOvqO319K46lGUNz06OJhVWjLGeeKUntUGaUeuawZ0Iny2OuaUNxUOTjrQW4qCkLO7C2lPpG38q5R5oo1HmuEzwCfWukvn2WFw/pEx/SuRlhbVHttOtk8ySaZUVScAk8D9TVxVk5PYznOzUepqadBPqVyltp8Ml5O/3Y4VLsfwFbt54L8VWlqbibQ7rywMnZtcge6qSR+Vdj4asrTwzpf8AZehKIw3/AB83eP3ly/c57LnovQCrBlu1cSLdTK45yHOc1+fY7jilSrezpRulpc9yhk9ScFKbseSPjHao2rS+JEklr4ytBGkYS/g82TC4+cMVZsD1wD9c1zmqaoli8YlRnDg8pzj8K+3wFdYzDwrU9pK55NZexm4y3RdIBNRMu4YIB+tUE1zTpODM0Z/2lxVqK5t5hmKeN/o1dbhJEKcXsxr20R7EfQ1CbUZ4c1bJppPtSUmNnc6mf3ORjpxXKaqR/YUfGSNQcE/WIf4V1F//AKkjrxXIeIT/AMU3IclSmooQVOOsTD+lbUyZGXuG49aTcBhh65/KpfD2jz6hpbX0mqWkX79o1ikDlyFCksdqkBfmAycVZbSG8osmpabIOel2i/o+2ul05W2MlUhfc9lQ7k3dQRSL3qO2/wCPaPkE7F6H2p44FeNJ6neD5oX2o+nWhRk471DlbVgkyWI4IOe/WvGtZEsGpXMMn30lZW/M17O8e1MA5NcB8QtCubiY6pZxB5Nv75F6vjowHrjqKzwmb4f2nLc7KVKUdWjiTL83Wo5pf9MPbcoY8dyKp3E7LJ5QjbzM42EYI+tdB4fvrLT5YLh9Ltri6jAJkldm5HcDOB+Rr6CM243iRI9L8IWktn4dtYZ1KysDIyHqu7kD8sVrCsrQtct9YhaSHKSL/rEY5Iz3B7itIMMV5dS/M7mEk7jyabu5NIze9RlhmoTIJd1Lu4qHPIpd4zTuJkoNPDVCrU4MRQBITzSKeaYWpU65poCTPNDGmjrSk0wEJ4pKKTvQAp61G5pTTWpkgelITRmkpgIx4ppzinGkP3amwAPWmuOKDx60cYpFFa5tYbpNsqZI6MOCKwNU0VkDEr5sf94DkfUV04HFHGauFWUHoZVKMKitJHmt5YSwgsnzp7VUgnmgl3RO0b9OP5Ed69FvtNhny0YEUnqBwfqK5rVNHZWO+Py27MOQfxr06OMjJWmePXy+UHzU2Q2erxSYS5Aif+8Pun/CtNW79R61ytzbS27YdTj1p1jfT2h2xtmPujcj/wCtRVwynrAmjjpQfLUOrPSmbqp2eoQXShVby5P7jf09auRRTT3CQW8UksrnaqKpLE/SvNqRdP4j16c4zV0yvqhU6Zch+FMZBPoK2/Bng+w0aa21jXJ7o3Q/eQafE/KgggGRjyODnaPxPatCHwzqWmrFf6nbwJEjqwiaVWYv/CCozxnB/CraZkcySMzOxyzMeSfWvheJuJ3hIfV8M7t7s9rL8sjXftKi2NNtT05l8tdHWNOzJIwYVXnZePLYujcqcYP0PvUDBRXIeOdantJE021nWEyR75W/iwSRj24r4LLsJUznEqjFK+/yPeqWw0HJanJePdbsr/xgTE257BPIjODgkEliPbJ/Sub1lU1QxstyiNHkDbg5z+Nar2cdvdG5SCNZu5GVPI+vpVXULFbpw7KwIGBjB/ng1++ZdSpYOhCglpFWPgcVTrVKkqnNq2c7Lpd8vEckUgz0Jx/Op/DlrcwauZLiPYoVsNkFelXZdKmRT5NwUOOMhl/lkUsdtetqDqZlW22gow2sc8cYOD616LdGSOFQxEZLS5tcZO3GPY0hP1rLkt72IZDRuPXDJ/iKcY9WH/LBj7iZTXN9Wi9pHR9YqR0cD0i5ljlt9ysOR+Irntfg3+FLkIQzfb4W2A5YYRxnHXvWpe26TJH8xRlkV8qOeO30qhqmhWN9C8n72O9LrtmDAqEHVSvf65rGm4X1Z1VOa3uo6f8AZw0/Zb61qgeRZTIls0ZUgAAbwc/U4x7V61JBDNhZoo5B3Eihv518+6R4fhhik87xBq9lNuGx7MblK4/iBdTnPpVizfxPbeaF+IV3aMsjCETxSyB0HRiRuCn1XBx617VHEUlBK58/iMNiJ1Oax6RdbY7uaMcBZGGB060nXOOlU7BppbGCWe6W7meJTJcKCBK2BlhkA8nJ6CrfRTzXy9Vrndu59VSTUEmITSxSbZQ1NNRufmFc9an7Sm4dzWDtJMuvJkVVuArAj2qMyMM9xUbzg5+avhKmGq0alpI9mM4zV0ed+P7eOC9jlEah2JBccEjsD69K5jftHFela1pS69HcGF3bYuxNq/KZBzncTj/Zx71x3/CF+JC6L9hQBgCWM6YXPrz2r9Cyio1hoqpoziqyjzaGh8NpZD4h2oTtMD7/AKcY/WvSu9YPg/w7HoNs7PIJruYYkcDCqP7q57e/etwnmtq9RTlockndjmphoJ96aTWSMhQeaKaTSbuetMTJ0YBaduFQK2aXdTsBMTmnL92oQ3FOBNUgJc0bqYGozTsIfSE0zdg0vbNMBaa1L2o7UCEpKdtpGFADaQ07FIelKwCEGgjinCkNFhjOfwop3akxUjGOOtRMqspVlBU9QanYUzFIDF1DR1fLQY2n+BvX2Ncxf6UyOdisrDqprv3HSobq2imG2WMN6HuPpW9LESp9Tmr4OnV6anmciMjbWUqc16d8P/OsdAjukbdeXYLGZhlo4s4VF+uMk+4Hauf1XRGCllBlT1x8w+tdD4amU6PbwhgTAPLYemCcfoa+a42x9ZZd+50119DpyHAqGKftO2hrXayS2zbnZ5OCMmqUTAjirjTdhya5nWTrAt77UtJmtBb2xcztJKgCbR90KTnPU+9fkuVZZiM0qunDffU+5q1IUY3Zp6rqVrpdi93eSbY16AcszdlA7k15DqmoTalqU99OMNK2do5Cr2UfQYqDUtUvdUmW4vLiWdyPlDdFHsBwKji27/3jYIAPQnA7dK/W+G+HY5VFzm7zf4HkYrFxkt9DTaSRgu8liEA59qZu3Y7e1ZUkHzs0d5IjMSTtlI/Q03GoRnMd2zgf3kDfyr6lxufM1J80mzYDdBUcgVjyuaybjUL+3j3zRQSAEdAyHk4/rTjqkoPz2Mh90cGq5HYzU47F0xqD8uUPqpI/lS+VIeRPIB9apf2vbAfvFmi9d8R/mM0o1KxIyLuED3zUu6G2megvnaP94UowVpJcBfxH86FYYNYXKsKR8n0qleY8+D33r+a1cJ4qnfEedbn/AKaH/wBBNVHcLHb6CwbRLJ/WBavKcisrwy27QbLP/PID8jWkBmuKfxM6VsJTD94/1p5GKjc0IQ8/dxTFRMj5VPPcUhagHmpcYvdDTa2INJEcdptjUKvmSZ6cnecnire/pVCwnt2M9vFLGzwSsJUVhmMliQCO1WgeetaNW6ErUlJyaRqbuHtSFh61SRQtNzQWHrTS3uKaRDYpNMzzSFuetIKqwnYkHAp2ajDelLk+h/Kq5RXJVPNSBhUSBj/C35U8K/8Azzf/AL5NFhXHbqcKascp6Rv1/umpFhnz/qJf++DVJAJTgKfHaXTt8ttMSewjP+FS/YrwcG0nB7/uzTswuQYoxVkWN6R8trN/3zSjT73/AJ92H1Kj+tHK+wFYCkxzVv7BdAfMsa/WVP8AGgWMveW1H1nWnyy7AVNtIy1c+xnPzXVmP+2uf5Cj7Ine9tvw3H+lHJLsFylikPXFXfssIxm+j644ic/0o+zWefmvJD/uwHuPc01Tl2FcoEUp47Gr32ax423FzknAzGv+NILa0PPmXJ9flUf1o9jIq6KJphFaX2a0PQXBH1UUot7Tj9zMfrL/APWo9jIOYympr1rmC172v4GU0eVb5B+xxHt8zMf60vYSDmRjkcVC1v8AvPOhk8mXuyjhvqO9Vdat/Ec2pz/YNS0uytN37qM2RdgMDqSeec1ny6F4ku3RZvGEkIz/AMutmkfX1wea56uHhUi4Taa7FxqSi+ZIzPFuv32nyPBBeRrcynbIYsHy1A7ehJJ9+K4Z7ibZIqzSKso/eKGPzfX1qFLO6H9oX2+S4iS7eFpCPvuDncfcimpubHykE9u4p4bL8Phf4UUj16OJnVguZl/R441SaIxq6Pg8j7pB4IPbrSXEbWVoq20D3AU4I3DeMnr7jmpLXFpdfY7pJbed03KXTC+4Pcfyq1IrRnDAgnkeh+h7161OEZwsz5XM8VKGIfJsZlkl3sKXe1nUY3DGG/8Ar+tTeTGc5VR+FWnw33s/UdaheNlG4fMv97/H0rGdFxHQxcKqtfUYU5ADOP8AgRpjR7urK31UGpKbjis7nVZdiIwJ/cQ/gR/WojZRk58n/wAf/wDrVazzS7vandhyo7Kb7mc9x/OlB60yQ/u2pR3rluaDiwxwap3/AA1sf+mw/katHpVPUvuQt6TJVLcGdf4UbPh+19gw/wDHjWuuccH8awvBTbtAj4+7I6/k1ba/dx0rkqfEzaOwOfxqItmlbrTW60kNgTTlOOaYelKhqluLocp8K9MhtPiZ4gbdMxim8pQXyGEqlvmB6kEDB7V7B5A/55R/98ivJfAkrL8UfEa4+X7RbNn3wRj8q9hLcmvShruc5D9nX/njF/3yKQ26/wDPGL/vkVNvwaQvxWlhEBgUf8sYv++RTTAv/PGL/vgVOWppaiwEPk4zthiHvtFIYZBziMj6VNvFUdXnvFWKCwlt4riUnDTIWUKCATx/vD86NVsNK/UsLHIp+VVX3AFO/wBK7SNWHHlCZL6+a/QwSTBmZ0ACnGdijGM59T9ajikNvqMbfabOW1MbPIUDxNHgE5UgkMMK3Xnimlcvkjsmb+Lo9Zj/AN9UFLrj9834OabY6kVGJbhHBlWNCATncoZecehrYjmB/Cq5UZN2Mgrd4/18nt+8NMaO67zyD/gZrod2R0FRzN8wyKaiHMc+1vdNnMzH/gRqM2k5GN7HnHJPFdJv/dk1ErcnNPlQXOf/ALNnYH5Sf+AmkXTZGP3cn/drot+FPvUaH+fNFkFzEGkyg42kZ/2aWbTWh+aaRYY+7uwUA/Umte8n8i1lnO7CRs3yjJ/Kubeyt1N1dXF3eXt6kDTJOSpx85XbGuNoxjPTnuanXojWHL1ZYW3hkP7uV5h6xoWH5gU6OyjkJVZcN/dc7T+tSan5d20sN7aXNyqQpsfzGWPnZuI2Yw2Xz9BxUMRmg02Kz8vUZRBEHSSWcuzMJQCpOMn5CCM9sjtT5WF42LJ0hsHJHb+KnPpiKUUsN3U/hVqzmd5bpPK8uJJtsWM/MvY/z/KpJm/f/hVWM2ysNLjeLK7A30NNXTU8wjcMA8nnmr0DDYaUYBLetFhXZRTTo8E5XH+7Thp8QXLNnj+7Vof6uklbCU7BcrJYwhDnJOMjilWxh2ktkn0qdmxGKkJABJPvSsFzjdSXbqFwoYkLIR1qGLG8D1NS353X059ZD/Ooo+Gye1eTNe+zpWxwnwfgjPhrUo5AJUbUpFO4ZDbVA5FdbBpmn28vmW9jbRv2ZYxmuR+CbTN4avy4xH/aDlPfKqT+td0xAyWOAOtKq2pNChJpGfq2m2epQmK8t1kyCA38S/Q1x0PguXShItvqE91bMc+VKoO3nt/iPyrrrrXdHtrkW1xqFvFKV3YZsDH16VbV45UWSGRJI2G5WVsg+4NEJzp6kVKUKqtLU83vNMkiy0Pzr6dxWdkq2OVI7V6heafFOS2NjY+8B1+tc7q+h55eMD0den/1q76ONT0kePicslH3qbOUh+yNJi6WRR/eiI4+orWg0TT54xJFcSyJ/eDjr+VYl4ot7h4GbJQ7SccGi3uJ7WQS28jIfY8Ee/rXRUoKavFnNRx06T5Z6nQroFiWKkzEbQQd/fml/sDT/wC7L/38pml69BM+27Ahc4G4fdP+Fa/J5XkHoQMivOqQqQdpHs0q9OrHmiylI37tz7UiHrz15qKSRWjbEiHg9CKVM7QSO1RY6ESFvSqmpsfJQ+kqfzqZs9RVHVWK2vzcYdT+tC3BnX+BW/4kjD0uJOPxFbrNmub8AtnSbj2uW/lXREHrXLU+Jm0dhD1pO9ONNIqUxjZCaVO1NakWrW4PY57wm234g+JSCMi4tT/47Xrpbkn3rxnwt+78e+Kxu3Hzrd8/VScV7AG4HvzXpUupzvYmB5pm7rTAeap6hfRWcbzSSR/umQyRs2GMZJBK+pHP5VtdIUIObsi7u96TNULq/htdSispCreaHHmCTAQrjr9f61a3bgGBGD07g0JpoJwlHdDyfeqWrXEMflLNFK45YMgBwRj178U6G6hmlCRsWJ6HHGdxUg++RUiSHPSlJSkrQdmCXI7yRiR6jpyNjzZwcd4McE5b8zzStf6WIv414K7vs/bnjH1z+dbMjDcPlXp6UhK/3V/KseTEfzL7jXmo/wApjxX2m7g0bSAKVbAg7rwP04rp7acE/Xms4lf7q/lQshU5FbUlUXxu5nU5H8COhhlDL1rP8Sak2l6TNfrD5rJtVUJ4JJxzUFtdgNtbj61S8e3ap4YdCeZpI41H/At3/staTdotk043mkJ4P8Tya/FIj6eIfLz++DYDe20859TW+WG4delcf8PvsNvp0t1JMn2qdym0EsyovQYHTJyffiunN5b7grSbG7eYpQn8wKVNvlLrRXM7LQsO37vvQjDjrTHb5OpwRTFYjHOasxQ+9m8m2kkEbyY4KrwTk44rGOoOZW26HdMexLtjv/j/ACraDkdMim7zvPNc1WjUlK8Z2OmlOEV70bmVFqGo/wDLLQ2QjkFieDmoFm1pt2zR4EHbdjmt/edtNDcfyrH6pUe9Rmv1iC2gilpf9ob2+1wxxLtBUIoHOfarL83ByD071Kzd+nrVeM7pya7KNP2cbNt+pzVJczvYkhY7W71IGOw4U5qCNlRXZmVFHVmOAB9TVK31uzun8rT/ADL45I3RACMnvh2wD+Ga0bRKhKS0RpZbYO1EmeOlZV9rMNi4S9e1tiCA3mXHCk9AxC4X8TVz7Uu+JZlCmUAx7ZFfeOvGDk/lQDpyXQssAQOeKecbW4/PvTAQ2CCCD0IonzsIXkngUEHI3nzXUrd95/nVWdgtvMdyhhEzAFhnhTzirM5RrmZVljdkc71B+ZcnjI9DWDNe2sOtahJeR+asVt5SRY/1ndl/Hv8ASvJl8Z3QpuSMb4NKo8BW8gx+8uJ3JHf5sf0rk/iTr2rat4vfw3pV01va2mFnKnlnIBJPsMgfnXpPhqS6k0eFrhbcylnaUxHEUIz8sSYwGKrgHsOgz1rz7xBpJTxprtykZIuShUk4+baNwOO2QDVppTbJjRcmooxV8LWhQfapp7iTGDJJIxA/Wuo+F015p2ovoT6gtzpssLz2i9THIGG8A9cbSDj2rE2xwCW0muiMj+BcYP4Cuj8LWKR6tpc6s0hR32H0DIVJPtSlPR3N6mHVrpWO+Cgimsm4bcAg9vWn9qQDJzjNcdmc/kcr4h8IxXlyLyxYRSMwMsTZKSDPP0OKwNV8PGGRvsytH6Rtn9PWvST1qK4hjuIykqBgOx7fSuqGLqRaVzjq4GlUT03PHLiGSFysiFT3pqzTKoVZpAB0AY16Lqvh5ZlcqDIvJH95fp61ykvh2YSMFnixnjcCD+NelTxsJL3jxa2WVYS93VFe3tLU6ejeRHkqDkqM9K5XxPGbdN1vJJER/cciu/1K1gsru8s7dt0MFxJFG2c5VWIU578Ac1wvi3mNsVww+I+glrG5jLealGcC+uCPdyakXVNS3AtcSNgjqSe9XfBVnaa34tg0nVr6axspIZXaW3t1kk3Ku5VCnjnkV19x4B0z7LdTW2paoxiIEIls4kEo5zzuGCB2wcn8K61C+pyyqqOlzovhZNJJpl60jBladXQg54KDI/MGuyGMVyXwv0ybTNIuI5GJRpAVYrg9OR1rrT1FeTXXLNo76TUoJoDTD1pxNMNZIsa1IDyKHzik6CriPocjoDsPiJ4rjAyuy2bPvtr1+GTdbxt/sD+VePeH2/4uP4tXsY7Q499pr1Wwk3afAT/zzH8q9Ki/eOeWxLqEjCyl2by2MfI2GGSBkfQc1x+pxQ287LDbiJ2YN5yg/OGX5gdxJ3c+vHSununlaNkgKCQ4xu5HvmsDU7fUmy032VkTcx8sbW6f4AUsRL7KXzOnBuz1ZN4cmjvNcij1O7aLdbm3ilVQSr4AUn14HertxepY3V1F5DyvCSWMDAJ94AjGOT9Olce8ywLuOWJPyk8Vr6Suorajy7eCaF2LKzv83p6+1c9KtynbiqUXr1NOXUpNNurp0e1FyGEixyRtiRTg71IOM8LkeoJFatlei+gS8EYi3rygOQpHGPpxWF4jjM2gC6kjCXNsFbK9lyAw+mKl8MXkS6KZJ5ViWAsJGc4AB5ByfrXXS0qepxVn7Skn1RtyNyOtKTxXO3fizR47dblJ2eAttWfG2Nj/ALLNjd+Gadp/irSr9o47W7tJJJDhEF0u4n2BArpTVjiUWb2adniqS3K7trB437q4xz/KpPNyOtMlkw5Ncl42vHk1OGx3t5UKBypORubv+XrXTxvub5eTjPFef+JXkHiS/MqsuXGzcMZTAAI9uDXPiZ8sDrwcHKdzsdB1H7Lo5tPKu3jKxZRJMFgVLMUIGfqM/QitG3CWFzeSW8N+LaRlTyFmZ4lG/BdFYcHaN3BwfrXKl9TtLBJJIbGOKOPmRm6DHUmsP/hZ1jbqf+JppkixY42knGeMDHuamOISSXK/uHKErv3ken2lw0TRW6wS7P33muQxI2NheAOcjnj9acur2ZvUtvtNu6yg+W6vjawAJVs+oIx75Fc3pOsTaslvKs1nGjMGWeAnpj2Ip3iPTJG23d9ZS3iIDuubJz5wHq6vkMB7Gmq0pJtRt6jhRinq7s6ibU7SHUEsZJFWVkEhZmARQWCqMnqSxAAHvVtOWNeUeHil3r9rm43RwyxylGOWdIyWAUdyMA4H4Zrs9P8AF2nXVmtxDFMWIzIpdQkPfDyHCg45IGSO9VTrKW5dTCySvE6cnApoPB56daybvVJoIwzRwP8AIJNlv5lwwQ/xfIMY/n2o07WrW5s4b6Oa2uLWY/JJC555xyGHHOBzW9zn9k+o628QaZdXl3aLcbWtQpZ2+46sQFZW7jLAfjV634lOQBj+deQXtvNY6rqcCq9qUJRIpm+coWBVRjg9Bg9MCvVdIu1vrOC9TIWaMPg9Qe4/PNRTnzXRviaEYRUojNXhE9sYmt4biIsS8cgBDcHHUEdcZ9qjfY7JGIbVo4bvcv7scQoDt28cEEHpVi6gubiRRb3bW5UnOMnOarpYawc/8T2Tp2Q1lUrzjJpQuTTppx+Ow+SPUZLS4t2aFopJSxAiwHQhyQw2kEglPqB606OO9WYKqweTHLEY0SArtVcqyjjoeGGOmSKaNL1LGG1yft0B4/WgaLcl/n1m7PP+e9Z/Wq3/AD7K9jDZzL+nR3CRyfaXdnMrMCwI+UnKjB9BgVYufu7d20nqfQdzUOn2n2QOGnkmLYOW7VX17UbPT7fzrudIlwTlu+Bnit41W4801Yzjh5VKihTV2cV4q863h/tO0meCWFjGzqcExuduD+JFckWby55NpZLeNpnwc5CjJ6/SmeJp9Y8SXFrLpbCBoDtW1ZyY5s4J3+/p6VtalZy6b8PNYkuY447uSylMgjfcF+XAUNgZrhVpNNHZPmwycZrVEngN1v8Awnp+pSQIklyjTbR91cu2MenAHNJ4n0yF4pNQjBE4K+Z6MBxmn/D5fL8BaEvf7FGcfXJroNa0m6j0aSS+ilt47geXCCdrscZzjqAAM/jTVKU6jjE5I1uS0mzyyW1thc7pI8tnJBPBrr/CUcfnTsq7diqAD2zzXKy2N5btcXlu6XsMIIfafnXHXjvj2rqfhZqOnvqUsF+2bGWMxyPuA2SsAY3z7D6fezVywdTm5bGtXFQdNyTOio61euNH1O3Tc1pIy45aMbsfUDpVFcZ6jjrXJOnKG6OZST2FIpMcUp60nBrNopCDrTGjQkkqpPqRUlJipGeabi8TO2QWYsc9QTXHeLceUx9M10egymbQLaVvvNGCc+tc14twYnVsEYOR7YruirSMXrFFjwZ4evbe7j1+/vYNMhWJmtleRTNOWQ4wmcqp55YDPGK7K78RLZ2FtGwna/PEryZG1e20HpwRzWfYxQa/4YsL+aBTqMVsIftaKAzhDt2uP4hwMHqP5Q/Eu6h8H+H7LRIb211PU7r98zoQ62ig8IGIzznoDjPPNdFCvHZonE4JtJrTTfudv4NmuGtJBdPuJAZGJ5K5I9v0zXQ/hXzj4X8dalpWorJfTTzqSDvRwZR14UtkAe2MV6LDc6pcWQvmmvja37NJBMCyPGRyY9udo45yKyrYf2lW97XFCpKlS2vY9HIpjeua4vRre+1R/sxuL+0lK7jIbh3VR03dR+Arr7VLezs0tzLPcFBgyyvlmPqa8rHVqOCkoTlr2OrB8+KXMo6DmPbpUU7OsZ2Al+AMe5x/WuQ8Wy6vptyl3Zao8lvI+0q5AaM/QfeH05qovje6XCSQLlG8t3MZX5h1B9D14rrw9L28FUpu6OmVCURNC1C1t/iD4smuLiOGLy7X95I2BnB4z6//AF69N8ParZ32l2zWdwk6OWjV05XcvJUnoDjoD17V8ya5qEer+Irg2cQt4Zp8qu4scnjcSep617J4Whi0nRmsbOaXyTGvmq7MRnruHoc+ldMpeyafU56NF1rpPRHoSTLJh1YMp6EHrVPV5tkE3bKf/WrzLQ/EUuh+PhpdxdPJYagokjZznBJx+YJ/EGu78TTYtdvdmVT+Yrpc7wbM40+Wol5mXqFv81uuAdzgCsTVPFHiPw3qMt09rBf6AjYaOMYnhXjJB/i5ycGuln+YW7t0VxmuM1iFL2wf7XLJEjwzzICAQ6nPI9K8zBzcZHqYqlzxsel295a61oRns5lntby2ZopB/EGU4/Xt6isjw7NKyG0jY7rmJTjGdxUglfxGRXI/AS+lh8BSveTBbaC7kMbMeFTClh/30T+db1h++vdNt49waW5Coo4Ygnt74NejifcmpI4MIuenJMwtXEes+JdQe9g822tGFrbwbflUIMNhfdsmuh0u08F3xtIP7AWyu4FAiliZsFgchmXOD7561zviDR5ma6jtZhBm7kZiGxubcSSD1qC7Gsi9svstysHkqpkYEjf6k+ornlVcpXvY6adFRhqrnezXFyqyzItq0kkTBJUjOHO/KMcj+6cfWtGG5LgYPJx1OP515FfaV4p0++vNQstUKIkjGC2WZiGQHgc8YIH613fhzU49S0W0vEbek0QY7uoP8QP0ORXoU5c2x5tSEoP3jc1iRofs3m5hMN5Ez7zt28nOfaqHiXwzevcDUo3gFvcOEEnm7o0RUy8jMOgycY6nsKuJrU2kpB9osbbUbCNTEiuNskakfdD9cdQM5x0rB8U+ItIj0ia202K5t7GNhPKs02SMdECjjr0PU1x13eVmj0sNZQ91nk3xG17V9T8U3OkreTG1icW8MUbMqMoAwce+c81qafZ6RHpptrjRg2FwzhfmJ6ZJPI571xr33m+IY9UnGAWLOR68/rjArsbd/FWuXEs2g6UJraKISTZO7aAOSW44/lW83ojljGMJyuYmleItR8I65PDp8xezdg/kzNuG3t0PB7ZFfQ/h/wAXQXGhfbVYTRGHepz7cDmvmrxnbXsdwt1qFibW62BWVcFJBzh1x/Suw+FmrXF14fubBtohhkTDDOSeuP5fnV1J/u+YxpQvV5TfkmuLVhLChBiwzMuRs54OR05x9K2fDniaS0uNQbKuLmP5QYwuGP3mC9CexHenaFCJorwlirPtjzjPy9SMe9Z2qeHpIn83TZFnx9+EEb1+g7j2ry+SonzxR9bg8VhtcPVR6dp95JqURl0nUFFs8KIqouDEwCjkjoPvcduo71OIdTEbxxzSKph2hRFtw+8MGyMdsqfwNeN6bf3Wn3RkiZkcHEiE43exFdpouqaHeFVu769tpWH8UuVA+vb0rV46a0UbsyxPD71qUW2u3UqfElZB4qjkYus0kRkYN/dLfIvXthvzrqvD2safpng60vNUu4bSCPdFvkONxDdAOpPPauG8TGGTxJOLdmeJAqRM3O8Beo9QSTXjnjPV9Xk1meC+aZEiJS3iY/Kinuvbn1Fa4acpzcmeRjI+ypxj1PoO8+Kvhm3ZnheSbDEZCEjHr8ucCn6b8WfDNxefZblLq0YnhyQ0Z9DmvIvC17punwppMalnlX98xTcWbrj9Ky/FMumX1lLf2UZgmgz91CokXPOeOtb+2945lh3y3Pq61uobqATW8odGAINSqxHQj8a+evgN4zuLXWU0K6mMtndYVAesT9se3+NezeJPENto6pCXRruUgKmfuL/fPsMGqlVUY3kXh8JUxM1Cmr3LHizX7fQ9P8xm/wBIlBEKcE/72PQV4/4h1m91e7MtzM5I4AzgD8O1R6vqtxrmqS31xK2xz+7GeFXsBW34Z8MtNJFqGpRtDY5DIjD5rj0x/s+prxcRiOa8pO0UfdYXC0ctoWes+r/RFzwNpXlRf2pcIyzMxEK9AF6bsep5/Cug1HRrjxFpd9pNtPDbGeBka4mzsiU8Fjjk/TqTV+BrRlIuIrjPYxuBtH0Iqj4gha3hgWC48y3uWLKV+UnaOQy9iCf61GX43D4iooQkfHZn7epN1KisdL4Pt/D3h3RbOw0q1m1u7soEi81gATtGMqvIH86xfG2rXurXUC3tnJYeQSY0KsDk98t1rEgEjMChIPQkVPccqi/a2mYdUZThPpyf6V9fSpQjrE+Xm5GdHY28JLxF1Y8ll4P4+v41BpdhaW9mgs4FRGJY8dW75rQaMY+YxD/gWDSWkotz9nSTeQxcDHOD7/WulRV7mUpPY6HRvEV7awRRSvIgh4SYgkov90/3l9j07VoaprthqUIjutOgjlYhTcxAZU56gj7w+tc3HPcMSqzMA/BHBBHoR3poRl2x4CgHcPcngAe3U1lVpwkmpIKcne6ZZZSrlWwSDjI6Gk7U58hhnrtFJxivk6sOSTj2PajK6TAdKSlHSj8KxLPI9JhmtdMS1uY1iliG10UABT7Y7f41ha3bS3twlrAuZJmCrnt7n2rf0uSSfTI5ZZDJIyZZnOST7k1PolorXxumHTKpx+Z/lXZOfJJsmhT9rZI0rG1XSdGhs4huEMZRcnqx7/XJzXP/ABc8LS3F1YNp8YDxW4jdAud53ZZs+vt3rf8AEF4bSCGZYXmIuYlCIpYtlwOAK5XxN48u5dd02wtY1OHDXQCbsD6/SsafO/eitTuquCkoS2H6XoOnaDFHJDp0mo3Dr80zLyPp2A9q6u1u7q5sb7Sm0xlszatdxXRfbhkGQAp4bJG386wpdR+1Qn7PIq7yByMg/Wobid4rhIXlby3TYiNKcEnJwCcYB54p0ZSnNX3N8RCEaMrbWNz4d6h/pV7DIyhpI18sbQp4Y5HA9xXQ3V1jOCa80N5Bbb5LbCPEfkaKbOT6cHtXVeCLq81XS5r/AFXy2iEhjhCrtL4+8W7dePzrw+Kcskqv1mMt7GPD1X/Z+SS2ZQ8RySPcw3lxDFPp8LFLgOd3lb/lEhAIOASCG7ECrF3pN5qlrrEdyZPMayWe4kHzHzoAf3pGRksnpnjPeruom3jk82CGINgqykZV1PVWHcGr9jc2r2lreae0RiOPLKAFVKnGOeuMYwa6soxP7hQ7HqVYqV13PBPC0Nw+uR3UVnc3Nralbi6khjLLDED992HCr7nr2zXr8EmkNLMqLAiSxl5fMlCh1PU8nkVxHxc1PTNOb/hHfDOmwafalhPfQwsSGkPQew747cAYFUPAuuyB0t5oFuFUYUM2Cte1Vg5xUzysNVhRk6bN7x9FbtcaJDp0Sx3KQTSLGhwWTKkYHqSCQOvBrW1fx1/aviDTdPtJGS1Vl+0yf89W25/IH868/wBdvLq61i4v5twdsBGGcIB93B7CpfEUVpp8lpqFrPJLMxXz1dhh2IySCOnf3q4puPKSqkPbOUj3kv8A6HG/3iGUkD0HJrYv/A/gXxDZwW1t4l1fTIwxWcRiNzKvXbvZcpkH615L8OvGl1qUs+n30SuYovNWRTjKAgHg9cZHTtmvTdGKmzkkCtiST5QRg4HB/wA+1clCLo1LSRvjPehdM7TSfA/gXw3ZyaVpGm2f2e5k3/6fK9wjvt+X5nOUzjqO457Vr6fJ4S8MxW0kWjpazsxUShPMHnKD+7LnJU8HB7/WuLWS4+ylWkzH/CDz+P4VK1xJNpVxZSDfHMwzu5wf84weor0k1JXZ49nFONzzPxLrn2m8nk1dHjdZmJeJNvG7IYAdunt+tReAY7XxZ4ysLHzBbJNLsYR4wFGSWA6FiAcDsK2vEujzXUUbfKXQHY+OT6q349+oOan+DltDaeJ5dZK+R/Z8e3JxhGcEMcd2xgYHYmsPZJTtY7VXbp77Gv4h+EOsR2hfSr6DUbK3d5IsXeyRvQHPB+mfpXnXhvWLfw/YT2Ors1nNBezqYHBDp85O3b14zX0H4S1aS4mufs9utnCJJJ2RP+Wr8HcxP90Y4H1rh/HHw68P+JhfeIPC+nS3GowOzHT/ADsi6YDMhAJ4YseMnBwe+K6oR5Hocbqc794801rxZa61pVzYwadeTWpALyglBkEEDI6EnFcl440ey0m3t3sxMpnciQSSlucZA/Dmu10t9cWf7LqVpa2MEa7hbKjLJGQcDOcD16DtXO/EVlksfmGWWVSvtzisatRqslc9DDQTjex5+I5Jr2GEZxIwAx2ycV7LZtqekrb21ifJs8BZXNwY93bkDqPY15TpupyaTefakhFwiIRJGWI3DAPX2IBr1m5uJ73RbeWxaESEhh5qb1GR3GRWGLqNOKtob0cOuaTb1Mrx7pNxqeh6y8N5Z3FppX+kWx84rJJFj5wqEYBAOSM9RxmsX4UYj0BjxmS5fJ9cYArY12W7t/DGox6pNA0l0gto/ssIQAMCSSBxkDPpxWB8MLoLpE9qpB8uc8ezAEH+dTGbdJoTpKNdM7qXWItMtik8wt0mZgsrsFU4A4B9eRx71Ssr2wgVp/NBliAZ2D85/CsL4kQ2svhxJp4hIYHLKD2JUj/D8qzPDetG5jjgSFVxbBXIUAs3v75FOMW4KZo5RVZxZ6Bc2A1gDUbO5/0jbiQOMCT0P1xWBK7rO0bFo7iFijrnofTipm1yfSvDeoahKAHCGJGVgNku35Rj8RyPSuE8BM8kl3as5JZt+8nncR1P1xV1MOnS9p1PQwObTo4hUZaroel6drNstqsF/au5UkRTxPiRBn7vPBH+NeX+OJVXVi+LhbcOViErAso4LLx1GTx7VvpNdf2iLabKHd8y/wCfpUXjjT5LzR47lF/eRyFh7g/Kx/z6Vjh5cktT0M1wkcVTcqa1N/TbyO9s7GaBVMZTcXTAYHH696peKdQs7Hw/dW03lRy3GURFOXYZ68Vz/hea50lZ7N8t5TZXqm3Pp6iptK0V77WH1fUXPkrJujTr5hHuewP51T5Yybb0PKo0KtZKEY69Sz8O9JaLVkv9SuvsUUQMvy8y5HIA7BiSODXYavqk+p6veX8kjB5j8vPRWGMflxWVMsaxkRqAOScdyec/nVzwhZy63qcViMxlwS7gbtqqDk49hXPWquqz6XAYOlgacpLtqdf8OfCY1mY316rLp9uwAX/nsw/hz6Dv+Vdl4mmZdX2bflCKsagdvQCso69cW9lFp+myLBa267EMYwXH972z1xXJeNfFGrWtkksV0TMW2JIwyUBBzg+teNmThjILC0nZtrU8d16tWt7ap8PRHoUFvfbQTFGP9gyqH/Ksi9vILqQ+RJua2nlt5lKkFJAFyCD6ZFeOWGpah532htQuDJnO4ynOa9G8L6pc6rpX2i6KyTRuUMgA3PwMFsdTjjPoB6V35fw1QwVaNanJtre55+PxbqUWrGrdSS/Y5PKk8mVRuVyMrx1z+FXbTymUeWMIeh65/wATVW4iL6bJuGRg5HtijSnmkgjKwEDaMMSF2jHQDtX2MHeOh8hPc1m8mL5S8Ax2ZM1DE0El2WmERjjAKhQRljkZ+mKlt7UY3GQs565GQKZHa51F98jZMQzxweeKuLXczkn2NKCC1kj3LsA6ZGKyLWX7VdzXOMRq5EY+nA/lmtC5tls7d7iOBZyqluTgggZrI0Q7rOPDM/GSxOSzHkkmolohpGjc4/d/7v8AWo6kuxh0/wB2oQTXz2L/AIrPRo/ChwNJzQKM1yGx5nfx2drcywWED29sijZG8hcqcAkbj15rQsIMXkUfIQQj8Seprkp9at1Baea3LY2/uIvKXA6cFjzj3q3pHivSMqLy4kiKjas235SPTI4zWlSnJQSvex04G1N2noes/D3RNK1S/vLbVU81RBxGZCucnGRjncDzXgvxU8NXmi+ONYsXeO5h02GOQXMiO03lyH93llOS2TtBPbg5rsbzxRaGYXFrqELtHzCIphuB9eDmuY8KfEJo/Ed9qesX6A6mRa3M72PnS2iRE+Sw3cOMn5wR0AxyOOnAznFNNaGePjByTizR0S38OeJrb7Z4f1hbK+RpGuLS4YIzIBkEDIAAIPPIx6V6f8IfA9j4i8M39xrNsl3vuBF5EijeoQHOVPT5jxn0rwODX/D+k/FM+IIrB9T0gT+aYZwhIJHzkA5RwGztDcEEZwRmvpHUL3Q/Ffhi41PQfEbaZfRwFjb2Za3Xy9u4x8BTuUfMVB4PPQ89VWhF2lHRmEMTPlcZanhvxJ+HE3h3xJc2enSxpHC6tIm0o6RyElHB5ypwQP7pGDW3oOpWNhbSaBBqcd4IXMlrNkAzRv8AMQQOA6tuBUU/4feLtC0nxnf6tqBOqxCEW268UFZQzZ+Yk/6zggcEe44NcV8Xxpsni26l0mxksLO6Kz2qvLlZiQN5UDOCWPHTgVljcLHF0vZz3KwleVCXMtmb3iLVJDHJDD5mWXDMmCYweA23IJ544rvPDOjjTfCFlHOQ00alnYZwWJyfwya8h+DWkQ6n4i1DUNQV52t1iWLed3z5J5J54AHFe66uxg0UxjqIyR7nFeTGjHDKNGJ6tNyneqz5Z1u/S416/u2b5ZriRwPUFj/9akt2cOs9qzKy5cOpwVx39qxcyFisqlHDEMG6hs8irdneXNpIstvKUdc44ByCMEEdwRxX0cafupHzkqnvNm7JqWrz6Wds0RjfOW2gOw9PqO+Koi/E2kR2UqrmKQlX2YO0joTnnnpx0rNEjFHBdsHnHbNCNnjOc1pGEUtiHNyd2ze0O9kjm3xStHKv3WViD+leu/CLW9W1PVruyurye7CWwnjaZ95Qhwp5PPO4dfSvDdKci7V+yqcmvZv2fGDeI9Q65Nmqj/v6Cf5VyYiKTPosNU9pg25rU9oihcx4eQlievp6UkHyo6sMHO1x6D1H6fnVpfLVMtjkmkuYCxE8JBccdfvD0/wrmhO2jPOnG5SuEUyEMqnOA2Oh7ZqnaR28dtMkNuqGS582THBYgbQT69OKuySIy5Xqp5wOQffFUEmj/wCWeCSOnYj/ADmunmuYcupvapc3OjaRBJHDCq3EEkZdZd2d2CzAdmwoHpXJeHNVvbeZZbe5MMmd7FW4GeareNNYkstCu7u4kaWKztpGVM9BjJH4nFfPTeOPEggnRdQMYmbcSFG5B/dU+mOKqMJVNiXKMH7x9BeJ/Eeqa7Pbw3kvm29oGWKRl+dyx6k9T7Cuf1jwSmpHy9Z1V9JJUyxQ+SGkkC8kDd8oOM8HnpVn4P2HiMeGG8UeKJ4VaVd2mwSQ7WCD/lq/TG7jaPTnuKxvHcfiTxCY7bQ9H1e+bcZI5YYZCkakMGVpGAA69ScYrOFDlk5VWdMsT7qjSR514mt7ay13ULO1SXyIJ3iQyyB2ZQcBiQAORzx6103hjxHYJbpDPdi0ZFClZPukD3puofDvxd9jbUpYLC6aSPesdtfRyyTYADBFGCzL3Xr6A1gTeHdVjAaOOKYdjHKMnHscGqrxoVY25h0amJhK9mzoPEmo2OsXMUatPd21vmS4ls5VjMKd2G4FWPGcEHpjvVfTD4V8PX0s2l+IrzUoblivlzaYYGjC9GJ3kHOewHTpS+DdNuLHxAq3Gn3Lh7d1Xy0QhGH3gxdgo4yCSeM8ZrM8Z6TdaddG7fTZLO1u2ZoCuDE2Ou0qxxg9VOD7YxVUqVLk5EyKteu588lY0PiTq1rJowtYZUmefBXbyMf3j6D+tcRpN7Pb5ngkMUyAk84OMc/Xt6dauaklvd2cU0UZWWGMB1IznHXn36+xrMa2Vl3AndnjHQgZ5z24B9uDitqNJU4W3MqteVWfPsaOs6veX+n21rLK7RRO0mFHG49fckenYGtz4eH7RrbwxbTNNIqqM8dOtckYZMEOxIXDfLnpjP8AXj/64ruPgxBat4yWSdi08VrK0B4wWwAT+ALY7c1U6acOUdCpJVVLqd/40061tW0h40HmqkkbSY+8ODz+JP51i7i0Pkt/B9zI7HqK3PHVwDeWEH9yAuf+BNj+lYyJ/FkHHvXiYmajNpH6Jk8JTw6bM6TTIZDE8xKoh4CnkqP4fpmroWSTG4bIx91R6VZeRnjh3bdqAquBjvn8etSRoGHAxXN7ZM9VYXkb5d2MWLdC68DcNorvvhv4P3+F5dV86Vbu5SQQouACoyBn/eIP4Yri1XYoyOAcD35r2PwBdbvC+nQSODKkW0r7ZO39MVtSpwrXUjyc5q1KFFKPVnnUVwFJEnynOCDwQfSs7Xre21GzeF225OVb0I6Gun8T3Vpc+JbqW3tY02vsZwOZGHBY+9VLmKOWI71B+or5KpD2FdyjPVHJGfNBe7ueXXul6jY20144ja0iYK8wb5R+HU++M4rtvhZdRXXhiWe2WRZBOvnB1IIZgen/AHz+VcV4khhj1WSMSztAsnmC3eQtEsmNu8KeAdvHHaut+HGuSCJtEWHCSStcmZeTuChQD7Yz+dfeYLmqU4zkzwsbH3Zqx3ysh0+aOaRx5ilcouSmR1+veq/hrbDp8a+Y14wUKZB0OOM/jRqcy2enTXKwpII0OYwCCwx0/Hp+NR6GxGnxSeVPGpUcbxxXs0o+6z5WpL3jc/fSnLDyV6ZZ/wCQFRwAy6m0dvNuVIiZGHODkbR/OoYJ5ZHCxMASMguDyPbNOi+0xTzJuRcgOSq49ua0ULESloW9QmksbSa4kk80RRlvLHG/joT2rJ0lhb2MKNt8zaMjd09qlupGvbeayS4fzJUKqIwTgkfrWTpSyYVJ1ZZE+V0b+Fh1/WlOOgoyOiu5PMihfG3cCOfbFQBunNLdsfslv2GWHTHpVbzkWVI2Zd75KjPJAxn+Yr5zF/xWenR+BFtWpaiDDinBq42bHzNqenzXXmyLAUeRi2yXajAn1Haks4buDTVtJrdECFmLecvAJzUOrXMkLs8c8q7y27DHk7Bgmqem3kjpNDMxkLRsQzHJXAP6V60Uk7HNUnKUOa5teFNJh1fxINB0648m/uIysU8pCqkmQRt7544NQX/gvVoPFWo6Iu2V7VRL57AgTRFsCVcbiy9ScZwFbPStPwX4d1CHXbLWl0+4kRCZo2KFd42nGB1I5HNWrTxlqTyXUWoWDJfXKKkdzNJsEUWzbjLKx+8AeuDjpyxNSlJP3dh01Fx97c5TRdSbRNWTUJtOtrtlwVjuEIUjI+dOPbrgjnpWgniqWZ7qGTT0nOqyCF7IK6xZbaFKkMMMW29Mdjx0OPJNcavqirFE8wwFjjeUsgAA6s2Nq8E+2CO1aHh3WNN029gt9V8P2eqiCeNkeO7MR8xXyH3qdpAyMdvlB9a0tfV7kXeyE1i80/SnudOigN/cQymK4ujdOsJaNsBY41wSAQRvdixI3ALxVTRw17PJfTF8BfLhRpC5AHX5jyfTnms/xBZX1rqs6XNu6vI32gHcHGyRmKsSpIAOeMkdRW5ZQiTwoL2zEohhk8ohzznnLcdBk4+uKmo/dKoK87M7f4OXlvb6ndacEBkkHnZ6biOD+PSuu+J/iqz0DQp5Hlj+1+Xtt4CfmZu3HXHr9K+dLy7uYZvMhmkjYHIZSQR+PUVnTzTXExmuJpJpP78jlmP4nmuRYFTqqo3od9THunT9mlqK0jySNJI253YsxPck5J/Ohc55pq9Kdn8K9RaHjMfgeXu3DIIG3HX3qeyt2ubyKDzFjEjYLN0UetVv4N3GM460+CfyZo5jkBWBP0obdgilzK56hd+HbC1+H1wumxPJLEy3MlxJ9+Ujrx2GCcCtv9nZmHinUpRkqunE59CZFC/nz+VSaUy3vhG5hjwQ8JC/QrUX7L+ZLnXZ3bPlpapjHvKf5gV5sW5Rdz3/AG0YU+Tue/RL+5C9CCOff61BPIbRvMb/AFLEbgP4Ceh+n8qmgdsNjdj17GpQF2MJMMp4IxwePSs4o5XqZl/FuBniYKw6MOQfZv8AGsu4KsCwOWH8QwfqD+NWr3fpu5iS1qDkEHJjHofasqaTgldoY/eCHjmuiKMW9TgPjlqws/BzWykhr+ZYFHbaDuY/kv614fpdtLqeq2mnQsqSXMyxhmGQuTyxHfAyfwrvv2g9R87X9M01W/497ZpnX+6ZGwv47UP51wHh7UI9L1+x1Jo2kS2m3sikAsMEEDPfn9K7YpxpOxzNp1VfY+l9ATTLHTYNK0nSgUjHz3987TTyv3cgnaD6DGBwBVTxF8UJlW40u4vEub7ST50RE/khiB/qwwyCwwpxjOcjmuA1D4nQvo8sWhW9zFPIu0SzBR5XqQBnJrg7JmaVyxLFuWJOSTnk14tHD1Jtuqe/Uq0oQvS6Hrg+IMzSM+lQzSSPtuJFigViGHXd2XBPYelYl14gv1WS5l8NlIyMo7kjYGJxyF55NZHgg3P268jtJo4Z5LQhJZACsZDg7iO/f867bXLS41KwktrV1HmSoynqDtYNkYHoOvSoqclGfK1dG9CVXE0efms+xH4M+I1n4de7Wfw3KZpNoV3dX8gKG4KsozkN3x0BrP8AF3ibRNcikvre2iiuI0mmaN4VR5C4AIJHDcAc461q29tcxavqN46xSQ3lwrxZmx+7xtJI9QOxz+tcv8S7iBIVsoY1R5AXaQYzgEqB65z+gAohUhUqqEUZzozpUnUm/vRyOnOzGNAfvEYz05rvfCnw0gu9Qul8Ra42h2K5SwuIUEpuZeCMA4ITkc8E4IB7jrf2cfhpeeKvDo1cJZW9sty0Ml0XDysFPzBVHK+nOPXmu58T/CPxJJ4qvP7Nbz7csrWrJEI1iwi7VLEnIUg/UnJ5r0KmIqaxijyaVKje82fOPxC8KXPhDVUsmvYdQtZYjPaXsMZRJxnDNtJJUq24EH0HXOa3fgdbLJ4kvLo/8sLcoMervj+S/wD16u/H3Tdc8P6vpvh3W0iElvbfbEkjcOHaX5W5ADAKUHGe5IzUPwSby9Uv1C7Q0adcAgKTj6+1dUJy9leW5Fo+19zY6PxmWXWxv4QwqF9sEg1mRxZ6sWHoDWz46j/0q1bb97zFJ+hBrGtWVQQeteJilabP0XJp8+GiW/mZYU3FgqnC+mTU+8RrgdutRtNvZOrERqiewqSOHbhnOT6VwtnvKIse+WQO+QOiivSbFmh2eWdpRRjHsK88tmxdRZxw469OtdzBdSfv/wBxJuiQtkIwB4JGMgHH0zXdhNUz5fiLmvBGDfyRQ63cwieOR93mEBuV3c4I9aWS93RlI1aRvRRmvJLaS61nXoIluJEnupsGQOQRnljn6Zr2TT4IoYVjiXCgAZJyT7k96+bznCQw9VSvvqYYas507NbHmnii1ul1EzS28iK/8RHGfrVvwTeLpesR3EkLyDYygKwHJHv2r0qeyhuYjHIiurDBBGQa8x8Z2V5oviy0jgZEsJowyoqDqGw2T+Ir1cozdVEqPVbHDiaUWnzHolx4maa3CRWqL5pEYy5Zst9BWtoVq9xEqsgW3j+Vv9siuDsJHa5t1RsYcc+nB7V6TZzsLSGG02xRIgXAHJ9yTX0mHxrUPfep8xi8LFT91GhNDEyAThYox0ZmwV+nvWM0cM1+8MmoSm3JBMqw4JxxtJ6cc8j1q55YLFmDByeWDZNGnGONJWf52+0HOV6cCn9fqJ+6jL6vC2ptabBp1nbj7LECvdwclvcmuf1uGNtcDQ7Asqbm5xyOM1bkWSVsW2bYkjLR9TXL+MNTvNN19I4YoyfI3ln5ySemO3StIY2O8yHh5S0gb+qNtgtVZ0B3lVRQeTjJOfwrlrO5ku/HVyAW8mztRGoxwGJXJ/H+lVk1y8nkhuL2dJAisFijjAKt1ZifQRr+GfcUW2qQQ6hf+TEwkm27Sy7duc5J9h1/Id68rFVoTnzQ2NoxcEoyOrV+N3b2qQHPr+VZj3S2/wBms0UvJMVTGOQoILE+hwP1NaCuAO1c6bZsfNV3pc12qrItxG4ABKw71JAx6gioo9CmtUluDJMVSJ87oNo5Ujrk+tdmbjJ4zVXU33adcbslfLbIz14r14y1tY45xfK7M9I0SPbpOhpK0YaaGCJt83lKSYxnLHIHCnrXkmvppWp/E7UrOyuza6Y08gjkluAULou0MCNoI3dAvYcZrf8AiNdNN4Z8K6fNMIIp40klcZIQbVTcR6Dca5Dxd4Wi0zTIdQtNVttStHfZleCMuyowGTkHy5M+m0dcjGdKNm23ubSemx6f4OtvBNhaaZr99LfR2dlappMty9nJ9nudjyBpF8otubDEjf8AdADY6CuQ+N2keHtNvNMm0I2lqJ4Cv2G3IlXyh/q5/NUAMXzyDypGK46y17WrXTv7Mt9Sujp+52Fp5h8kO+cuF/vcnmqUlvPDaRtLbtHHIxEbMuM4AJAH4g++a1UGne4pVIy2R6N8P3s9N8O3lqNEYvq1hLLNBKFCzKvyIU3dQcsTkjlsj0rkvh79os9fu9GvY5i/kSRSRE/LHKhBckdO2M+uKpan4i1e42m4vRJ5KLHE4UIEUHOABgc8A56gAVY+HbQt4whe63FnJCvv25LBg2fXqOmMVyY6Mvq89ehthpR9rHQg+IltbWbwRwwIjzOxJHoP/rmuTHX3ruPi9CqXli8a4H7xSBz/AHT/AErhqWUSlLCxbd2RmP8AHaQ+kzTdygckU1n6YNeocRK2QuecZqOU9qaXbHJGOuKYWyw9O9UkSz034aajrx0OdLGxtpoYDtMtxMyDGM7VABywHrx0rtv2Z4YTc+I7qRvJjkvo4o9xxu2q7gAdzl68/wDA/iCO3gh020TZY21hLPfyyoAWncgALz03EKM8nB4rqvh75H2vUNMKuk1jcvO7/wALNIQAR3BAUD8BXBUlyc2h6cUpQi73PoqBWkLBWIXpn14qfBCBS2T6Y/lXF6V4wjtJTpeoMbu4jjDHymBkC9AWGefr1p+p+MS9oy6fDcx3BHyidAoX0Pf8q5faxK5TpLwddygr9ODXG6kY4ZTFbwZIcgYPCjPauM1PWPHU04X/AISKOEr8w+z6dGpI9y27mrnhjWNUfUJE168+0CSHcJCqoI2XrwoA5Ga6KVVN2uZzjbU8S+J0t1J8Qdd+1uHkivXh46BU+QAe3Fc2Wq5r+pTaxrmoatcH99eXMk7f8CYn+tZ5NeotrHnMtWExSSRS3DxsPxxxV/Q7iaSZ42w+E6nsf8KxAxVx9etb2gROkEk+Qu+Qxgdfu8n+f6GonFbmkKkkuVGwir0xk9/SpQzADbJIMYxhyOKiVsDn/wCtTgfpiudxT3NY1JLZlyDVNTh+SLUrtEz93ziQPzNU9XuJpraWa5mklfAUGRsnrxR/jUWrKfsLyZ+VHQuMZyCcD9aIU4J3SKdabVmyfwj4l8ReF5pLjw/rF9pkkwxKYJColwPl3DoevUjjPvXSaz8WPiBq1sLWbxRqVtARhltpmj3cD7x65yRgA9DzmuF3EKy9+Qc9Rhh27YxnP0z1qRnGxlySG+8oP3scYPc9Ofrmul04t3sZ8zsPurma5ka4uJpJ5WIZnlkd2Jx1JbJPPGf9kjoRXffBdkXULxc/vPKDLn+6Dg/qRXnhwzE7R1xn04z+PXj8vWu6+DPlnXb3G7clp8mDwMuAc/pj8aVSN42LpSfNc73xpHcSfZzDCzJHuYsBkc4GP0rJtrFp1LIhQAZJY9BXaSL5lwqtnbjnFXrTSLScMWhK7uuxsV5mJoOXvI+qy7OPq9P2bRwgDmQ8YJxlsYqYRZbpn3JzXdWPglHVZbu6fy3+4sQ5x2yT/hWzp/grSUmWbbJIV5CzSZBPuMV5ywlSR9HU4hwsI6O7PO7TRtRksjfx2jtbJ8xkPAI9s9fwrR1K6tLDSpbi4vPNQRxKQJVLuyHK447ng16dd2cPkNDIoIK7dp9PT2rxv4v6VFp2iBrWBUMF3slZPTBAJ/HH512wwrpNcr0e585i82WP0krW2PP2ltLbxEus2sLQKtwZlgV9wUHOVH5mvV9Hu4Ly1iuLaVZYXAKsD1rxDzS55NT2uq3+lF5NPvpbY9SFPyt9QeDXDnGWfXIpxdmhUMR7PQ+g7dkVNzHAHevP/iFDqeqeIra6trF5bC1QIJEYEklssdvXAwPyre0JZ5LC3e9unuZCilicAEkdcDit2K3VuoGPp2r4nCV3gq/N20PQnBTichbQSRql1CwJRwcf59s132kXMN1bo0bEnoRjoa423ja0nntHJYRylcr69QPyro7W0v8ATfIvrWMTwTKDMg4JB/qPWvtaNbmiuzPDxVFb31Og8nJ+9g+4pYbR40kxkl5NwGPYc/pV22eIpJI3yJGM8+n401JBj5iST2DdK6VUZ5rgRRQsCGJCnPY15346WPUvFTxWpZJbaFUnk3ZD55Ax2wCfzr0+MAoOXP45xXkPjzVms7y7t4GzdSSTK7YGFijzuxj1JC5+vpVuXMrFU0o3k9kcv4iv2tbq3jWMZdXijYngg4JP15FajSNb6mLm6kXa9tFcSD7wAAA6dxvGfwrFMMWrappEF0Y1je4k3Ang4TIX8SuPxqx43mihsrK6so3jtZtPG0sS2GWX5os99pPHsy1zSspKHVnE5czcjqdAvJrvxRNNcQtEGllaMFTyqKEDfickexrb1LVb61vHgjtbZ0ULhnfDHIB6fjXBnXY4tP0PUPtG67gRoG8s8MqupTP4MRj0FaK6xIy+Ze3ri5f55Qr7QGPJ4xx1pPn6FRnYwFh284U1V1Yf8Sq6wBzE3arrE9uKq6lG81jcRIcs8ZUAnvivWT1FJe6yh4/lFzp3h6BZFP2fTVkkXvtZtuf0rmxqFm3g+a3nty908ha2lLnEeCAQqg4U+5HOT3rqvHmqNZeD9AsjZW0plt5oXkZMSbTtBXfnI6EjHqa8waRvL2BVGM5OSf0rWCTQpSsztfhn4RPjXxBPpkN00EEEBmeT5d78gLGuTgMxyAeQMc10/jW70e2vtPsNR1ZbVLdJbd7tQDcOuzarFVBb5hsJyBgLx1Iryew1LUtOnNxp+oXVnOVKGSCUxsVPUZHaqcru8rySMzyNyzsSWY+5PJpODk7thGsoxtY2L3Wja+faaJczrayOd0rx7WlT+HKsDggEjI9a0fh3pt5r2qtI+oyqNMMMyl2LdDgAf98gfT8K5Hqfatvwvcz2azXFtM8MmQNyHBxjpUYiEpUnGL1NMPJSqLm2O6+I2n/btFnaNcyQfvkHU8df0zXlIHHWvQNA1TUdZ8RWumXt+Wt5S29dqguApO0kDviuT8T6S2ja3cWJy0atuhYjrGfu/l0PuK8/KoSwt6E35nRmMVO1SK8jLZePWoWGDxVjH4VFIte2jyRgprDkU9elNbpVJiLem309k2YirI0kbyRsPlk2NuUH2zzXrvwZuLp57hLp/Ma9iivNzD+LLI36BD+NeLrnHGc16/4An+w6tokXyFJbeWAk5BP7veBz7oawxMVKDN6EmnvodDZyahH4yd7+1WQTmTZPCfkjjyGRXz/Ec/piupZlVzhX/DnFc1BZ3tta6c1rqS6hm88u4uJR/rI9+7Ix0IwFHXpW1ezm3G442jq3oPWvJr2k1Y7ad0ncmutksJKjnPpismfT4biGS3mQNFKpSQHoQRg/zq3Z6hHeJ+5YOgOcjvUkvyoWK1lF8rNGtD5v1a0On6pd2PJ+zzPGCe4B4/TFUya0vFN4uoeJNRvVhMIluGPlk5Ixgf0rLNfRQd4q55Mt2I3LDnuK6u2K+RGqbV2qcqB94sckn1Pb8BXJmutjVUuCq/dBwOa1ik2K9kOKsHV+U9dvf2xT45XQklcpk89wPrVhWYJ/rCB/viqk2WO0tnPHXim6cWQpssb1bHf1GeRW94LS3u/EVlaXtpFc208gikimHyurcY+vf8K5jh5ThQTnHHIrf8KlovE2kSZAK3kR9/vfpWTo2TZpGquZHqWsfBvw9fXMkum315pe7jyFAkiX02huR+dZMvwSKI+/xHxnjba4BHoQW+nPqK9bik3TZz94AgfhVm6AaA5y3HSvP9tNdT0FTizw2H4S2ryDdrl0yhiGHkquBnkZ5rs7Lw9onhrSnfTbSKFh809w+WeRQMnc39Bx7Vv9J5Rj+I/lWdrckf2WRJQWjb5SFGevH+Nae1dveZSguhf0TbPds2PlMYI49a37eNUzgYzWD4PxMQy7tpjXGRg118dr8udp+lVOSklYFdEsLeVaxx7gcDJ3c9eakWQvkHzmH+yuBXOvrMn9rz2IhXZDGG8xT15xitrT90wDNI/PvSjFA2aEaxIpYI6HH8dcBrxt7jTr5buJZ4ZEfejdGz/9eu61JlgsJZepVTjPJ6VwVwomtngfgOpUn0zWddvl0NcO1fU8S17w9JZvut7n90zYAcfMP8aqx6XZqA0jNK45BZuM/TpXT+P4ri08mN1/1bncwPByODWBZnzDuYAjFc+CnOdH39z05KKlodj4V8TmFxb6kAIs/JMq4C+xHp9K9Fsr6zaMOZ0Knphgc14xK0UcZZ2AUDkV2fgrUbGa2iAdd5AIzwa+Uz/LI0rVqMdz08LU5vdkzq7ezt7rX5ZAs/l3EZbLfdV8beO/vzWzoiXMdjHY3KFXWUoCTksPWmaYeEYYC9QfX2rV0/FxqDSdVi+Ue7V6GXScsNBy3seRjpfvXFbFTX5TG6WceQZ7tFIx1VV3EfoKtRuqJ8/zt3z2rL16b/isbS3B+4jzfiVAH6A1oaennSeY5/dock+p9K9Dojz9zUWX7Pb+bLtDMN2APuqOTXy5rGrSarq2oahM2PM3wovYKWyQPzzXv/jvVDYeFtW1DcV2WxjQjqC5CZ/8er5m0mSGS3t4ZGCma7AL55UEjr6dq2orRs5q8nblRo29w9xPYEMsaWuJpH9ywwPqTx+ddZqLNf8Aw0ubRjGsi3kckJ25IJVgwz2ztT8q5PTLZbe4lkllD2sSNK3cZXhFP0Jq3fanIvhAMkwfZeIxUHqCrcVFSHO1bozFaKxQ0thPBPaRqFZJFlU9xhgrCtPUrpjfTH7KZMt9/YTu96g8KLa3g1VSq+ZLbjYc4ZSAWyPxUA/WtC323lvHcs0O50GSXxkgYJ/SqqtuVrBFKxIJZG6KKN0jdRj3pSlw38QT/dX/ABo+z5x5k0hH+9/hXfoaJGP8UE3eFNDmJ5jupY/zUn/2WvOj1P1r034gQq3gBdq8QXiP9AWKn/0KvNGHNaUn7plU+IiI4qFzzU7VBIPnrRGbE7cV3Wj+G7VfANlrM9zKk95cSkRgDaY1O0HPbp+tcOuQNygk9gBkk9gPxr27XvDGraX4E0e1nWKSfT4fLeKIE7V6/iQeuK4MbiFScE3a7O/L6XNKTtseYTMtldxzWeYpomDI4HII707xTrUOu28M00JivocqxX7rqevPbnn86i1HJkbjn6VnRGRJ1kSPcFPfoav2cJyVRbo2qt2cejKR68U1+lSuPmOBgZ6VG4rsR5MlYhXgmkfjFPFNf7wqiS/4btFvNagikYLGp8xyfRecficV6PpaxtrmlqLkFjfwbQXzjBIyPwJFct8NLGO5ub64ljLCONUX6sc/0rqL61jge1kt7c+bFewOojHzEiQcCsarle3Q3pKNtT0Xw/Bbx+GLeDT7HybbzGVBtIERLk457khj+JpPFK+VZOT7KBj1NXNBS8mj3zQywQ53rCwKlW9cfpn0rK8YTMwSEMSPM575xXlw96qjtekTO8OJ9nhkhRs+W+R/ut0/qK3ZyGgyfTNcnZXnleJEtA4UNBvcdsbiP6V1O75P4cfWivHlqDg7xPm3VuNXvQQQftMuQe3zmqla/jLZ/wAJbq3l7Sv2t8benv8ArWR3r3IaxR5clqNY4U/Suv3MjxsygEoh+vyjNci4+VuOxrrJ45/LtJ2YtG9qpB9Dn/A1opWaDlui40oZPur9QKzdSdlT5G2kkVdj+aP8KoairFchSQCMn0z/APXrY51uWbBQoHUn61s6Jn+17bbgFX3j6gZrGsRuC10HhiPdq6nH3UY0S+FlQ+JH0TplytzZWVwp/wBag5H+fetaRgYnX0yDXJeEHeXQooFy0kD7kA6kZyQPfFdAbhSJtjKyk7jvOMCvEkvePYi9DIJK3M25s4Y8+1V3bdvYfd6VXsrr7RG07AbJXZly2OMnFStL5ilUVQgPAXvW0BNmn4ZfZfbOm5OB9DXYSybYN2TwCeK4nRSo1OJScbh8p9+1djd7vsjdiE6iqkEWcVbSSSaxO0cyJGG/eIU+ZjtGOc9Oc9D1rudJXKJiuEjmkF8E+yyD5ypkB4x/hXoOiYNsp9qmE1JOxc01uUPHV1DaaDM00gjV2SPOSOWbA6c1wMmoGC0cvMGk3yRphT1Q4PNdX8S7kRWdqrW8s6yTHKoM9FPXPbmvK/GerGz0fzba3lhmknA3SKPq2OO+OfxrGrOL9xPU1oRe/QvXFhDfQOkw3hgd2e9ctf8Ahqey3Nbz5jHIDDkVpaD4o0+6jUSTLDP0MT9Sfb1rY1A3V3Ayww7QR1frXyf1jE4Wrys92MYTjdHlh825mImbManhex+talrvDL5ORjoRSajptxY3LLKhAJJBxwav6RCW2jtnNfWUqkK0E9zkUGmel+ANQurnSHhmy00cgVSfQjp+ld9pSiICNfmWPmR/euD8CrGmnF47hSGuGRgvJXaoBP15x7YrvoPLNv5cYcKx4b1P9a46kIxdoo4cQ/fZydzJ9t+IF1sYgQ26R5/Dn+ddGsgjh2IMKBgYrjPD1wk/i3WJEbcxkOzjqAcf0rrbaHcA00gCE9B1NElZnMcv8XUlk8B/YY50hk1C5VAzqThE+Y/mdteEt4T1qCICPyJ1DgjZJjOB6GvZ/jjq3/Ey0exUZSK3eXao5XcwVcj6Ka4i2uFIBVmH8qcazgrG6wkaiu2cteWuuR6dLb/YblvOJaQBM9vUfjWfcG8XTVtHtLpQZUb5omHAz7V6bDcxlRkqP0qeFwSNsmPxpLFJdB/2ZfZnlXh6Z7bUnmMMgwpXBUjkg/4UXN/f28ghgjuVjVEwBAxH3RnnHrXtEdzN/o4a7JFsd0OednO7j8ea1pvFGsTSGSXV5nc9ScVMsVGTvYP7Ln3PP9uAePxNMfA7VZaM/wB4imeSuD1P1Nekeejn/Fsu7w5f224YePcB7gg/0rzftuHpXrd/YR3EEkRAO9GUfiMV5IqlV2t1HB+orSnsY1N7kbCoHHz1Yc8e9QkZetUZs2fA1rDeeNNEtp2CwtfRM5PTCndj81xX0frN15u8tzu5P1r5y8FwiTxFBnPyq7DHsOP51654XuNS1bXX09ph9mt4/MmcjLkdAAfUnv7V8vxDgp1kqkXpE9zKasY3i1uZHjO2t2tpGVEDN1IHOO9ebamwiUhQAenSvcvElja+W8YiXbjvyTXjfjTTxZSxbGJSRm/DGKnh/FLl9lJ6m+ZK0XJI5th71BPwKnI4oaMG33HrnNfU7HztrlRfxqSaJkhilbgSbtp/3Tg/zpMd+a29RsZJI9L01AiSpbGRi5xku2f6UXJUbnTfDOKOHQprjPzT3DBh6bQAP510mnxyX2t20MBYMsyzfKccJz/TH41keEYPK8PR2oKtJbyyLKU6Ficj9CPyrd+GGnzN4/1a7uNxiitI1gBPHzsd3Hr8n61jWlaDkdFON5JHo32vy4mdvLD44VQWIrhvE14rSHaxDL/ERnkmu21pURAqquT14rzq9kdvNkVPN3SEYHpn/wCtXn4OKu5PodNZvRIxbG2uj4sN1JLJMi2qJ5zYALE7iAB0GCK7Q5aMKAOfSsCDzhcIz2ckYz94tkc1urJujB9KqvLmmmggmlqeAakhTUrtCSSs8gJJySQxqtiuqvtJtJLmacrMTJKzZDcZJyf51PaaFYzXEVutuCXbGSxzjua9KNeNkc3sJXZyCRtJIsaj5nYKPqTivSLzTpovCWlCaLZMkRikHXDBc4/8drRt/DOk2TjyLCPeOQ7fMQfqa0dVj/4p1y33oZUfn64/k1VOd1oTTjZ6nAWjcfWp5YQ+j6lLj7rW6j8XJ/pVW0bBPqK2dGtWvdA13C5BEew/7S5fH5V230ORL3mZOmY8sV1Xg2LdJNNjnIQH9T/Ssjwx4e1nWLR7jTbMzxKxUnzFHIxkcn3Fdppui3Wi29vb3jQfaWZ3lijk3GI5GA3ocVFScbWuVSi+a9j0jwYF+wqrcZkPOcEY6EH2rQ8X3E0OiXxYAnySBIVAbnjn1rL8Jbvs25ThfNI+nSo/iDJcSW0NnDxu3Ow/vYAAz+JJ/CvLl8Z6SehBp4UaVEpwCudu4cH8fWpLedN5iZh5gIyM5qppt7aT6eht7qF8rjiQc+2Ki8q+WPb5mXKhAwTn75bt/s8VrETudNpxWPUI5W2kJyAema615n/s5pmQr8mdp61zWiW8c2ohXydke9R/eIIroNU3JpsoLHOD/KnLcI7HNxN93J4Ndh4cf/RtrHuQDXEg4XNdb4ekBtkIxz1B7n/GlJaAncqePXcR2gHC7myffArgvE2krrmjzWDtsbhon67HHQn26j8a9A8ex7tMimIwUmGfxBFeX+NL2W18L3jwkq0hWIkdQGOD+n86duprTetjzrwTYtH4wgS8WPEPmFcMGBdRwQe46mvYrUIy8AV4fFdSQ3UdxA22SNgyH0Ir0Xw94u024jVbqdLWYD5klOB+B6V8xn2Eq1GpwV0ezhZRjGx2cum293GUkhVs+orx/wAYW0+m+Jr/AE+G6l8hWVggbG0MoOK9astcs5IA1rKlyTkLsbK5+tY+peG7PVZnubpCbiQ7mkU4NeLlmYPCVmqt7HXVpOcbxNX4YWP2fwjpaLEAWjMzkj7zO5bn1OCPwFd08flQMRu8zYdpHJzjsKxPCsYstKtbFmJ8mJY1cjsB0rQ8TXTQeHrqaFtrJEdrdCG4AP519Zze0akup4E17/KcD8NSx1W8lfcD5W0g9dxb/wCsa9FgXD7V3s2OSOgrzv4V7ZL3WrlD80kiMzdskscj869Bt2xMBFud245qqq94z20PJ/jg8n/CeosmUVNPgEZH8S5fn881ydtJIpyrAj3Fbnxfu0vfiFfor7haLHa7sdSi/N+rH8q56zwON/61Mo6HbSloaSTMVw9urD2JFWoZUB/1Eo+kgqG2jBwd2avwomcEiueSOyDFjkzkBZfpuFSfvOyv+YoVVXkYpGmwx/dk1BrccYxg00p6DmrBXjlcfWmEen8q90+XsVmjyeg/+vXkniez+w+Ib23A+USl0/3W5H869iKHPJ/KuA+KFjsu7TUEB2yKYX5/iHK/oT+VVB6k1FdHEOveowPmqwwzTAvzVqc50Pw5RT4iLN1Fu+P0r0TTtYtdD1h7iTP+kRiKYjnGDkH868++HhVNeklkYIkduxLE4A5Wrup3ZkkZiwYE9R3rlxFGNaLhLZnpYGSj71z0DUtYtLhN6XULI3Q7xXn/AMQYZJLOGfaQiS4BPBJYf/WqXwNDa3XiuEXCqRHG8igjqwHH88/hWr4+WXU76DQbOOEvIhnDyHHKnG0HtnJ5NeBQwiwuLjGPqd+Iq+0os8v25NTSrmNjjgLgCtu88M6rpsEl3qdqLaFFOCZFJZsYAABPesuCYQ3UUzKsiRsC6EZDL3H5V9Nzp7HjRg4/EVLGDzryGE9GcAk/WtLxgXkvbcuV3+WQNvHG7gfzrqvEWl6bpuiQ6jpVrDHIxUiXJPB+vtXIXK3V+wlKhigwDjGRShUUxTpuBs+CdSltbCa1j2H995hDcnkAf0r034VTSXF7qErgAbU6euTXk+iWs8EkkroYwU2hT1Nes/Cm3aCynv5jjz2KpnjAXj+ea5sW/caLop8yZ0Xie58mCeYdI42IHuBXm0eqOigGEZ+tdP8AEbUPJ0swxyIZLlgu0HJ2dT/KvORcyr8pAPoTUYROMS6zTZ039r+bH5PkkM3Q56GtNbpZLclQwkIwRniua8MQXOr63bWMIUFiWYnoFA5NdlY+GtYkvGtPs4Rhn94zErj2PY1VZOckKDsecMki2ckfDBJGBOffGauaG0UN1JLIcFU2r7E96h8WwXOh65d6XPGcq4k3KOCrAHj1HX8qrR3Hlux2ghua0ejVylrFnYm8sWAYzuD6YqprF9bPpVwgkVl2bsEkZI6fjnFYCXHAbafzpl3dLJbPHsILAqSfpW0Z6mKjqYaBlBxwa7jwhHar4UkV5FWSeeTeM44ChR/WuKCjyxWxaMsdjCMdsnH1ruq1OWJy043ZW8Pa1qWjSrJYzlGVg4B5AYcZx/Md66vwZqU1097cX05kuJrkyM79WYgVxMq7JnUdNxx9DyKuWB/dt8zLluxqZOKjzWHFvmseqaldR2sFpLa3DpcvMFQo5HHVs+1YvjzWH8q3mllaa4lDRrI0h/dgDPA965jS2mOowK00skROCrMSOfrXQ+LtPWbw3ujRVaF1k4HbkH9DXk12nUPVo/wyHwcqXcttaSB1WSUKzjjaMZr0GDRLM7JUurldrBT8+a8p8OzOLCcLK8cy5EZB+YHsaZBrviGI7f7SmBHBBAP9KqNOnK/MiZ1JJKx77ooMGoQEMWCDY3rg966HW226ZJu64xmvJPg9r95f+JXsdWuRKZbdvsxYAYdTkj8Vz+VeifEK8m03wjd3EABljG5VbkZyP05rp06GKk7alJ4sR9iPWtzQWZIox0+evGl8Z6zs2kQbeh+U16X8N9Ql1PQIbubb5vmusgHTAPBFDcZbCizo/HRZtGwO8qZ/WvN9Xtbe40q8ttQ3JbzJt3jkhs5BHuOtdf8AFjVJtO8LpNGn/LxGGZhwAScfqBXmVvrL6p80zAhOw6Z9a58RXVGk5G9GPNNI861CyurGV12NIgJCuq8MPp2qNLOWRMzSbc/wqK7fxVGv9nSyRryFzwO2a42ObIrHB4j6xDmkd0oqDOq+H+ojTT/Ztww8p5C0TnsT1U16hZSK2K8SsmBODyK9E8LajP5axbxLs+X5uSPrXzueZdGD9tHruelhat48p6Lpe1tQQddretZ3xYvTB4ZNupIe5mWMH2HzH+Q/OrGjyE3Ech5Jz0qn8UIUudFR2bJhnQgeu4EGvXwtvZw9EeJiL88jE+E6+Xbai3rKg/8AHa9H0NB5vntjYvJ968/+H0Rj09xj5ZJWb8hj+ld1csbfwxfTB2jCWspB99hroqK8jFbHzVqlzJfave6g2Q9zcSSkZ/vMTS27MD81WZdJmVEMONwAypqDy5Yv9dDIg9QMirlE2p1EaNsyqAckfjWhDMvGWx+PWseCSI4+cVcjlUHqB+Fc7hc641dDTSf+63FS+Z7n86yjccj5lA9alWfgYViPWkqTG8Qkb7BQOmTUTn/9VSMFx1H400/Ko+Xp7c16B5KIS3PA5NYXja1N54fu41GXixKvuVOT+ma3ZWBHaqd1IscTs4BUKcj2xzTTBq+h46cdex5FMx83Qn6V6TDoWhSaWv2e3jDyJknkuMjjFYdkba31BbWOBYih2DK8kepprEJmbwzW7MCwhkSRmaNgpXByMZ5qa4d+EX9a6mDSrK/ubgXDSCVGH3H2gqaZP4Xs+i3NyPxBqvaxYuSUNjk7K5urO+ivIJMSxtuA/mPxrpbHXLa48Rafe3n+ipGJEkZzlQCvHP1FQzeGxGQY7zHPRkqlLod0Af30bY5GQQTWUqdOcuZlRnOJvfEHxFpGpaSLCwlM7l1+ZVIUAHPU1wKptYcd6tJC73K2+0iRnC7T6+lb9roscA3Nh3/lWkYxpKxM5yrSuznpbq88mO1muJpIIfuxMx2gdcYrfjhRo1ZQNrAFeOKZeaT9pmDDdGcckLnIrSt7XyoEiAbaihQT6Um10CMWnqU1j24XbnBr0PwO1wvh2NRFEVV5AHZskc55X+ua43yQMd/wr2b4M+HNKvvD8d5eLMZHMmVL4U4YgHA+lZ1KbnojWMlHVnmni6G3eZXeVzcj5RHsIXb14Jrm5rVGHAwexrv/AIpRW8PiAWFraW0EMUasrIvznOc5buK5JoMjjn2pxjyLlFpLUTwrqb6Bqpu1gEwZDGw6EDPY+tepeHvFllqEymCcs+3mJ+HH4d/wryeSNsEqucVVZpo3WRA6MpyGU4I+hpoVkenfFzw+usWMGr2UPmzwgq6qvLIf8DzXk6QDaqjGQMA7ecV2Gj/ELVrJPIvLZbxem8/K/wCPGD+VYur3CapqUt9HbrAsn8CjH4n3q5NSFG8TOjg4AUZH0qO5sXbBj49jV9ISoqRFZRjcfpU7MEjk2+XKtwQxBrpYLRlgRcA/KP5VWm8Ma5dXTyW2nvJHId6srL0IyO/pWyvmqFjaNVZflI6c9P510V6ilFWZlTpyTbaOV1mExXg7BkBHHpmrWkwh7Usxx8/Fd/4h8C+fZ2JZnR42cXk6LuCg4x8p7e9ZWq+Er7w7bxC7tbmOCZz5bzAKz8ZzjsMUpVU4cnUapPm5uhgLiBxg4IPWtZLqS5tWhd1dSuC/mDAGO461Skt0ZcbDj35qMWIzwo+hrllFSOiE3FWKlpcwxvxywyAfWp40DMWXJB7HrU66czNkCIfVqsJYzLj95EPoRmr0JbbL3gya10/xNZXl3M8UMbHcyrkrkYBxXofxJ8VaTfaJLZWdy88k6lFZUIUcgk5PsK8ytZPsmoRiTEm0EkDqKvJJFPdG+SKOK0UOpO/5pW6cr2/ris5VWnyo2jTjyXZmIrOdqszH2r2H4QxSw6DbOydHlLKT2LHH8q8ttWU4Ty8N7DrW74Y1rVtIuGGnzMsT8shbgn1wQRT9ryasmFPmdkdj8fL4R+D412qwkvYEbI6YDt6+3pXi+m60lrPnyyEON2M11HxK8Taxr2npaXZiWC2nEm3yQr7gpXkjqMMa4IHIyRVuEK0LMiUpUp6HbprFhcQHM0ZUjkE/zFchetaw3rGCTfETwP7vtVYbSTwKhuZ4kXYR8x9O1Y4fBxoNuLNZYxysmjStr2NDlAXbtxgVueF76SzujO7MVbmQevv9a5W2deCOlalvcCOF+uSCB+Na1qMasHCXU6adfl1uey6B4t8OloFfWrSCRhuHnNsBI9zgfrT/AB7cxyWtrLFd28tu7FiY5Ay8DrkfU15Ho0iwX1pczxxXKxRlhFKmUOc8Y7/Wr+sBbhLqaxt47eKeTz3jiGBkADaAOMYBPuaiOGjBJdjhnXcm2epeCJjNokMkAzCckEccEnitjxk11b+DrgbcCaSOEndnapOT+eMfnXjFlc6nBZ2506+ns1CELJBKVJOehHRh9R3rqIdcutUuHtmvL2SBGLqk0udmMAEj1OTTlSd7iVTSxVMXOCtAtyc8ZU9gOlagVG67evUU8Qkn5F3H0Uc1IamFNpsT43RIfwqE6VB18vH0rozA5Yq0TBh1G05zTo7CeSURJbzPIwyqCMliPpjNNWFzNHPR6bChz5YP1qwLUgYUgD0rW+zrnBXBzyD609bF2GVhdh67TRyicimw6cc+lRup5zxmpSO54pp68Y/GrLK0itjkZ+lVLhN6MjDII5B7itMrz9elROq/3etIRiWSyJBLGWQCEqkZHHy4+UfhWP4jjieRL+GPE8R3OAeoHWugurNi5eCYwseoI3Bh9KotYXckbRG6QpyG2x+vbk1lytSub88XGzM6GaPc2pW8g2Mv7xOMj2rQiZ51DIDg9Ce9SwaTaQ7R5KFh0JUVcES4C8Y+lXaxlJ3KSW6k7mBJx1NRyWgYnNaYh9OnpQY/9kHFArGKmnxrIZMLv6btvP51ILcKehJrVMYPb9KTywfpmjUEkjO8n/ZxSPFntWg0XHGKjMLZJAzSGZc0WMHoK93+F4itvCGmMDgeTuOO+SSR+deLTxNg4AzXR+C/G7aDaf2ffK7wLkxkDOM9q1pzUXdkSi2i38YbMQ61BfD7sqFG+oOR/OuFLA9K6Lxp4jTxFPAIInjhiJI3dyaxYbfPGMZonJSldBGLSK3JqRYgqGRlyBwPcmryWnTjnPHFE8PzBFxhP1Pc1KKMsW6E/cXk05ogoGFAH0q/5Yz2/KjyRnrimKxQ8oZpRGpBFXHh46VXkjZCOtAj2bwB4b0u/wBG03UprRZzJApk8yVsBsbSdo+leX+ObGPT/GOq2Mf+pS4Pl5H8JAI/nXsPwsdT4L0zYckxYOOOQ5rz3412JtfFq3y/dvIFZvZk+U/ptrRxSjdC525WZs/DfVE1CGO2vAJJUHkyg/xrj5SfwGPqK6j4s2+myeG7u5u7QTHyx5TDAaNzgKyk9we3cE98V5V8M9QjtvEqQzOALgBIyeBvDZUH68j8q9Z+IMEV54LvpeWCQl15+6QQacWrEO6Z4MYTj7ozxSiHAx3q6ApycU4RdOKzNij5e1eOeKilOACFyVOR7+1abQjPTmoZLdcdMnvilcCFotMe3jwdjDq0cRDOD6knGfeoWkjwqqu1VHAP+evvSPbsr7QOG5Ht6037O+OuahRSdypTbVixHIIwWX5cDJINNt7u6gfzWDhpBkK47dgKih3RyA9SpBwela11e2s9p5axXMZOMIZQyIf9nIyPpmoqq+xrSmo7lK/drtXaRceZ1XrjiuHvVkt5mt9v3T1Pp2rugDjoKhnsLa4O6e3jc+pWtKb5UZVffdzgt8g/iqvL8zktjJr0A6LpzED7JH+GRUb+H9NwT5AH0Y1spoxdNnBKCpyrMPoa0NOk6oxyeoJrqT4c0/vG4+j0f8I3Yg5V51Ps9PnQuSSLdppN8bSGe2jaWCW1Xa6xls+o/wBkjkVbvWuNA0+1klt1c3GQys2CgA44+maNIutX0WE2tjIs9seUWUDKHvS6jZXGqQr59wY5XkMsjFQxJxgD2ApOasLlZX0qH7XaXf2aNhFAglGcZ2lsY+o9q9J/Z+s7NvFssN9ZpMH0+SQLNHkFt64IyPTPNclb+FtW0TwtbeLbG7tr61imaK7WLIaAHHyyg9jnqOK7/wCEl9pd54tspLKMR3EiuroFwwXac89MdKzqNODsyoJqSue0RW+nRZWPT7SPHXESj+lTRmFQcQRKev3AKgPyg/KQPT6Uu8Z2YY+p7/hXlXZ3KKLDzIzfNGv+9gbqhuYbeZ4nngWRoXDxMcEo3qp7U1fL+8rZ9crTkdVH30HsRwaE2HIjD0nwloGnX894tq87TbxtmcOiq3UBcc/jV+TQfDtw/nXOh200rY3O0IYn05+lXj5apvVsgnkdaUNERn+TVXNJ9RezifMhXjPSkZeRwSfpU8ilT0xzUcuAcZye4HJr0zluQ49c4qByM4UbjVlkYn5umM7VpojGOBtHpigVym0ZcfOxx1wOlAjO3gAentVox5I6/Wk8v0GPxqWhoreX7ZoaLAPy/pVjY2R160FD6UgKyL1+WnbQT6/Wp1jPT+VW9I0u61TUbewtVLyzSbQAM4Hcn2HrRsrlLUzvKzzkCnR2c0x2xxSOSeioTXuI8N+HtHaO2/sye9uAoGyC3MjH6noPxqHUtK8ValataaHoltosT/K89xcr52PYLnb+HNY+3VzX2bPEZrd43McilXXqp6imCHnpmtjWbO1s9UubW1uGu0icx+cRjzGHDED0znHeqgXLHHWtjJlP7OCemT34qB9PhkOWXj6VrJK8anb95gQWxyAe2ahKL6AEdOaAuZ0dlEn3UyalEK/3dpq2IwVI3HFXvDk9vY65a3V3YrfwRSZa2YgeYMdDn8/woAzPLKQmUZHOFx61AI+M+3pmvUrzxF8Lrp38zwneKMnBjQDJ7nhuK14fCXw71bRJtT0uSQokLSlEuisi4HQqckVDqW3RShfY8U8sZ6A5/OgRLjuMVMy8bgMA579BXonhn4XXWqaHDqN3qX2B5/mSFoN2F7E896uUlFakqLZ5o0S/3fzHWq1zBkE98cCvXZvg/qWSINYs5GH96Nl/qa82vIo4buW3WZJhHIUEqA7Xweoz2pRmpbMGmty/8PvG/wDwjSS6fqUM8tpkvC0S5ZSeq49KoePvEa+LdVhuYLeaCCGIoiyEbiScknH0FWdE8Panr11LbaVYm6kjTfIoIGxc4yST61X1LSbjS72WwvbcwXEJCyRkjKnAPY+hFXz9CXHqcw+myMcxEhs8H3roRrnie707+zLzU5ZbYLtZNoy4/wBo4yamt7aSSRUhikkkbOFRST+VWGt5YT88M0X1Qr/MU7hYy0tmzwADUnkYy3UjqaubV7MAe/NKFzyTz7DrS3HYqGMn0NMER2njPFXNo53c89MYpCnXb/PpRYDOmt9wIxyDlT701YVcBgvHfPb1rSdeccZ65qBkCyjH3JOB7N/9cCkBRezxzyaYts24gjdWqY2AzgEGhV5ztxmi4FCO2J+bAx6VIIMc4NXNmfQY7Uu3J+XFIdykU56UmzHbjFXjFnPygGkEAAz7HtVXC5l3CT5Bh8o+u/P9KRWmCFmhyfRHHP54rS8kYPGAKY0IPbp0ouIrp8vPT2NSxsM8/lmk249c0DhtvQE5zSbEew/AyXTjpmo2vzm8dg1wjgGN4uQMD8SDn27V2mleH9A0fUJL7TNDsbO5nXa8kEQQsM8jjgdO2K8O8GeKL3w011JZ29vK1wqoTKpIABJ4APvXW2XxT1VWU3WnWMyd9jMh/rXLUpSbbRvCcbWZ608o3bZFLjHDD7359/xpSpIBTDoOMgdPXI7VyOhePdD1V0glZ9PnbACzY2sewD9PzrqQcFXX5ScAYPU/WsHFrcu/YkAPzfOMdM9jSO2cfgM496cCJAd6rG/qBx+I/wAKSRWVhkHOcBlOQaVikwGcgZ4696CCTlZAB6AGhiM85zk8460vTgOwHpuFAWPnSZnnO8/KnXPeiK3y6RRqAzkAD1JPrRRXqs4UdYfBElnpU+pajdZjhjMjxQDkj0ya5CVV8w7UKg8gE549zRRWNOTd7mk0lYi2nOMZ/GkZcfdABx0oorUgXy9xGM1q+H/DOra7JINPhjZU++zyBQv9T+VFFTPYqKuzrtO+FF47It9q9vCTyVhjLn8zgV3nhXwppXh6Fl0+FpJ2GJLmYguQOoHYD2FFFcFapLY6qcUbu0Asq8BemO9cN8U/FLaVZf2Xp7vHe3SbpJRx5cZ649z0+lFFTRinLUqb91njRHAP8J5BpCvHy9KKK9FnGNZc/wA6TbxgmiikAoU5JU4IrW0HQNS1pjDpsKySMQpdnChFPUnJ/DgHvRRVXsgW5tXnwt8TwxbovsVyMniOYqeP94Cuf8Q+GNY8PrFJqlukPm5CFZVbPqODRRURfM1ctqxV8PW6z6/p8ckSzRtcxq6E4DDdyDX0uf3aEttVEXd/ur9PpRRXPiviRpQ2ZxXiT4laJpMTLpu+/uyDsQIyIvHVmYA49gK8Mb5mJb72STjj/PNFFa0IpIiq3c2PDPiDUvDv29tLkWKa8txCZCMmPDA7h79vbOeazJd8sjyzSPI7nc7uxZmJ6kn1ooray3M2zu/gg0aeNJNxPmGzk8rCjGcruGeo49OvSvZmG4bmjVl56gGiiuOu/eNaexVn0vS5stPptlKCcEPAp5+uKp3HhHwzNxLoViTySFj28d+nvRRWPM+5pyozrnwJ4RaJ5G00RBQSTHK44/P2ryLxfHoSa1JB4fW4FtGNrGZidze2eQPrRRW1GTbJnFWMYrgjPHseajaJWRoyevfHQ0UV1owEh+aLc2AwO1iB3p5XJ45AGaKKGIVVCgjpW/8A8IZ4g+yQ3S2KvDIgkUideQRxwTRRUyZcVczrrSb23Yi4tynr8yn+RqoU5IOM8UUUJg0NC498Gm+Vz6YoopkjJITn3qIwnOPSiigTBIOfarEeR1yeePaiiqiIsIQ2eM16n8OPElomhrZ32oM86HaoZGPy54GcHNFFZVVdalU27neRPG0IljA2EDafWpoXw+F246EYPP4dKKK4XozsS0HxjeylSQxxhM8EHgYP9DTA8K/K4G4HniiirSIu0f/Z">
            <a:extLst>
              <a:ext uri="{FF2B5EF4-FFF2-40B4-BE49-F238E27FC236}">
                <a16:creationId xmlns:a16="http://schemas.microsoft.com/office/drawing/2014/main" id="{D002DE65-482F-43FA-8DCF-4F797A82A45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A6EC733D-820D-4B75-BBB3-734A90A933C7}"/>
              </a:ext>
            </a:extLst>
          </p:cNvPr>
          <p:cNvPicPr>
            <a:picLocks noChangeAspect="1"/>
          </p:cNvPicPr>
          <p:nvPr/>
        </p:nvPicPr>
        <p:blipFill>
          <a:blip r:embed="rId3"/>
          <a:stretch>
            <a:fillRect/>
          </a:stretch>
        </p:blipFill>
        <p:spPr>
          <a:xfrm>
            <a:off x="8362358" y="0"/>
            <a:ext cx="3830407" cy="2938796"/>
          </a:xfrm>
          <a:prstGeom prst="rect">
            <a:avLst/>
          </a:prstGeom>
        </p:spPr>
      </p:pic>
      <p:pic>
        <p:nvPicPr>
          <p:cNvPr id="9" name="Picture 8">
            <a:extLst>
              <a:ext uri="{FF2B5EF4-FFF2-40B4-BE49-F238E27FC236}">
                <a16:creationId xmlns:a16="http://schemas.microsoft.com/office/drawing/2014/main" id="{8A30B802-1BA0-48EE-9005-182DE21C13A5}"/>
              </a:ext>
            </a:extLst>
          </p:cNvPr>
          <p:cNvPicPr>
            <a:picLocks noChangeAspect="1"/>
          </p:cNvPicPr>
          <p:nvPr/>
        </p:nvPicPr>
        <p:blipFill>
          <a:blip r:embed="rId4"/>
          <a:stretch>
            <a:fillRect/>
          </a:stretch>
        </p:blipFill>
        <p:spPr>
          <a:xfrm>
            <a:off x="8324524" y="3579036"/>
            <a:ext cx="3863069" cy="3278964"/>
          </a:xfrm>
          <a:prstGeom prst="rect">
            <a:avLst/>
          </a:prstGeom>
        </p:spPr>
      </p:pic>
    </p:spTree>
    <p:extLst>
      <p:ext uri="{BB962C8B-B14F-4D97-AF65-F5344CB8AC3E}">
        <p14:creationId xmlns:p14="http://schemas.microsoft.com/office/powerpoint/2010/main" val="1581361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34883-44DA-43F1-A644-60DF029737A7}"/>
              </a:ext>
            </a:extLst>
          </p:cNvPr>
          <p:cNvPicPr>
            <a:picLocks noChangeAspect="1"/>
          </p:cNvPicPr>
          <p:nvPr/>
        </p:nvPicPr>
        <p:blipFill>
          <a:blip r:embed="rId2"/>
          <a:stretch>
            <a:fillRect/>
          </a:stretch>
        </p:blipFill>
        <p:spPr>
          <a:xfrm>
            <a:off x="462106" y="420987"/>
            <a:ext cx="2626881" cy="1005141"/>
          </a:xfrm>
          <a:prstGeom prst="rect">
            <a:avLst/>
          </a:prstGeom>
        </p:spPr>
      </p:pic>
      <p:sp>
        <p:nvSpPr>
          <p:cNvPr id="5" name="AutoShape 2" descr="https://usc-powerpoint.officeapps.live.com/pods/GetClipboardImage.ashx?Id=1160c3ad-e8a1-4504-9a3b-9ae2f7531c07&amp;DC=US1&amp;pkey=8436b747-f03e-4736-b7ca-551f76db160e&amp;wdwaccluster=US1">
            <a:extLst>
              <a:ext uri="{FF2B5EF4-FFF2-40B4-BE49-F238E27FC236}">
                <a16:creationId xmlns:a16="http://schemas.microsoft.com/office/drawing/2014/main" id="{29FB0EC8-CDDD-48A6-8CD1-4548EBC8772B}"/>
              </a:ext>
            </a:extLst>
          </p:cNvPr>
          <p:cNvSpPr>
            <a:spLocks noGrp="1" noChangeAspect="1" noChangeArrowheads="1"/>
          </p:cNvSpPr>
          <p:nvPr>
            <p:ph idx="1"/>
          </p:nvPr>
        </p:nvSpPr>
        <p:spPr bwMode="auto">
          <a:xfrm>
            <a:off x="645253" y="1859172"/>
            <a:ext cx="10515600" cy="43513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70000" lnSpcReduction="20000"/>
          </a:bodyPr>
          <a:lstStyle/>
          <a:p>
            <a:pPr marL="0" indent="0" fontAlgn="base">
              <a:buNone/>
            </a:pPr>
            <a:r>
              <a:rPr lang="en-US" b="1" i="1"/>
              <a:t>Develop a Culture of Innovation and Equity:</a:t>
            </a:r>
            <a:r>
              <a:rPr lang="en-US" b="1"/>
              <a:t>​</a:t>
            </a:r>
          </a:p>
          <a:p>
            <a:pPr fontAlgn="base"/>
            <a:r>
              <a:rPr lang="en-US"/>
              <a:t>Provide health and mental health related events to promote awareness and tools to improve wellness  to manage life events.​</a:t>
            </a:r>
          </a:p>
          <a:p>
            <a:pPr fontAlgn="base"/>
            <a:r>
              <a:rPr lang="en-US"/>
              <a:t>Develop/use short questionnaire to evaluate student experience of services they have received.​</a:t>
            </a:r>
          </a:p>
          <a:p>
            <a:pPr marL="0" indent="0" fontAlgn="base">
              <a:buNone/>
            </a:pPr>
            <a:r>
              <a:rPr lang="en-US" b="1" i="1"/>
              <a:t>Promote our Pathways:</a:t>
            </a:r>
            <a:r>
              <a:rPr lang="en-US" b="1"/>
              <a:t>​</a:t>
            </a:r>
          </a:p>
          <a:p>
            <a:pPr fontAlgn="base"/>
            <a:r>
              <a:rPr lang="en-US" i="1"/>
              <a:t>Promote health services and mental health counseling services through the Health Center website and social media.</a:t>
            </a:r>
            <a:r>
              <a:rPr lang="en-US"/>
              <a:t>​</a:t>
            </a:r>
          </a:p>
          <a:p>
            <a:pPr fontAlgn="base"/>
            <a:r>
              <a:rPr lang="en-US" i="1"/>
              <a:t>Provide classroom visits to showcase the health center services to students.</a:t>
            </a:r>
            <a:r>
              <a:rPr lang="en-US"/>
              <a:t>​</a:t>
            </a:r>
          </a:p>
          <a:p>
            <a:pPr marL="0" indent="0" fontAlgn="base">
              <a:buNone/>
            </a:pPr>
            <a:r>
              <a:rPr lang="en-US" b="1" i="1"/>
              <a:t>Building the Student Experience:</a:t>
            </a:r>
            <a:r>
              <a:rPr lang="en-US" b="1"/>
              <a:t>​</a:t>
            </a:r>
          </a:p>
          <a:p>
            <a:pPr fontAlgn="base"/>
            <a:r>
              <a:rPr lang="en-US" i="1"/>
              <a:t>Continue to provide on-site health and mental health services to students helping to promote wellness.</a:t>
            </a:r>
            <a:r>
              <a:rPr lang="en-US"/>
              <a:t>​</a:t>
            </a:r>
          </a:p>
          <a:p>
            <a:pPr fontAlgn="base"/>
            <a:r>
              <a:rPr lang="en-US" i="1"/>
              <a:t>Continue to provide extended hours for counseling appointments and health visits through remote services.</a:t>
            </a:r>
            <a:endParaRPr lang="en-US"/>
          </a:p>
          <a:p>
            <a:pPr marL="0" indent="0">
              <a:buNone/>
            </a:pPr>
            <a:endParaRPr lang="en-US"/>
          </a:p>
        </p:txBody>
      </p:sp>
      <p:sp>
        <p:nvSpPr>
          <p:cNvPr id="8" name="TextBox 7">
            <a:extLst>
              <a:ext uri="{FF2B5EF4-FFF2-40B4-BE49-F238E27FC236}">
                <a16:creationId xmlns:a16="http://schemas.microsoft.com/office/drawing/2014/main" id="{E2F738FE-4642-415F-BAB5-E32AC0C4985F}"/>
              </a:ext>
            </a:extLst>
          </p:cNvPr>
          <p:cNvSpPr txBox="1"/>
          <p:nvPr/>
        </p:nvSpPr>
        <p:spPr>
          <a:xfrm>
            <a:off x="8314101" y="590130"/>
            <a:ext cx="5545123" cy="923330"/>
          </a:xfrm>
          <a:prstGeom prst="rect">
            <a:avLst/>
          </a:prstGeom>
          <a:noFill/>
        </p:spPr>
        <p:txBody>
          <a:bodyPr wrap="square" rtlCol="0">
            <a:spAutoFit/>
          </a:bodyPr>
          <a:lstStyle/>
          <a:p>
            <a:r>
              <a:rPr lang="en-US" sz="3600" i="1">
                <a:solidFill>
                  <a:srgbClr val="A32036"/>
                </a:solidFill>
                <a:latin typeface="Cambria" panose="02040503050406030204" pitchFamily="18" charset="0"/>
              </a:rPr>
              <a:t>Health Center</a:t>
            </a:r>
            <a:endParaRPr lang="en-US" sz="3600"/>
          </a:p>
          <a:p>
            <a:endParaRPr lang="en-US"/>
          </a:p>
        </p:txBody>
      </p:sp>
    </p:spTree>
    <p:extLst>
      <p:ext uri="{BB962C8B-B14F-4D97-AF65-F5344CB8AC3E}">
        <p14:creationId xmlns:p14="http://schemas.microsoft.com/office/powerpoint/2010/main" val="2944216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34883-44DA-43F1-A644-60DF029737A7}"/>
              </a:ext>
            </a:extLst>
          </p:cNvPr>
          <p:cNvPicPr>
            <a:picLocks noChangeAspect="1"/>
          </p:cNvPicPr>
          <p:nvPr/>
        </p:nvPicPr>
        <p:blipFill>
          <a:blip r:embed="rId2"/>
          <a:stretch>
            <a:fillRect/>
          </a:stretch>
        </p:blipFill>
        <p:spPr>
          <a:xfrm>
            <a:off x="462106" y="420987"/>
            <a:ext cx="2626881" cy="1005141"/>
          </a:xfrm>
          <a:prstGeom prst="rect">
            <a:avLst/>
          </a:prstGeom>
        </p:spPr>
      </p:pic>
      <p:sp>
        <p:nvSpPr>
          <p:cNvPr id="5" name="AutoShape 2" descr="https://usc-powerpoint.officeapps.live.com/pods/GetClipboardImage.ashx?Id=1160c3ad-e8a1-4504-9a3b-9ae2f7531c07&amp;DC=US1&amp;pkey=8436b747-f03e-4736-b7ca-551f76db160e&amp;wdwaccluster=US1">
            <a:extLst>
              <a:ext uri="{FF2B5EF4-FFF2-40B4-BE49-F238E27FC236}">
                <a16:creationId xmlns:a16="http://schemas.microsoft.com/office/drawing/2014/main" id="{29FB0EC8-CDDD-48A6-8CD1-4548EBC8772B}"/>
              </a:ext>
            </a:extLst>
          </p:cNvPr>
          <p:cNvSpPr>
            <a:spLocks noGrp="1" noChangeAspect="1" noChangeArrowheads="1"/>
          </p:cNvSpPr>
          <p:nvPr>
            <p:ph idx="1"/>
          </p:nvPr>
        </p:nvSpPr>
        <p:spPr bwMode="auto">
          <a:xfrm>
            <a:off x="645253" y="1859172"/>
            <a:ext cx="11389794" cy="47130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85000" lnSpcReduction="20000"/>
          </a:bodyPr>
          <a:lstStyle/>
          <a:p>
            <a:pPr marL="0" indent="0" fontAlgn="base">
              <a:buNone/>
            </a:pPr>
            <a:r>
              <a:rPr lang="en-US" b="1" i="1"/>
              <a:t>Develop a Culture of Innovation and Equity:</a:t>
            </a:r>
            <a:r>
              <a:rPr lang="en-US" b="1"/>
              <a:t>​</a:t>
            </a:r>
          </a:p>
          <a:p>
            <a:pPr fontAlgn="base"/>
            <a:r>
              <a:rPr lang="en-US"/>
              <a:t>Provide health and mental health related events to promote awareness and tools to improve wellness  to manage life events.​</a:t>
            </a:r>
          </a:p>
          <a:p>
            <a:pPr fontAlgn="base"/>
            <a:r>
              <a:rPr lang="en-US"/>
              <a:t>Develop/use short questionnaire to evaluate student experience of services they have received.​</a:t>
            </a:r>
          </a:p>
          <a:p>
            <a:pPr marL="0" indent="0" fontAlgn="base">
              <a:buNone/>
            </a:pPr>
            <a:r>
              <a:rPr lang="en-US" b="1" i="1"/>
              <a:t>Promote our Pathways:</a:t>
            </a:r>
            <a:r>
              <a:rPr lang="en-US" b="1"/>
              <a:t>​</a:t>
            </a:r>
          </a:p>
          <a:p>
            <a:pPr fontAlgn="base"/>
            <a:r>
              <a:rPr lang="en-US" i="1"/>
              <a:t>Promote health services and mental health counseling services through the Health Center website and social media.</a:t>
            </a:r>
            <a:r>
              <a:rPr lang="en-US"/>
              <a:t>​</a:t>
            </a:r>
          </a:p>
          <a:p>
            <a:pPr fontAlgn="base"/>
            <a:r>
              <a:rPr lang="en-US" i="1"/>
              <a:t>Provide classroom visits to showcase the health center services to students.</a:t>
            </a:r>
            <a:r>
              <a:rPr lang="en-US"/>
              <a:t>​</a:t>
            </a:r>
          </a:p>
          <a:p>
            <a:pPr marL="0" indent="0" fontAlgn="base">
              <a:buNone/>
            </a:pPr>
            <a:r>
              <a:rPr lang="en-US" b="1" i="1"/>
              <a:t>Building the Student Experience:</a:t>
            </a:r>
            <a:r>
              <a:rPr lang="en-US" b="1"/>
              <a:t>​</a:t>
            </a:r>
          </a:p>
          <a:p>
            <a:pPr fontAlgn="base"/>
            <a:r>
              <a:rPr lang="en-US" i="1"/>
              <a:t>Continue to provide on-site health and mental health services to students helping to promote wellness.</a:t>
            </a:r>
            <a:r>
              <a:rPr lang="en-US"/>
              <a:t>​</a:t>
            </a:r>
          </a:p>
          <a:p>
            <a:pPr fontAlgn="base"/>
            <a:r>
              <a:rPr lang="en-US" i="1"/>
              <a:t>Continue to provide extended hours for counseling appointments and health visits through remote services.</a:t>
            </a:r>
            <a:endParaRPr lang="en-US"/>
          </a:p>
          <a:p>
            <a:pPr marL="0" indent="0">
              <a:buNone/>
            </a:pPr>
            <a:endParaRPr lang="en-US"/>
          </a:p>
        </p:txBody>
      </p:sp>
      <p:sp>
        <p:nvSpPr>
          <p:cNvPr id="8" name="TextBox 7">
            <a:extLst>
              <a:ext uri="{FF2B5EF4-FFF2-40B4-BE49-F238E27FC236}">
                <a16:creationId xmlns:a16="http://schemas.microsoft.com/office/drawing/2014/main" id="{E2F738FE-4642-415F-BAB5-E32AC0C4985F}"/>
              </a:ext>
            </a:extLst>
          </p:cNvPr>
          <p:cNvSpPr txBox="1"/>
          <p:nvPr/>
        </p:nvSpPr>
        <p:spPr>
          <a:xfrm>
            <a:off x="5903053" y="420987"/>
            <a:ext cx="5545123" cy="1477328"/>
          </a:xfrm>
          <a:prstGeom prst="rect">
            <a:avLst/>
          </a:prstGeom>
          <a:noFill/>
        </p:spPr>
        <p:txBody>
          <a:bodyPr wrap="square" rtlCol="0">
            <a:spAutoFit/>
          </a:bodyPr>
          <a:lstStyle/>
          <a:p>
            <a:r>
              <a:rPr lang="en-US" sz="3600" i="1">
                <a:solidFill>
                  <a:srgbClr val="A32036"/>
                </a:solidFill>
                <a:latin typeface="Cambria" panose="02040503050406030204" pitchFamily="18" charset="0"/>
              </a:rPr>
              <a:t>Multicultural &amp; Community Engagement Center</a:t>
            </a:r>
            <a:endParaRPr lang="en-US" sz="3600"/>
          </a:p>
          <a:p>
            <a:endParaRPr lang="en-US"/>
          </a:p>
        </p:txBody>
      </p:sp>
    </p:spTree>
    <p:extLst>
      <p:ext uri="{BB962C8B-B14F-4D97-AF65-F5344CB8AC3E}">
        <p14:creationId xmlns:p14="http://schemas.microsoft.com/office/powerpoint/2010/main" val="1611849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34883-44DA-43F1-A644-60DF029737A7}"/>
              </a:ext>
            </a:extLst>
          </p:cNvPr>
          <p:cNvPicPr>
            <a:picLocks noChangeAspect="1"/>
          </p:cNvPicPr>
          <p:nvPr/>
        </p:nvPicPr>
        <p:blipFill>
          <a:blip r:embed="rId2"/>
          <a:stretch>
            <a:fillRect/>
          </a:stretch>
        </p:blipFill>
        <p:spPr>
          <a:xfrm>
            <a:off x="462106" y="420987"/>
            <a:ext cx="2626881" cy="1005141"/>
          </a:xfrm>
          <a:prstGeom prst="rect">
            <a:avLst/>
          </a:prstGeom>
        </p:spPr>
      </p:pic>
      <p:sp>
        <p:nvSpPr>
          <p:cNvPr id="5" name="AutoShape 2" descr="https://usc-powerpoint.officeapps.live.com/pods/GetClipboardImage.ashx?Id=1160c3ad-e8a1-4504-9a3b-9ae2f7531c07&amp;DC=US1&amp;pkey=8436b747-f03e-4736-b7ca-551f76db160e&amp;wdwaccluster=US1">
            <a:extLst>
              <a:ext uri="{FF2B5EF4-FFF2-40B4-BE49-F238E27FC236}">
                <a16:creationId xmlns:a16="http://schemas.microsoft.com/office/drawing/2014/main" id="{29FB0EC8-CDDD-48A6-8CD1-4548EBC8772B}"/>
              </a:ext>
            </a:extLst>
          </p:cNvPr>
          <p:cNvSpPr>
            <a:spLocks noGrp="1" noChangeAspect="1" noChangeArrowheads="1"/>
          </p:cNvSpPr>
          <p:nvPr>
            <p:ph idx="1"/>
          </p:nvPr>
        </p:nvSpPr>
        <p:spPr bwMode="auto">
          <a:xfrm>
            <a:off x="640874" y="1552620"/>
            <a:ext cx="11477380" cy="51597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p>
            <a:pPr marL="0" indent="0" fontAlgn="base">
              <a:buNone/>
            </a:pPr>
            <a:r>
              <a:rPr lang="en-US" sz="1200" b="1" i="1"/>
              <a:t>Develop a Culture of Innovation and Equity:</a:t>
            </a:r>
            <a:r>
              <a:rPr lang="en-US" sz="1200"/>
              <a:t>​</a:t>
            </a:r>
            <a:endParaRPr lang="en-US" sz="1200">
              <a:cs typeface="Calibri"/>
            </a:endParaRPr>
          </a:p>
          <a:p>
            <a:pPr fontAlgn="base"/>
            <a:r>
              <a:rPr lang="en-US" sz="1200" i="1"/>
              <a:t>We will continue to review campus policies and procedures and update them as appropriate so that we ensure equitable outcomes for students. Past successes include: Probation overhaul, Academic Renewal, Third Attempt, SAP Community of Practice. </a:t>
            </a:r>
            <a:r>
              <a:rPr lang="en-US" sz="1200"/>
              <a:t>​</a:t>
            </a:r>
            <a:endParaRPr lang="en-US" sz="1200">
              <a:cs typeface="Calibri"/>
            </a:endParaRPr>
          </a:p>
          <a:p>
            <a:pPr fontAlgn="base"/>
            <a:r>
              <a:rPr lang="en-US" sz="1200" i="1"/>
              <a:t>Continue serving students in innovative ways to ensure we cater to their needs on every level possible (i.e. MSW Internship Program  with CSUN and USC, building a new learning community AAPI).</a:t>
            </a:r>
            <a:r>
              <a:rPr lang="en-US" sz="1200"/>
              <a:t>​</a:t>
            </a:r>
            <a:endParaRPr lang="en-US" sz="1200">
              <a:cs typeface="Calibri"/>
            </a:endParaRPr>
          </a:p>
          <a:p>
            <a:pPr fontAlgn="base"/>
            <a:r>
              <a:rPr lang="en-US" sz="1200" i="1"/>
              <a:t>Continue working with C &amp; I to promote DEIA; Equity Counselor as DEIA Resource for Curriculum and Instruction (C&amp;I)</a:t>
            </a:r>
            <a:r>
              <a:rPr lang="en-US" sz="1200"/>
              <a:t>​</a:t>
            </a:r>
            <a:endParaRPr lang="en-US" sz="1200">
              <a:cs typeface="Calibri"/>
            </a:endParaRPr>
          </a:p>
          <a:p>
            <a:pPr marL="0" indent="0" fontAlgn="base">
              <a:buNone/>
            </a:pPr>
            <a:r>
              <a:rPr lang="en-US" sz="1200" b="1" i="1"/>
              <a:t>Promote our Pathways:</a:t>
            </a:r>
            <a:r>
              <a:rPr lang="en-US" sz="1200"/>
              <a:t>​</a:t>
            </a:r>
            <a:endParaRPr lang="en-US" sz="1200">
              <a:cs typeface="Calibri"/>
            </a:endParaRPr>
          </a:p>
          <a:p>
            <a:pPr fontAlgn="base"/>
            <a:r>
              <a:rPr lang="en-US" sz="1200" i="1"/>
              <a:t>Continue expanding our programs that support students in identifying their paths and staying on those paths.</a:t>
            </a:r>
            <a:r>
              <a:rPr lang="en-US" sz="1200"/>
              <a:t>​</a:t>
            </a:r>
            <a:endParaRPr lang="en-US" sz="1200">
              <a:cs typeface="Calibri"/>
            </a:endParaRPr>
          </a:p>
          <a:p>
            <a:pPr fontAlgn="base"/>
            <a:r>
              <a:rPr lang="en-US" sz="1200" i="1"/>
              <a:t>Summer Bridge (now expanding into Promise+) </a:t>
            </a:r>
            <a:r>
              <a:rPr lang="en-US" sz="1200"/>
              <a:t>​</a:t>
            </a:r>
            <a:endParaRPr lang="en-US" sz="1200">
              <a:cs typeface="Calibri"/>
            </a:endParaRPr>
          </a:p>
          <a:p>
            <a:pPr fontAlgn="base"/>
            <a:r>
              <a:rPr lang="en-US" sz="1200" i="1"/>
              <a:t>Career Adventures (offering a seamless bridge to Career Services for our equity students)</a:t>
            </a:r>
            <a:r>
              <a:rPr lang="en-US" sz="1200"/>
              <a:t>​</a:t>
            </a:r>
            <a:endParaRPr lang="en-US" sz="1200">
              <a:cs typeface="Calibri"/>
            </a:endParaRPr>
          </a:p>
          <a:p>
            <a:pPr fontAlgn="base"/>
            <a:r>
              <a:rPr lang="en-US" sz="1200" i="1"/>
              <a:t>La </a:t>
            </a:r>
            <a:r>
              <a:rPr lang="en-US" sz="1200" i="1" err="1"/>
              <a:t>Comunidad</a:t>
            </a:r>
            <a:r>
              <a:rPr lang="en-US" sz="1200"/>
              <a:t>​</a:t>
            </a:r>
            <a:endParaRPr lang="en-US" sz="1200">
              <a:cs typeface="Calibri"/>
            </a:endParaRPr>
          </a:p>
          <a:p>
            <a:pPr fontAlgn="base"/>
            <a:r>
              <a:rPr lang="en-US" sz="1200" i="1"/>
              <a:t>Black Scholars</a:t>
            </a:r>
            <a:r>
              <a:rPr lang="en-US" sz="1200"/>
              <a:t>​</a:t>
            </a:r>
            <a:endParaRPr lang="en-US" sz="1200">
              <a:cs typeface="Calibri"/>
            </a:endParaRPr>
          </a:p>
          <a:p>
            <a:pPr fontAlgn="base"/>
            <a:r>
              <a:rPr lang="en-US" sz="1200" i="1"/>
              <a:t>Guardian Scholars</a:t>
            </a:r>
            <a:r>
              <a:rPr lang="en-US" sz="1200"/>
              <a:t>​</a:t>
            </a:r>
            <a:endParaRPr lang="en-US" sz="1200">
              <a:cs typeface="Calibri"/>
            </a:endParaRPr>
          </a:p>
          <a:p>
            <a:pPr fontAlgn="base"/>
            <a:r>
              <a:rPr lang="en-US" sz="1200" i="1"/>
              <a:t>University Tours</a:t>
            </a:r>
            <a:r>
              <a:rPr lang="en-US" sz="1200"/>
              <a:t>​</a:t>
            </a:r>
            <a:endParaRPr lang="en-US" sz="1200">
              <a:cs typeface="Calibri"/>
            </a:endParaRPr>
          </a:p>
          <a:p>
            <a:pPr marL="0" indent="0" fontAlgn="base">
              <a:buNone/>
            </a:pPr>
            <a:r>
              <a:rPr lang="en-US" sz="1200" b="1" i="1"/>
              <a:t>Building the Student Experience</a:t>
            </a:r>
            <a:r>
              <a:rPr lang="en-US" sz="1200"/>
              <a:t>​</a:t>
            </a:r>
            <a:endParaRPr lang="en-US" sz="1200">
              <a:cs typeface="Calibri"/>
            </a:endParaRPr>
          </a:p>
          <a:p>
            <a:pPr fontAlgn="base"/>
            <a:r>
              <a:rPr lang="en-US" sz="1200" i="1"/>
              <a:t>Leverage Canvas shell to engage learning community and summer bridge participants</a:t>
            </a:r>
            <a:r>
              <a:rPr lang="en-US" sz="1200"/>
              <a:t>​</a:t>
            </a:r>
            <a:endParaRPr lang="en-US" sz="1200">
              <a:cs typeface="Calibri"/>
            </a:endParaRPr>
          </a:p>
          <a:p>
            <a:pPr fontAlgn="base"/>
            <a:r>
              <a:rPr lang="en-US" sz="1200" i="1"/>
              <a:t>Offer intentional programming and high impact practices known to promote sense of belonging and positive outcomes for DI students: learning communities, group meetings, university tours, cultural diversity, special workshops, career adventures, mentorship programs (STEM, MMC), Black Scholars Scholarship, Guardian Scholars Emergency Support </a:t>
            </a:r>
            <a:endParaRPr lang="en-US" sz="1200" i="1">
              <a:cs typeface="Calibri"/>
            </a:endParaRPr>
          </a:p>
          <a:p>
            <a:pPr marL="0" indent="0">
              <a:buNone/>
            </a:pPr>
            <a:endParaRPr lang="en-US" sz="1200">
              <a:cs typeface="Calibri"/>
            </a:endParaRPr>
          </a:p>
        </p:txBody>
      </p:sp>
      <p:sp>
        <p:nvSpPr>
          <p:cNvPr id="8" name="TextBox 7">
            <a:extLst>
              <a:ext uri="{FF2B5EF4-FFF2-40B4-BE49-F238E27FC236}">
                <a16:creationId xmlns:a16="http://schemas.microsoft.com/office/drawing/2014/main" id="{E2F738FE-4642-415F-BAB5-E32AC0C4985F}"/>
              </a:ext>
            </a:extLst>
          </p:cNvPr>
          <p:cNvSpPr txBox="1"/>
          <p:nvPr/>
        </p:nvSpPr>
        <p:spPr>
          <a:xfrm>
            <a:off x="5210175" y="420987"/>
            <a:ext cx="6824872" cy="923330"/>
          </a:xfrm>
          <a:prstGeom prst="rect">
            <a:avLst/>
          </a:prstGeom>
          <a:noFill/>
        </p:spPr>
        <p:txBody>
          <a:bodyPr wrap="square" lIns="91440" tIns="45720" rIns="91440" bIns="45720" rtlCol="0" anchor="t">
            <a:spAutoFit/>
          </a:bodyPr>
          <a:lstStyle/>
          <a:p>
            <a:r>
              <a:rPr lang="en-US" sz="3600" i="1">
                <a:solidFill>
                  <a:srgbClr val="A32036"/>
                </a:solidFill>
                <a:latin typeface="Cambria"/>
                <a:ea typeface="Cambria"/>
              </a:rPr>
              <a:t>Student Equity</a:t>
            </a:r>
          </a:p>
          <a:p>
            <a:endParaRPr lang="en-US"/>
          </a:p>
        </p:txBody>
      </p:sp>
    </p:spTree>
    <p:extLst>
      <p:ext uri="{BB962C8B-B14F-4D97-AF65-F5344CB8AC3E}">
        <p14:creationId xmlns:p14="http://schemas.microsoft.com/office/powerpoint/2010/main" val="1244861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34883-44DA-43F1-A644-60DF029737A7}"/>
              </a:ext>
            </a:extLst>
          </p:cNvPr>
          <p:cNvPicPr>
            <a:picLocks noChangeAspect="1"/>
          </p:cNvPicPr>
          <p:nvPr/>
        </p:nvPicPr>
        <p:blipFill>
          <a:blip r:embed="rId2"/>
          <a:stretch>
            <a:fillRect/>
          </a:stretch>
        </p:blipFill>
        <p:spPr>
          <a:xfrm>
            <a:off x="462106" y="420987"/>
            <a:ext cx="2626881" cy="1005141"/>
          </a:xfrm>
          <a:prstGeom prst="rect">
            <a:avLst/>
          </a:prstGeom>
        </p:spPr>
      </p:pic>
      <p:sp>
        <p:nvSpPr>
          <p:cNvPr id="7" name="Rectangle 6">
            <a:extLst>
              <a:ext uri="{FF2B5EF4-FFF2-40B4-BE49-F238E27FC236}">
                <a16:creationId xmlns:a16="http://schemas.microsoft.com/office/drawing/2014/main" id="{7ED4110D-A93F-477C-B927-CF824CDF9C70}"/>
              </a:ext>
            </a:extLst>
          </p:cNvPr>
          <p:cNvSpPr/>
          <p:nvPr/>
        </p:nvSpPr>
        <p:spPr>
          <a:xfrm>
            <a:off x="462106" y="1733549"/>
            <a:ext cx="8329469" cy="4401205"/>
          </a:xfrm>
          <a:prstGeom prst="rect">
            <a:avLst/>
          </a:prstGeom>
        </p:spPr>
        <p:txBody>
          <a:bodyPr wrap="square" lIns="91440" tIns="45720" rIns="91440" bIns="45720" anchor="t">
            <a:spAutoFit/>
          </a:bodyPr>
          <a:lstStyle/>
          <a:p>
            <a:pPr fontAlgn="base"/>
            <a:r>
              <a:rPr lang="en-US" sz="2800" b="1" i="1" u="none" strike="noStrike">
                <a:solidFill>
                  <a:srgbClr val="C00000"/>
                </a:solidFill>
                <a:effectLst/>
                <a:latin typeface="Calibri"/>
                <a:cs typeface="Calibri"/>
              </a:rPr>
              <a:t>Renew</a:t>
            </a:r>
            <a:r>
              <a:rPr lang="en-US" sz="2800" b="0" i="0">
                <a:solidFill>
                  <a:srgbClr val="C00000"/>
                </a:solidFill>
                <a:effectLst/>
                <a:latin typeface="Calibri"/>
                <a:cs typeface="Calibri"/>
              </a:rPr>
              <a:t>​</a:t>
            </a:r>
          </a:p>
          <a:p>
            <a:pPr marL="457200" indent="-457200" fontAlgn="base">
              <a:buFont typeface="Wingdings" panose="020B0604020202020204" pitchFamily="34" charset="0"/>
              <a:buChar char="Ø"/>
            </a:pPr>
            <a:r>
              <a:rPr lang="en-US" sz="2800" b="0" i="0" u="none" strike="noStrike">
                <a:solidFill>
                  <a:srgbClr val="C00000"/>
                </a:solidFill>
                <a:effectLst/>
                <a:latin typeface="Calibri"/>
                <a:cs typeface="Calibri"/>
              </a:rPr>
              <a:t>  Resume (an activity) after an interruption</a:t>
            </a:r>
            <a:r>
              <a:rPr lang="en-US" sz="2800" b="0" i="0">
                <a:solidFill>
                  <a:srgbClr val="C00000"/>
                </a:solidFill>
                <a:effectLst/>
                <a:latin typeface="Calibri"/>
                <a:cs typeface="Calibri"/>
              </a:rPr>
              <a:t>​</a:t>
            </a:r>
          </a:p>
          <a:p>
            <a:pPr marL="457200" indent="-457200" fontAlgn="base">
              <a:buFont typeface="Wingdings" panose="020B0604020202020204" pitchFamily="34" charset="0"/>
              <a:buChar char="Ø"/>
            </a:pPr>
            <a:r>
              <a:rPr lang="en-US" sz="2800" b="0" i="0" u="none" strike="noStrike">
                <a:solidFill>
                  <a:srgbClr val="C00000"/>
                </a:solidFill>
                <a:effectLst/>
                <a:latin typeface="Calibri"/>
                <a:cs typeface="Calibri"/>
              </a:rPr>
              <a:t>  Give fresh life of strength to; revive</a:t>
            </a:r>
            <a:r>
              <a:rPr lang="en-US" sz="2800" b="0" i="0">
                <a:solidFill>
                  <a:srgbClr val="C00000"/>
                </a:solidFill>
                <a:effectLst/>
                <a:latin typeface="Calibri"/>
                <a:cs typeface="Calibri"/>
              </a:rPr>
              <a:t>​</a:t>
            </a:r>
          </a:p>
          <a:p>
            <a:pPr fontAlgn="base"/>
            <a:endParaRPr lang="en-US" sz="2800" b="0" i="0">
              <a:solidFill>
                <a:srgbClr val="C00000"/>
              </a:solidFill>
              <a:effectLst/>
              <a:latin typeface="Arial" panose="020B0604020202020204" pitchFamily="34" charset="0"/>
              <a:cs typeface="Arial"/>
            </a:endParaRPr>
          </a:p>
          <a:p>
            <a:pPr fontAlgn="base"/>
            <a:r>
              <a:rPr lang="en-US" sz="2800" b="1" i="1" u="none" strike="noStrike">
                <a:solidFill>
                  <a:srgbClr val="C00000"/>
                </a:solidFill>
                <a:effectLst/>
                <a:latin typeface="Calibri"/>
                <a:cs typeface="Calibri"/>
              </a:rPr>
              <a:t>Reconnect</a:t>
            </a:r>
            <a:r>
              <a:rPr lang="en-US" sz="2800" b="0" i="0">
                <a:solidFill>
                  <a:srgbClr val="C00000"/>
                </a:solidFill>
                <a:effectLst/>
                <a:latin typeface="Calibri"/>
                <a:cs typeface="Calibri"/>
              </a:rPr>
              <a:t>​</a:t>
            </a:r>
          </a:p>
          <a:p>
            <a:pPr marL="457200" indent="-457200" fontAlgn="base">
              <a:buFont typeface="Wingdings" panose="020B0604020202020204" pitchFamily="34" charset="0"/>
              <a:buChar char="Ø"/>
            </a:pPr>
            <a:r>
              <a:rPr lang="en-US" sz="2800" b="0" i="0" u="none" strike="noStrike">
                <a:solidFill>
                  <a:srgbClr val="C00000"/>
                </a:solidFill>
                <a:effectLst/>
                <a:latin typeface="Calibri"/>
                <a:cs typeface="Calibri"/>
              </a:rPr>
              <a:t>  Connect back together</a:t>
            </a:r>
            <a:r>
              <a:rPr lang="en-US" sz="2800" b="0" i="0">
                <a:solidFill>
                  <a:srgbClr val="C00000"/>
                </a:solidFill>
                <a:effectLst/>
                <a:latin typeface="Calibri"/>
                <a:cs typeface="Calibri"/>
              </a:rPr>
              <a:t>​</a:t>
            </a:r>
          </a:p>
          <a:p>
            <a:pPr marL="457200" indent="-457200" fontAlgn="base">
              <a:buFont typeface="Wingdings" panose="020B0604020202020204" pitchFamily="34" charset="0"/>
              <a:buChar char="Ø"/>
            </a:pPr>
            <a:r>
              <a:rPr lang="en-US" sz="2800" b="0" i="0" u="none" strike="noStrike">
                <a:solidFill>
                  <a:srgbClr val="C00000"/>
                </a:solidFill>
                <a:effectLst/>
                <a:latin typeface="Calibri"/>
                <a:cs typeface="Calibri"/>
              </a:rPr>
              <a:t>  Reestablish a bond of communication or emotion</a:t>
            </a:r>
            <a:r>
              <a:rPr lang="en-US" sz="2800" b="0" i="0">
                <a:solidFill>
                  <a:srgbClr val="C00000"/>
                </a:solidFill>
                <a:effectLst/>
                <a:latin typeface="Calibri"/>
                <a:cs typeface="Calibri"/>
              </a:rPr>
              <a:t>​</a:t>
            </a:r>
          </a:p>
          <a:p>
            <a:pPr fontAlgn="base"/>
            <a:endParaRPr lang="en-US" sz="2800" b="0" i="0">
              <a:solidFill>
                <a:srgbClr val="C00000"/>
              </a:solidFill>
              <a:effectLst/>
              <a:latin typeface="Arial" panose="020B0604020202020204" pitchFamily="34" charset="0"/>
              <a:cs typeface="Arial"/>
            </a:endParaRPr>
          </a:p>
          <a:p>
            <a:pPr fontAlgn="base"/>
            <a:r>
              <a:rPr lang="en-US" sz="2800" b="1" i="1" u="none" strike="noStrike">
                <a:solidFill>
                  <a:srgbClr val="C00000"/>
                </a:solidFill>
                <a:effectLst/>
                <a:latin typeface="Calibri"/>
                <a:cs typeface="Calibri"/>
              </a:rPr>
              <a:t>Reengage</a:t>
            </a:r>
            <a:r>
              <a:rPr lang="en-US" sz="2800" b="0" i="0">
                <a:solidFill>
                  <a:srgbClr val="C00000"/>
                </a:solidFill>
                <a:effectLst/>
                <a:latin typeface="Calibri"/>
                <a:cs typeface="Calibri"/>
              </a:rPr>
              <a:t>​</a:t>
            </a:r>
          </a:p>
          <a:p>
            <a:pPr marL="457200" indent="-457200" fontAlgn="base">
              <a:buFont typeface="Wingdings" panose="020B0604020202020204" pitchFamily="34" charset="0"/>
              <a:buChar char="Ø"/>
            </a:pPr>
            <a:r>
              <a:rPr lang="en-US" sz="2800" b="0" i="0" u="none" strike="noStrike">
                <a:solidFill>
                  <a:srgbClr val="C00000"/>
                </a:solidFill>
                <a:effectLst/>
                <a:latin typeface="Calibri"/>
                <a:cs typeface="Calibri"/>
              </a:rPr>
              <a:t>  Engage in or with someone or something again</a:t>
            </a:r>
            <a:endParaRPr lang="en-US" sz="2800" b="0" i="0">
              <a:solidFill>
                <a:srgbClr val="C00000"/>
              </a:solidFill>
              <a:effectLst/>
              <a:latin typeface="Calibri"/>
              <a:cs typeface="Calibri"/>
            </a:endParaRPr>
          </a:p>
        </p:txBody>
      </p:sp>
      <p:pic>
        <p:nvPicPr>
          <p:cNvPr id="8" name="Picture 7">
            <a:extLst>
              <a:ext uri="{FF2B5EF4-FFF2-40B4-BE49-F238E27FC236}">
                <a16:creationId xmlns:a16="http://schemas.microsoft.com/office/drawing/2014/main" id="{E5A5B65A-1895-4C32-9E51-8F128CC3361D}"/>
              </a:ext>
            </a:extLst>
          </p:cNvPr>
          <p:cNvPicPr>
            <a:picLocks noChangeAspect="1"/>
          </p:cNvPicPr>
          <p:nvPr/>
        </p:nvPicPr>
        <p:blipFill>
          <a:blip r:embed="rId3"/>
          <a:stretch>
            <a:fillRect/>
          </a:stretch>
        </p:blipFill>
        <p:spPr>
          <a:xfrm>
            <a:off x="7184042" y="449822"/>
            <a:ext cx="4909783" cy="3094039"/>
          </a:xfrm>
          <a:prstGeom prst="rect">
            <a:avLst/>
          </a:prstGeom>
          <a:ln>
            <a:noFill/>
          </a:ln>
          <a:effectLst>
            <a:softEdge rad="112500"/>
          </a:effectLst>
        </p:spPr>
      </p:pic>
    </p:spTree>
    <p:extLst>
      <p:ext uri="{BB962C8B-B14F-4D97-AF65-F5344CB8AC3E}">
        <p14:creationId xmlns:p14="http://schemas.microsoft.com/office/powerpoint/2010/main" val="4266925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34883-44DA-43F1-A644-60DF029737A7}"/>
              </a:ext>
            </a:extLst>
          </p:cNvPr>
          <p:cNvPicPr>
            <a:picLocks noChangeAspect="1"/>
          </p:cNvPicPr>
          <p:nvPr/>
        </p:nvPicPr>
        <p:blipFill>
          <a:blip r:embed="rId2"/>
          <a:stretch>
            <a:fillRect/>
          </a:stretch>
        </p:blipFill>
        <p:spPr>
          <a:xfrm>
            <a:off x="462106" y="420987"/>
            <a:ext cx="2626881" cy="1005141"/>
          </a:xfrm>
          <a:prstGeom prst="rect">
            <a:avLst/>
          </a:prstGeom>
        </p:spPr>
      </p:pic>
      <p:sp>
        <p:nvSpPr>
          <p:cNvPr id="5" name="AutoShape 2" descr="https://usc-powerpoint.officeapps.live.com/pods/GetClipboardImage.ashx?Id=1160c3ad-e8a1-4504-9a3b-9ae2f7531c07&amp;DC=US1&amp;pkey=8436b747-f03e-4736-b7ca-551f76db160e&amp;wdwaccluster=US1">
            <a:extLst>
              <a:ext uri="{FF2B5EF4-FFF2-40B4-BE49-F238E27FC236}">
                <a16:creationId xmlns:a16="http://schemas.microsoft.com/office/drawing/2014/main" id="{29FB0EC8-CDDD-48A6-8CD1-4548EBC8772B}"/>
              </a:ext>
            </a:extLst>
          </p:cNvPr>
          <p:cNvSpPr>
            <a:spLocks noGrp="1" noChangeAspect="1" noChangeArrowheads="1"/>
          </p:cNvSpPr>
          <p:nvPr>
            <p:ph idx="1"/>
          </p:nvPr>
        </p:nvSpPr>
        <p:spPr bwMode="auto">
          <a:xfrm>
            <a:off x="645253" y="1859172"/>
            <a:ext cx="11389794" cy="47130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70000" lnSpcReduction="20000"/>
          </a:bodyPr>
          <a:lstStyle/>
          <a:p>
            <a:pPr marL="0" indent="0" fontAlgn="base">
              <a:buNone/>
            </a:pPr>
            <a:r>
              <a:rPr lang="en-US" b="1" i="1"/>
              <a:t>Develop a Culture of Innovation and Equity:</a:t>
            </a:r>
            <a:r>
              <a:rPr lang="en-US"/>
              <a:t>​</a:t>
            </a:r>
          </a:p>
          <a:p>
            <a:pPr fontAlgn="base"/>
            <a:r>
              <a:rPr lang="en-US"/>
              <a:t>Continue to build upon programs and activities promoting the annual, nationwide celebration of "International Education Week" -- highlighting topics of global awareness &amp; appreciation (part of the District's mission and values) and the global, </a:t>
            </a:r>
            <a:r>
              <a:rPr lang="en-US" u="sng"/>
              <a:t>multi-national community</a:t>
            </a:r>
            <a:r>
              <a:rPr lang="en-US"/>
              <a:t> which comprises GCC.​</a:t>
            </a:r>
            <a:endParaRPr lang="en-US">
              <a:cs typeface="Calibri"/>
            </a:endParaRPr>
          </a:p>
          <a:p>
            <a:pPr marL="0" indent="0" fontAlgn="base">
              <a:buNone/>
            </a:pPr>
            <a:r>
              <a:rPr lang="en-US" b="1" i="1"/>
              <a:t>Promote our Pathways:</a:t>
            </a:r>
            <a:r>
              <a:rPr lang="en-US"/>
              <a:t>​</a:t>
            </a:r>
            <a:endParaRPr lang="en-US">
              <a:cs typeface="Calibri"/>
            </a:endParaRPr>
          </a:p>
          <a:p>
            <a:pPr fontAlgn="base"/>
            <a:r>
              <a:rPr lang="en-US"/>
              <a:t>Launch of new and improved International "Online" Application Form – set for early March; to improve new students' online application experience and for better integration &amp; automation within PeopleSoft.​</a:t>
            </a:r>
            <a:endParaRPr lang="en-US">
              <a:cs typeface="Calibri"/>
            </a:endParaRPr>
          </a:p>
          <a:p>
            <a:pPr marL="0" indent="0" fontAlgn="base">
              <a:buNone/>
            </a:pPr>
            <a:r>
              <a:rPr lang="en-US" b="1" i="1"/>
              <a:t>Building the Student Experience:</a:t>
            </a:r>
            <a:r>
              <a:rPr lang="en-US"/>
              <a:t>​</a:t>
            </a:r>
            <a:endParaRPr lang="en-US">
              <a:cs typeface="Calibri"/>
            </a:endParaRPr>
          </a:p>
          <a:p>
            <a:pPr fontAlgn="base"/>
            <a:r>
              <a:rPr lang="en-US" i="1"/>
              <a:t>Continue to build upon "ISO Cares Month" each semester (45-min. Counseling appointments) to enhance student engagement and to keep students on track with their education plans, while maintaining their academic and immigration status.</a:t>
            </a:r>
            <a:r>
              <a:rPr lang="en-US"/>
              <a:t>​</a:t>
            </a:r>
            <a:endParaRPr lang="en-US">
              <a:cs typeface="Calibri"/>
            </a:endParaRPr>
          </a:p>
          <a:p>
            <a:pPr fontAlgn="base"/>
            <a:r>
              <a:rPr lang="en-US" i="1"/>
              <a:t>Continue to build and improve upon the online "Pre-Orientation" experience for newly admitted students, and to enhance the onboarding experience – as part of our on-campus Orientation Days offered prior to the start of each Semester.</a:t>
            </a:r>
            <a:r>
              <a:rPr lang="en-US"/>
              <a:t>​</a:t>
            </a:r>
            <a:endParaRPr lang="en-US">
              <a:cs typeface="Calibri"/>
            </a:endParaRPr>
          </a:p>
          <a:p>
            <a:pPr fontAlgn="base"/>
            <a:r>
              <a:rPr lang="en-US" i="1"/>
              <a:t>Continue to service our International Students online/remotely </a:t>
            </a:r>
            <a:r>
              <a:rPr lang="en-US" i="1" u="sng"/>
              <a:t>and</a:t>
            </a:r>
            <a:r>
              <a:rPr lang="en-US" i="1"/>
              <a:t> in-person – whether overseas or inside the country.</a:t>
            </a:r>
            <a:endParaRPr lang="en-US"/>
          </a:p>
          <a:p>
            <a:pPr marL="0" indent="0">
              <a:buNone/>
            </a:pPr>
            <a:endParaRPr lang="en-US"/>
          </a:p>
        </p:txBody>
      </p:sp>
      <p:sp>
        <p:nvSpPr>
          <p:cNvPr id="8" name="TextBox 7">
            <a:extLst>
              <a:ext uri="{FF2B5EF4-FFF2-40B4-BE49-F238E27FC236}">
                <a16:creationId xmlns:a16="http://schemas.microsoft.com/office/drawing/2014/main" id="{E2F738FE-4642-415F-BAB5-E32AC0C4985F}"/>
              </a:ext>
            </a:extLst>
          </p:cNvPr>
          <p:cNvSpPr txBox="1"/>
          <p:nvPr/>
        </p:nvSpPr>
        <p:spPr>
          <a:xfrm>
            <a:off x="5210175" y="420987"/>
            <a:ext cx="6824872" cy="923330"/>
          </a:xfrm>
          <a:prstGeom prst="rect">
            <a:avLst/>
          </a:prstGeom>
          <a:noFill/>
        </p:spPr>
        <p:txBody>
          <a:bodyPr wrap="square" rtlCol="0">
            <a:spAutoFit/>
          </a:bodyPr>
          <a:lstStyle/>
          <a:p>
            <a:r>
              <a:rPr lang="en-US" sz="3600" i="1">
                <a:solidFill>
                  <a:srgbClr val="A32036"/>
                </a:solidFill>
                <a:latin typeface="Cambria" panose="02040503050406030204" pitchFamily="18" charset="0"/>
              </a:rPr>
              <a:t>International Student Center</a:t>
            </a:r>
            <a:endParaRPr lang="en-US" sz="3600"/>
          </a:p>
          <a:p>
            <a:endParaRPr lang="en-US"/>
          </a:p>
        </p:txBody>
      </p:sp>
    </p:spTree>
    <p:extLst>
      <p:ext uri="{BB962C8B-B14F-4D97-AF65-F5344CB8AC3E}">
        <p14:creationId xmlns:p14="http://schemas.microsoft.com/office/powerpoint/2010/main" val="1921274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34883-44DA-43F1-A644-60DF029737A7}"/>
              </a:ext>
            </a:extLst>
          </p:cNvPr>
          <p:cNvPicPr>
            <a:picLocks noChangeAspect="1"/>
          </p:cNvPicPr>
          <p:nvPr/>
        </p:nvPicPr>
        <p:blipFill>
          <a:blip r:embed="rId2"/>
          <a:stretch>
            <a:fillRect/>
          </a:stretch>
        </p:blipFill>
        <p:spPr>
          <a:xfrm>
            <a:off x="462106" y="420987"/>
            <a:ext cx="2626881" cy="1005141"/>
          </a:xfrm>
          <a:prstGeom prst="rect">
            <a:avLst/>
          </a:prstGeom>
        </p:spPr>
      </p:pic>
      <p:sp>
        <p:nvSpPr>
          <p:cNvPr id="5" name="AutoShape 2" descr="https://usc-powerpoint.officeapps.live.com/pods/GetClipboardImage.ashx?Id=1160c3ad-e8a1-4504-9a3b-9ae2f7531c07&amp;DC=US1&amp;pkey=8436b747-f03e-4736-b7ca-551f76db160e&amp;wdwaccluster=US1">
            <a:extLst>
              <a:ext uri="{FF2B5EF4-FFF2-40B4-BE49-F238E27FC236}">
                <a16:creationId xmlns:a16="http://schemas.microsoft.com/office/drawing/2014/main" id="{29FB0EC8-CDDD-48A6-8CD1-4548EBC8772B}"/>
              </a:ext>
            </a:extLst>
          </p:cNvPr>
          <p:cNvSpPr>
            <a:spLocks noGrp="1" noChangeAspect="1" noChangeArrowheads="1"/>
          </p:cNvSpPr>
          <p:nvPr>
            <p:ph idx="1"/>
          </p:nvPr>
        </p:nvSpPr>
        <p:spPr bwMode="auto">
          <a:xfrm>
            <a:off x="645253" y="1788287"/>
            <a:ext cx="7048168" cy="40485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p>
            <a:pPr marL="0" indent="0" fontAlgn="base">
              <a:buNone/>
            </a:pPr>
            <a:r>
              <a:rPr lang="en-US" sz="1800" b="1" i="1"/>
              <a:t>Develop a Culture of Innovation and Equity:</a:t>
            </a:r>
            <a:r>
              <a:rPr lang="en-US" sz="1800"/>
              <a:t>​</a:t>
            </a:r>
            <a:endParaRPr lang="en-US" sz="1800">
              <a:ea typeface="Calibri"/>
              <a:cs typeface="Calibri"/>
            </a:endParaRPr>
          </a:p>
          <a:p>
            <a:pPr fontAlgn="base"/>
            <a:r>
              <a:rPr lang="en-US" sz="1800"/>
              <a:t>Launch the </a:t>
            </a:r>
            <a:r>
              <a:rPr lang="en-US" sz="1800" b="1" i="1">
                <a:solidFill>
                  <a:srgbClr val="C00000"/>
                </a:solidFill>
              </a:rPr>
              <a:t>Vaquero Success Center</a:t>
            </a:r>
            <a:r>
              <a:rPr lang="en-US" sz="1800"/>
              <a:t> with team of Success Ambassadors ​</a:t>
            </a:r>
            <a:endParaRPr lang="en-US" sz="1800">
              <a:ea typeface="Calibri"/>
              <a:cs typeface="Calibri"/>
            </a:endParaRPr>
          </a:p>
          <a:p>
            <a:pPr fontAlgn="base"/>
            <a:r>
              <a:rPr lang="en-US" sz="1800"/>
              <a:t>Continue to bring students to in-person engagement opportunities​</a:t>
            </a:r>
            <a:endParaRPr lang="en-US" sz="1800">
              <a:ea typeface="Calibri"/>
              <a:cs typeface="Calibri"/>
            </a:endParaRPr>
          </a:p>
          <a:p>
            <a:r>
              <a:rPr lang="en-US" sz="1800"/>
              <a:t>Develop the 2nd Year Experience in support of the </a:t>
            </a:r>
            <a:r>
              <a:rPr lang="en-US" sz="1800" b="1" i="1">
                <a:solidFill>
                  <a:srgbClr val="C00000"/>
                </a:solidFill>
              </a:rPr>
              <a:t>GCC Promise Plus+</a:t>
            </a:r>
            <a:r>
              <a:rPr lang="en-US" sz="1800"/>
              <a:t> program</a:t>
            </a:r>
          </a:p>
          <a:p>
            <a:pPr marL="0" indent="0" fontAlgn="base">
              <a:buNone/>
            </a:pPr>
            <a:r>
              <a:rPr lang="en-US" sz="1800" b="1" i="1"/>
              <a:t>Promote our Pathways:</a:t>
            </a:r>
            <a:r>
              <a:rPr lang="en-US" sz="1800"/>
              <a:t>​</a:t>
            </a:r>
            <a:endParaRPr lang="en-US" sz="1800">
              <a:ea typeface="Calibri"/>
              <a:cs typeface="Calibri"/>
            </a:endParaRPr>
          </a:p>
          <a:p>
            <a:pPr fontAlgn="base"/>
            <a:r>
              <a:rPr lang="en-US" sz="1800"/>
              <a:t>Increase in-reach efforts to engage students not connected through our formal programs, communities, and activities​</a:t>
            </a:r>
            <a:endParaRPr lang="en-US" sz="1800">
              <a:cs typeface="Calibri" panose="020F0502020204030204"/>
            </a:endParaRPr>
          </a:p>
          <a:p>
            <a:pPr marL="0" indent="0" fontAlgn="base">
              <a:buNone/>
            </a:pPr>
            <a:r>
              <a:rPr lang="en-US" sz="1800" b="1" i="1"/>
              <a:t>Building the Student Experience:</a:t>
            </a:r>
            <a:r>
              <a:rPr lang="en-US" sz="1800"/>
              <a:t>​</a:t>
            </a:r>
            <a:endParaRPr lang="en-US" sz="1800">
              <a:ea typeface="Calibri"/>
              <a:cs typeface="Calibri"/>
            </a:endParaRPr>
          </a:p>
          <a:p>
            <a:pPr fontAlgn="base"/>
            <a:r>
              <a:rPr lang="en-US" sz="1800" i="1"/>
              <a:t>Ensure as many of our students have a unique and engaging connection as a Vaquero</a:t>
            </a:r>
            <a:r>
              <a:rPr lang="en-US" sz="1800"/>
              <a:t>​</a:t>
            </a:r>
            <a:endParaRPr lang="en-US" sz="1800">
              <a:ea typeface="Calibri"/>
              <a:cs typeface="Calibri"/>
            </a:endParaRPr>
          </a:p>
          <a:p>
            <a:pPr fontAlgn="base"/>
            <a:r>
              <a:rPr lang="en-US" sz="1800" i="1"/>
              <a:t>Provide opportunities and spaces that bring students to campus and keep them here</a:t>
            </a:r>
            <a:endParaRPr lang="en-US" sz="1800"/>
          </a:p>
          <a:p>
            <a:pPr marL="0" indent="0">
              <a:buNone/>
            </a:pPr>
            <a:endParaRPr lang="en-US"/>
          </a:p>
        </p:txBody>
      </p:sp>
      <p:sp>
        <p:nvSpPr>
          <p:cNvPr id="8" name="TextBox 7">
            <a:extLst>
              <a:ext uri="{FF2B5EF4-FFF2-40B4-BE49-F238E27FC236}">
                <a16:creationId xmlns:a16="http://schemas.microsoft.com/office/drawing/2014/main" id="{E2F738FE-4642-415F-BAB5-E32AC0C4985F}"/>
              </a:ext>
            </a:extLst>
          </p:cNvPr>
          <p:cNvSpPr txBox="1"/>
          <p:nvPr/>
        </p:nvSpPr>
        <p:spPr>
          <a:xfrm>
            <a:off x="5210175" y="420987"/>
            <a:ext cx="6824872" cy="923330"/>
          </a:xfrm>
          <a:prstGeom prst="rect">
            <a:avLst/>
          </a:prstGeom>
          <a:noFill/>
        </p:spPr>
        <p:txBody>
          <a:bodyPr wrap="square" rtlCol="0">
            <a:spAutoFit/>
          </a:bodyPr>
          <a:lstStyle/>
          <a:p>
            <a:r>
              <a:rPr lang="en-US" sz="3600" i="1">
                <a:solidFill>
                  <a:srgbClr val="A32036"/>
                </a:solidFill>
                <a:latin typeface="Cambria" panose="02040503050406030204" pitchFamily="18" charset="0"/>
              </a:rPr>
              <a:t>Student Affairs &amp; Student Activities</a:t>
            </a:r>
            <a:endParaRPr lang="en-US" sz="3600"/>
          </a:p>
          <a:p>
            <a:endParaRPr lang="en-US"/>
          </a:p>
        </p:txBody>
      </p:sp>
      <p:pic>
        <p:nvPicPr>
          <p:cNvPr id="3" name="Picture 3">
            <a:extLst>
              <a:ext uri="{FF2B5EF4-FFF2-40B4-BE49-F238E27FC236}">
                <a16:creationId xmlns:a16="http://schemas.microsoft.com/office/drawing/2014/main" id="{105361C9-2CCC-D522-671B-85B81B2E13E8}"/>
              </a:ext>
            </a:extLst>
          </p:cNvPr>
          <p:cNvPicPr>
            <a:picLocks noChangeAspect="1"/>
          </p:cNvPicPr>
          <p:nvPr/>
        </p:nvPicPr>
        <p:blipFill>
          <a:blip r:embed="rId3"/>
          <a:stretch>
            <a:fillRect/>
          </a:stretch>
        </p:blipFill>
        <p:spPr>
          <a:xfrm>
            <a:off x="8215423" y="1670195"/>
            <a:ext cx="2903126" cy="1934543"/>
          </a:xfrm>
          <a:prstGeom prst="rect">
            <a:avLst/>
          </a:prstGeom>
          <a:ln w="6350">
            <a:solidFill>
              <a:schemeClr val="tx1"/>
            </a:solidFill>
          </a:ln>
        </p:spPr>
      </p:pic>
      <p:pic>
        <p:nvPicPr>
          <p:cNvPr id="4" name="Picture 5" descr="A group of people posing for a photo&#10;&#10;Description automatically generated">
            <a:extLst>
              <a:ext uri="{FF2B5EF4-FFF2-40B4-BE49-F238E27FC236}">
                <a16:creationId xmlns:a16="http://schemas.microsoft.com/office/drawing/2014/main" id="{2CFD8F5E-4E9C-1E5D-AB2F-81CDA7F65A1A}"/>
              </a:ext>
            </a:extLst>
          </p:cNvPr>
          <p:cNvPicPr>
            <a:picLocks noChangeAspect="1"/>
          </p:cNvPicPr>
          <p:nvPr/>
        </p:nvPicPr>
        <p:blipFill>
          <a:blip r:embed="rId4"/>
          <a:stretch>
            <a:fillRect/>
          </a:stretch>
        </p:blipFill>
        <p:spPr>
          <a:xfrm>
            <a:off x="8214548" y="3778346"/>
            <a:ext cx="2903126" cy="2179973"/>
          </a:xfrm>
          <a:prstGeom prst="rect">
            <a:avLst/>
          </a:prstGeom>
          <a:ln w="6350">
            <a:solidFill>
              <a:schemeClr val="tx1"/>
            </a:solidFill>
          </a:ln>
        </p:spPr>
      </p:pic>
    </p:spTree>
    <p:extLst>
      <p:ext uri="{BB962C8B-B14F-4D97-AF65-F5344CB8AC3E}">
        <p14:creationId xmlns:p14="http://schemas.microsoft.com/office/powerpoint/2010/main" val="984510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34883-44DA-43F1-A644-60DF029737A7}"/>
              </a:ext>
            </a:extLst>
          </p:cNvPr>
          <p:cNvPicPr>
            <a:picLocks noChangeAspect="1"/>
          </p:cNvPicPr>
          <p:nvPr/>
        </p:nvPicPr>
        <p:blipFill>
          <a:blip r:embed="rId2"/>
          <a:stretch>
            <a:fillRect/>
          </a:stretch>
        </p:blipFill>
        <p:spPr>
          <a:xfrm>
            <a:off x="462106" y="420987"/>
            <a:ext cx="2626881" cy="1005141"/>
          </a:xfrm>
          <a:prstGeom prst="rect">
            <a:avLst/>
          </a:prstGeom>
        </p:spPr>
      </p:pic>
      <p:sp>
        <p:nvSpPr>
          <p:cNvPr id="5" name="AutoShape 2" descr="https://usc-powerpoint.officeapps.live.com/pods/GetClipboardImage.ashx?Id=1160c3ad-e8a1-4504-9a3b-9ae2f7531c07&amp;DC=US1&amp;pkey=8436b747-f03e-4736-b7ca-551f76db160e&amp;wdwaccluster=US1">
            <a:extLst>
              <a:ext uri="{FF2B5EF4-FFF2-40B4-BE49-F238E27FC236}">
                <a16:creationId xmlns:a16="http://schemas.microsoft.com/office/drawing/2014/main" id="{29FB0EC8-CDDD-48A6-8CD1-4548EBC8772B}"/>
              </a:ext>
            </a:extLst>
          </p:cNvPr>
          <p:cNvSpPr>
            <a:spLocks noGrp="1" noChangeAspect="1" noChangeArrowheads="1"/>
          </p:cNvSpPr>
          <p:nvPr>
            <p:ph idx="1"/>
          </p:nvPr>
        </p:nvSpPr>
        <p:spPr bwMode="auto">
          <a:xfrm>
            <a:off x="525818" y="1809750"/>
            <a:ext cx="9027757"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47500" lnSpcReduction="20000"/>
          </a:bodyPr>
          <a:lstStyle/>
          <a:p>
            <a:pPr marL="0" indent="0" fontAlgn="base">
              <a:buNone/>
            </a:pPr>
            <a:r>
              <a:rPr lang="en-US" sz="3800" b="1" i="1"/>
              <a:t>Develop a Culture of Innovation and Equity: </a:t>
            </a:r>
            <a:r>
              <a:rPr lang="en-US" sz="3800"/>
              <a:t> ​</a:t>
            </a:r>
          </a:p>
          <a:p>
            <a:pPr fontAlgn="base"/>
            <a:r>
              <a:rPr lang="en-US" sz="3800"/>
              <a:t>Hiring ambassadors that speak different languages​</a:t>
            </a:r>
          </a:p>
          <a:p>
            <a:pPr fontAlgn="base"/>
            <a:r>
              <a:rPr lang="en-US" sz="3800"/>
              <a:t>Diverse ambassador groups can connect with incoming students​</a:t>
            </a:r>
          </a:p>
          <a:p>
            <a:pPr fontAlgn="base"/>
            <a:r>
              <a:rPr lang="en-US" sz="3800"/>
              <a:t>Serving students in-person, remote and online simultaneously​</a:t>
            </a:r>
          </a:p>
          <a:p>
            <a:pPr marL="0" indent="0" fontAlgn="base">
              <a:buNone/>
            </a:pPr>
            <a:r>
              <a:rPr lang="en-US" sz="3800" b="1" i="1"/>
              <a:t>Promote our Pathways:</a:t>
            </a:r>
            <a:r>
              <a:rPr lang="en-US" sz="3800"/>
              <a:t>​</a:t>
            </a:r>
          </a:p>
          <a:p>
            <a:pPr fontAlgn="base"/>
            <a:r>
              <a:rPr lang="en-US" sz="3800"/>
              <a:t>High school and community outreach in Glendale, Burbank and Los Angeles​</a:t>
            </a:r>
          </a:p>
          <a:p>
            <a:pPr fontAlgn="base"/>
            <a:r>
              <a:rPr lang="en-US" sz="3800"/>
              <a:t>Promote events and opportunities through social media platforms​</a:t>
            </a:r>
          </a:p>
          <a:p>
            <a:pPr fontAlgn="base"/>
            <a:r>
              <a:rPr lang="en-US" sz="3800"/>
              <a:t>Dual enrollment &amp; jump start programs &amp; our ECAP program for new incoming students​</a:t>
            </a:r>
          </a:p>
          <a:p>
            <a:pPr fontAlgn="base"/>
            <a:r>
              <a:rPr lang="en-US" sz="3800"/>
              <a:t>Make sure GCC's student enrollment guide is current all year long​</a:t>
            </a:r>
          </a:p>
          <a:p>
            <a:pPr marL="0" indent="0" fontAlgn="base">
              <a:buNone/>
            </a:pPr>
            <a:r>
              <a:rPr lang="en-US" sz="3800"/>
              <a:t>​</a:t>
            </a:r>
          </a:p>
          <a:p>
            <a:pPr marL="0" indent="0" fontAlgn="base">
              <a:buNone/>
            </a:pPr>
            <a:r>
              <a:rPr lang="en-US" sz="3800" b="1" i="1"/>
              <a:t>Building the Student Experience:  </a:t>
            </a:r>
            <a:r>
              <a:rPr lang="en-US" sz="3800"/>
              <a:t>​</a:t>
            </a:r>
          </a:p>
          <a:p>
            <a:pPr fontAlgn="base"/>
            <a:r>
              <a:rPr lang="en-US" sz="3800"/>
              <a:t>Being available and ready to help when and how students want to engage with our college​</a:t>
            </a:r>
          </a:p>
          <a:p>
            <a:pPr fontAlgn="base"/>
            <a:r>
              <a:rPr lang="en-US" sz="3800"/>
              <a:t>Welcoming and friendly atmosphere where students feel comfortable​</a:t>
            </a:r>
          </a:p>
          <a:p>
            <a:pPr fontAlgn="base"/>
            <a:r>
              <a:rPr lang="en-US" sz="3800"/>
              <a:t>Virtual and in-person campus tours to prospective students​</a:t>
            </a:r>
          </a:p>
          <a:p>
            <a:pPr fontAlgn="base"/>
            <a:endParaRPr lang="en-US" sz="3600"/>
          </a:p>
          <a:p>
            <a:pPr marL="0" indent="0">
              <a:buNone/>
            </a:pPr>
            <a:endParaRPr lang="en-US"/>
          </a:p>
        </p:txBody>
      </p:sp>
      <p:sp>
        <p:nvSpPr>
          <p:cNvPr id="8" name="TextBox 7">
            <a:extLst>
              <a:ext uri="{FF2B5EF4-FFF2-40B4-BE49-F238E27FC236}">
                <a16:creationId xmlns:a16="http://schemas.microsoft.com/office/drawing/2014/main" id="{E2F738FE-4642-415F-BAB5-E32AC0C4985F}"/>
              </a:ext>
            </a:extLst>
          </p:cNvPr>
          <p:cNvSpPr txBox="1"/>
          <p:nvPr/>
        </p:nvSpPr>
        <p:spPr>
          <a:xfrm>
            <a:off x="5488081" y="385128"/>
            <a:ext cx="6824872" cy="923330"/>
          </a:xfrm>
          <a:prstGeom prst="rect">
            <a:avLst/>
          </a:prstGeom>
          <a:noFill/>
        </p:spPr>
        <p:txBody>
          <a:bodyPr wrap="square" rtlCol="0">
            <a:spAutoFit/>
          </a:bodyPr>
          <a:lstStyle/>
          <a:p>
            <a:r>
              <a:rPr lang="en-US" sz="3600" i="1">
                <a:solidFill>
                  <a:srgbClr val="A32036"/>
                </a:solidFill>
                <a:latin typeface="Cambria" panose="02040503050406030204" pitchFamily="18" charset="0"/>
              </a:rPr>
              <a:t>Student Outreach Services</a:t>
            </a:r>
            <a:endParaRPr lang="en-US" sz="3600"/>
          </a:p>
          <a:p>
            <a:endParaRPr lang="en-US"/>
          </a:p>
        </p:txBody>
      </p:sp>
    </p:spTree>
    <p:extLst>
      <p:ext uri="{BB962C8B-B14F-4D97-AF65-F5344CB8AC3E}">
        <p14:creationId xmlns:p14="http://schemas.microsoft.com/office/powerpoint/2010/main" val="3076770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34883-44DA-43F1-A644-60DF029737A7}"/>
              </a:ext>
            </a:extLst>
          </p:cNvPr>
          <p:cNvPicPr>
            <a:picLocks noChangeAspect="1"/>
          </p:cNvPicPr>
          <p:nvPr/>
        </p:nvPicPr>
        <p:blipFill>
          <a:blip r:embed="rId2"/>
          <a:stretch>
            <a:fillRect/>
          </a:stretch>
        </p:blipFill>
        <p:spPr>
          <a:xfrm>
            <a:off x="462106" y="420987"/>
            <a:ext cx="2626881" cy="1005141"/>
          </a:xfrm>
          <a:prstGeom prst="rect">
            <a:avLst/>
          </a:prstGeom>
        </p:spPr>
      </p:pic>
      <p:sp>
        <p:nvSpPr>
          <p:cNvPr id="5" name="AutoShape 2" descr="https://usc-powerpoint.officeapps.live.com/pods/GetClipboardImage.ashx?Id=1160c3ad-e8a1-4504-9a3b-9ae2f7531c07&amp;DC=US1&amp;pkey=8436b747-f03e-4736-b7ca-551f76db160e&amp;wdwaccluster=US1">
            <a:extLst>
              <a:ext uri="{FF2B5EF4-FFF2-40B4-BE49-F238E27FC236}">
                <a16:creationId xmlns:a16="http://schemas.microsoft.com/office/drawing/2014/main" id="{29FB0EC8-CDDD-48A6-8CD1-4548EBC8772B}"/>
              </a:ext>
            </a:extLst>
          </p:cNvPr>
          <p:cNvSpPr>
            <a:spLocks noGrp="1" noChangeAspect="1" noChangeArrowheads="1"/>
          </p:cNvSpPr>
          <p:nvPr>
            <p:ph idx="1"/>
          </p:nvPr>
        </p:nvSpPr>
        <p:spPr bwMode="auto">
          <a:xfrm>
            <a:off x="645253" y="1859172"/>
            <a:ext cx="11389794" cy="47130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20000"/>
          </a:bodyPr>
          <a:lstStyle/>
          <a:p>
            <a:pPr marL="0" indent="0" fontAlgn="base">
              <a:buNone/>
            </a:pPr>
            <a:r>
              <a:rPr lang="en-US" b="1" i="1"/>
              <a:t>Develop a Culture of Innovation and Equity:</a:t>
            </a:r>
            <a:r>
              <a:rPr lang="en-US"/>
              <a:t>​</a:t>
            </a:r>
          </a:p>
          <a:p>
            <a:pPr fontAlgn="base"/>
            <a:r>
              <a:rPr lang="en-US"/>
              <a:t>Ensure that students can access Transfer Center Counselors in person, on Zoom and via telephone. Partner with colleges and universities to provide experiences and activities to expose students to campus life. Bring back in person college tours and trips. ​</a:t>
            </a:r>
          </a:p>
          <a:p>
            <a:pPr marL="0" indent="0" fontAlgn="base">
              <a:buNone/>
            </a:pPr>
            <a:r>
              <a:rPr lang="en-US" b="1" i="1"/>
              <a:t>Promote our Pathways: </a:t>
            </a:r>
            <a:r>
              <a:rPr lang="en-US"/>
              <a:t>​</a:t>
            </a:r>
          </a:p>
          <a:p>
            <a:pPr fontAlgn="base"/>
            <a:r>
              <a:rPr lang="en-US"/>
              <a:t>Launch and fully utilize Program Mapper to help guide students who have identified transfer as a goal through pathways that leads to transfer. ·Collaborate on a marketing campaign on the Promise Plus by highlighting our transfer successes.​</a:t>
            </a:r>
          </a:p>
          <a:p>
            <a:pPr marL="0" indent="0" fontAlgn="base">
              <a:buNone/>
            </a:pPr>
            <a:r>
              <a:rPr lang="en-US" b="1" i="1"/>
              <a:t>Building the Student Experience:</a:t>
            </a:r>
            <a:r>
              <a:rPr lang="en-US"/>
              <a:t>​</a:t>
            </a:r>
          </a:p>
          <a:p>
            <a:pPr fontAlgn="base"/>
            <a:r>
              <a:rPr lang="en-US" i="1"/>
              <a:t>Celebrate the transfer experience.  Bring students together with their families and favorite faculty for a "Transfer Cord Ceremony and Graduation".  </a:t>
            </a:r>
            <a:endParaRPr lang="en-US"/>
          </a:p>
          <a:p>
            <a:pPr marL="0" indent="0" fontAlgn="base">
              <a:buNone/>
            </a:pPr>
            <a:endParaRPr lang="en-US" sz="3600"/>
          </a:p>
          <a:p>
            <a:pPr marL="0" indent="0">
              <a:buNone/>
            </a:pPr>
            <a:endParaRPr lang="en-US"/>
          </a:p>
        </p:txBody>
      </p:sp>
      <p:sp>
        <p:nvSpPr>
          <p:cNvPr id="8" name="TextBox 7">
            <a:extLst>
              <a:ext uri="{FF2B5EF4-FFF2-40B4-BE49-F238E27FC236}">
                <a16:creationId xmlns:a16="http://schemas.microsoft.com/office/drawing/2014/main" id="{E2F738FE-4642-415F-BAB5-E32AC0C4985F}"/>
              </a:ext>
            </a:extLst>
          </p:cNvPr>
          <p:cNvSpPr txBox="1"/>
          <p:nvPr/>
        </p:nvSpPr>
        <p:spPr>
          <a:xfrm>
            <a:off x="8142207" y="403824"/>
            <a:ext cx="3892840" cy="923330"/>
          </a:xfrm>
          <a:prstGeom prst="rect">
            <a:avLst/>
          </a:prstGeom>
          <a:noFill/>
        </p:spPr>
        <p:txBody>
          <a:bodyPr wrap="square" rtlCol="0">
            <a:spAutoFit/>
          </a:bodyPr>
          <a:lstStyle/>
          <a:p>
            <a:r>
              <a:rPr lang="en-US" sz="3600" i="1">
                <a:solidFill>
                  <a:srgbClr val="A32036"/>
                </a:solidFill>
                <a:latin typeface="Cambria" panose="02040503050406030204" pitchFamily="18" charset="0"/>
              </a:rPr>
              <a:t>Transfer Center</a:t>
            </a:r>
            <a:endParaRPr lang="en-US" sz="3600"/>
          </a:p>
          <a:p>
            <a:endParaRPr lang="en-US"/>
          </a:p>
        </p:txBody>
      </p:sp>
    </p:spTree>
    <p:extLst>
      <p:ext uri="{BB962C8B-B14F-4D97-AF65-F5344CB8AC3E}">
        <p14:creationId xmlns:p14="http://schemas.microsoft.com/office/powerpoint/2010/main" val="1142189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graphical user interface&#10;&#10;Description automatically generated">
            <a:extLst>
              <a:ext uri="{FF2B5EF4-FFF2-40B4-BE49-F238E27FC236}">
                <a16:creationId xmlns:a16="http://schemas.microsoft.com/office/drawing/2014/main" id="{3F8980B7-56F4-2324-126F-8734D9E099B3}"/>
              </a:ext>
            </a:extLst>
          </p:cNvPr>
          <p:cNvPicPr>
            <a:picLocks noChangeAspect="1"/>
          </p:cNvPicPr>
          <p:nvPr/>
        </p:nvPicPr>
        <p:blipFill rotWithShape="1">
          <a:blip r:embed="rId2"/>
          <a:srcRect t="4471" b="995"/>
          <a:stretch/>
        </p:blipFill>
        <p:spPr>
          <a:xfrm>
            <a:off x="457200" y="457200"/>
            <a:ext cx="11277600" cy="5943600"/>
          </a:xfrm>
          <a:prstGeom prst="rect">
            <a:avLst/>
          </a:prstGeom>
        </p:spPr>
      </p:pic>
    </p:spTree>
    <p:extLst>
      <p:ext uri="{BB962C8B-B14F-4D97-AF65-F5344CB8AC3E}">
        <p14:creationId xmlns:p14="http://schemas.microsoft.com/office/powerpoint/2010/main" val="1225421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3">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5">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ext&#10;&#10;Description automatically generated">
            <a:extLst>
              <a:ext uri="{FF2B5EF4-FFF2-40B4-BE49-F238E27FC236}">
                <a16:creationId xmlns:a16="http://schemas.microsoft.com/office/drawing/2014/main" id="{CE011FCD-7D71-0CB3-AC98-ABDBFA6B046B}"/>
              </a:ext>
            </a:extLst>
          </p:cNvPr>
          <p:cNvPicPr>
            <a:picLocks noChangeAspect="1"/>
          </p:cNvPicPr>
          <p:nvPr/>
        </p:nvPicPr>
        <p:blipFill>
          <a:blip r:embed="rId2"/>
          <a:stretch>
            <a:fillRect/>
          </a:stretch>
        </p:blipFill>
        <p:spPr>
          <a:xfrm>
            <a:off x="1910367" y="457200"/>
            <a:ext cx="8371266" cy="5943600"/>
          </a:xfrm>
          <a:prstGeom prst="rect">
            <a:avLst/>
          </a:prstGeom>
        </p:spPr>
      </p:pic>
    </p:spTree>
    <p:extLst>
      <p:ext uri="{BB962C8B-B14F-4D97-AF65-F5344CB8AC3E}">
        <p14:creationId xmlns:p14="http://schemas.microsoft.com/office/powerpoint/2010/main" val="1908147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2EEBF-C4B0-4E15-807A-4A133B747E4F}"/>
              </a:ext>
            </a:extLst>
          </p:cNvPr>
          <p:cNvSpPr/>
          <p:nvPr/>
        </p:nvSpPr>
        <p:spPr>
          <a:xfrm>
            <a:off x="7464614" y="1783959"/>
            <a:ext cx="4087306"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0" i="0" u="none" strike="noStrike">
                <a:effectLst/>
                <a:latin typeface="+mj-lt"/>
                <a:ea typeface="+mj-ea"/>
                <a:cs typeface="+mj-cs"/>
              </a:rPr>
              <a:t>15-minute Break</a:t>
            </a:r>
            <a:r>
              <a:rPr lang="en-US" sz="5400" b="0" i="0">
                <a:effectLst/>
                <a:latin typeface="+mj-lt"/>
                <a:ea typeface="+mj-ea"/>
                <a:cs typeface="+mj-cs"/>
              </a:rPr>
              <a:t>​</a:t>
            </a:r>
            <a:endParaRPr lang="en-US" sz="5400">
              <a:latin typeface="+mj-lt"/>
              <a:ea typeface="+mj-ea"/>
              <a:cs typeface="+mj-cs"/>
            </a:endParaRP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59C6485-289B-4876-B278-38F468D64385}"/>
              </a:ext>
            </a:extLst>
          </p:cNvPr>
          <p:cNvPicPr>
            <a:picLocks noChangeAspect="1"/>
          </p:cNvPicPr>
          <p:nvPr/>
        </p:nvPicPr>
        <p:blipFill rotWithShape="1">
          <a:blip r:embed="rId2"/>
          <a:srcRect l="5213" r="7930"/>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268135081"/>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2EEBF-C4B0-4E15-807A-4A133B747E4F}"/>
              </a:ext>
            </a:extLst>
          </p:cNvPr>
          <p:cNvSpPr/>
          <p:nvPr/>
        </p:nvSpPr>
        <p:spPr>
          <a:xfrm>
            <a:off x="7464614" y="1783959"/>
            <a:ext cx="4087306"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a:latin typeface="+mj-lt"/>
                <a:ea typeface="+mj-ea"/>
                <a:cs typeface="+mj-cs"/>
              </a:rPr>
              <a:t>Engagement with Students of Concern</a:t>
            </a:r>
            <a:r>
              <a:rPr lang="en-US" sz="5400" b="0" i="0">
                <a:effectLst/>
                <a:latin typeface="+mj-lt"/>
                <a:ea typeface="+mj-ea"/>
                <a:cs typeface="+mj-cs"/>
              </a:rPr>
              <a:t>​</a:t>
            </a:r>
            <a:endParaRPr lang="en-US" sz="5400">
              <a:latin typeface="+mj-lt"/>
              <a:ea typeface="+mj-ea"/>
              <a:cs typeface="+mj-cs"/>
            </a:endParaRP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8633C268-2507-40CA-A339-43B4D567C3A3}"/>
              </a:ext>
            </a:extLst>
          </p:cNvPr>
          <p:cNvPicPr>
            <a:picLocks noChangeAspect="1"/>
          </p:cNvPicPr>
          <p:nvPr/>
        </p:nvPicPr>
        <p:blipFill rotWithShape="1">
          <a:blip r:embed="rId2"/>
          <a:srcRect t="34804" b="1665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61999116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86ED0A1-DD00-4877-BB8F-E8996ABD34A8}"/>
              </a:ext>
            </a:extLst>
          </p:cNvPr>
          <p:cNvPicPr>
            <a:picLocks noChangeAspect="1"/>
          </p:cNvPicPr>
          <p:nvPr/>
        </p:nvPicPr>
        <p:blipFill rotWithShape="1">
          <a:blip r:embed="rId2">
            <a:alphaModFix amt="50000"/>
          </a:blip>
          <a:srcRect l="10181" r="16486" b="1"/>
          <a:stretch/>
        </p:blipFill>
        <p:spPr>
          <a:xfrm>
            <a:off x="20" y="1"/>
            <a:ext cx="12191980" cy="6857999"/>
          </a:xfrm>
          <a:prstGeom prst="rect">
            <a:avLst/>
          </a:prstGeom>
        </p:spPr>
      </p:pic>
      <p:sp>
        <p:nvSpPr>
          <p:cNvPr id="3" name="Rectangle 2">
            <a:extLst>
              <a:ext uri="{FF2B5EF4-FFF2-40B4-BE49-F238E27FC236}">
                <a16:creationId xmlns:a16="http://schemas.microsoft.com/office/drawing/2014/main" id="{2012EEBF-C4B0-4E15-807A-4A133B747E4F}"/>
              </a:ext>
            </a:extLst>
          </p:cNvPr>
          <p:cNvSpPr/>
          <p:nvPr/>
        </p:nvSpPr>
        <p:spPr>
          <a:xfrm>
            <a:off x="1524000" y="1122362"/>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a:solidFill>
                  <a:srgbClr val="FFFFFF"/>
                </a:solidFill>
                <a:latin typeface="+mj-lt"/>
                <a:ea typeface="+mj-ea"/>
                <a:cs typeface="+mj-cs"/>
              </a:rPr>
              <a:t>Lunch</a:t>
            </a:r>
            <a:r>
              <a:rPr lang="en-US" sz="6000" b="0" i="0">
                <a:solidFill>
                  <a:srgbClr val="FFFFFF"/>
                </a:solidFill>
                <a:effectLst/>
                <a:latin typeface="+mj-lt"/>
                <a:ea typeface="+mj-ea"/>
                <a:cs typeface="+mj-cs"/>
              </a:rPr>
              <a:t>​</a:t>
            </a:r>
            <a:endParaRPr lang="en-US" sz="6000">
              <a:solidFill>
                <a:srgbClr val="FFFFFF"/>
              </a:solidFill>
              <a:latin typeface="+mj-lt"/>
              <a:ea typeface="+mj-ea"/>
              <a:cs typeface="+mj-cs"/>
            </a:endParaRPr>
          </a:p>
        </p:txBody>
      </p:sp>
    </p:spTree>
    <p:extLst>
      <p:ext uri="{BB962C8B-B14F-4D97-AF65-F5344CB8AC3E}">
        <p14:creationId xmlns:p14="http://schemas.microsoft.com/office/powerpoint/2010/main" val="38966618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2EEBF-C4B0-4E15-807A-4A133B747E4F}"/>
              </a:ext>
            </a:extLst>
          </p:cNvPr>
          <p:cNvSpPr/>
          <p:nvPr/>
        </p:nvSpPr>
        <p:spPr>
          <a:xfrm>
            <a:off x="7464614" y="1783959"/>
            <a:ext cx="4087306"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a:latin typeface="+mj-lt"/>
                <a:ea typeface="+mj-ea"/>
                <a:cs typeface="+mj-cs"/>
              </a:rPr>
              <a:t>Closing Activities:</a:t>
            </a:r>
          </a:p>
          <a:p>
            <a:pPr>
              <a:lnSpc>
                <a:spcPct val="90000"/>
              </a:lnSpc>
              <a:spcBef>
                <a:spcPct val="0"/>
              </a:spcBef>
              <a:spcAft>
                <a:spcPts val="600"/>
              </a:spcAft>
            </a:pPr>
            <a:endParaRPr lang="en-US" sz="3800" b="1" i="0">
              <a:effectLst/>
              <a:latin typeface="+mj-lt"/>
              <a:ea typeface="+mj-ea"/>
              <a:cs typeface="Calibri Light"/>
            </a:endParaRPr>
          </a:p>
          <a:p>
            <a:pPr>
              <a:lnSpc>
                <a:spcPct val="90000"/>
              </a:lnSpc>
              <a:spcBef>
                <a:spcPct val="0"/>
              </a:spcBef>
              <a:spcAft>
                <a:spcPts val="600"/>
              </a:spcAft>
            </a:pPr>
            <a:r>
              <a:rPr lang="en-US" sz="3800" b="1">
                <a:latin typeface="+mj-lt"/>
                <a:ea typeface="+mj-ea"/>
                <a:cs typeface="+mj-cs"/>
              </a:rPr>
              <a:t>Scavenger Hunt</a:t>
            </a:r>
            <a:r>
              <a:rPr lang="en-US" sz="3800">
                <a:latin typeface="+mj-lt"/>
                <a:ea typeface="+mj-ea"/>
                <a:cs typeface="+mj-cs"/>
              </a:rPr>
              <a:t> </a:t>
            </a:r>
            <a:endParaRPr lang="en-US" sz="3800">
              <a:latin typeface="+mj-lt"/>
              <a:ea typeface="+mj-ea"/>
              <a:cs typeface="Calibri Light"/>
            </a:endParaRPr>
          </a:p>
          <a:p>
            <a:pPr>
              <a:lnSpc>
                <a:spcPct val="90000"/>
              </a:lnSpc>
              <a:spcBef>
                <a:spcPct val="0"/>
              </a:spcBef>
              <a:spcAft>
                <a:spcPts val="600"/>
              </a:spcAft>
            </a:pPr>
            <a:r>
              <a:rPr lang="en-US" sz="2800">
                <a:latin typeface="+mj-lt"/>
                <a:ea typeface="+mj-ea"/>
                <a:cs typeface="+mj-cs"/>
              </a:rPr>
              <a:t>Re-engaging with all Student Services</a:t>
            </a:r>
            <a:r>
              <a:rPr lang="en-US" sz="2800" b="0" i="0">
                <a:effectLst/>
                <a:latin typeface="+mj-lt"/>
                <a:ea typeface="+mj-ea"/>
                <a:cs typeface="+mj-cs"/>
              </a:rPr>
              <a:t>​</a:t>
            </a:r>
            <a:endParaRPr lang="en-US" sz="2800">
              <a:ea typeface="+mj-ea"/>
              <a:cs typeface="+mj-cs"/>
            </a:endParaRP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8D35FABC-E5CA-4B3B-B943-FAEAEBD97CC9}"/>
              </a:ext>
            </a:extLst>
          </p:cNvPr>
          <p:cNvPicPr>
            <a:picLocks noChangeAspect="1"/>
          </p:cNvPicPr>
          <p:nvPr/>
        </p:nvPicPr>
        <p:blipFill rotWithShape="1">
          <a:blip r:embed="rId2"/>
          <a:srcRect l="23340" r="12094" b="-1"/>
          <a:stretch/>
        </p:blipFill>
        <p:spPr>
          <a:xfrm flipH="1">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15448990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34883-44DA-43F1-A644-60DF029737A7}"/>
              </a:ext>
            </a:extLst>
          </p:cNvPr>
          <p:cNvPicPr>
            <a:picLocks noChangeAspect="1"/>
          </p:cNvPicPr>
          <p:nvPr/>
        </p:nvPicPr>
        <p:blipFill>
          <a:blip r:embed="rId2"/>
          <a:stretch>
            <a:fillRect/>
          </a:stretch>
        </p:blipFill>
        <p:spPr>
          <a:xfrm>
            <a:off x="462106" y="420987"/>
            <a:ext cx="2626881" cy="1005141"/>
          </a:xfrm>
          <a:prstGeom prst="rect">
            <a:avLst/>
          </a:prstGeom>
        </p:spPr>
      </p:pic>
      <p:sp>
        <p:nvSpPr>
          <p:cNvPr id="7" name="Rectangle 6">
            <a:extLst>
              <a:ext uri="{FF2B5EF4-FFF2-40B4-BE49-F238E27FC236}">
                <a16:creationId xmlns:a16="http://schemas.microsoft.com/office/drawing/2014/main" id="{7ED4110D-A93F-477C-B927-CF824CDF9C70}"/>
              </a:ext>
            </a:extLst>
          </p:cNvPr>
          <p:cNvSpPr/>
          <p:nvPr/>
        </p:nvSpPr>
        <p:spPr>
          <a:xfrm>
            <a:off x="462106" y="1733549"/>
            <a:ext cx="8329469" cy="6124754"/>
          </a:xfrm>
          <a:prstGeom prst="rect">
            <a:avLst/>
          </a:prstGeom>
        </p:spPr>
        <p:txBody>
          <a:bodyPr wrap="square" lIns="91440" tIns="45720" rIns="91440" bIns="45720" anchor="t">
            <a:spAutoFit/>
          </a:bodyPr>
          <a:lstStyle/>
          <a:p>
            <a:r>
              <a:rPr lang="en-US" sz="2800" b="1">
                <a:solidFill>
                  <a:srgbClr val="C00000"/>
                </a:solidFill>
                <a:latin typeface="Calibri"/>
                <a:cs typeface="Calibri"/>
              </a:rPr>
              <a:t>All-Student Services Meeting</a:t>
            </a:r>
            <a:endParaRPr lang="en-US" sz="2800" b="1">
              <a:solidFill>
                <a:srgbClr val="C00000"/>
              </a:solidFill>
              <a:ea typeface="+mn-lt"/>
              <a:cs typeface="+mn-lt"/>
            </a:endParaRPr>
          </a:p>
          <a:p>
            <a:r>
              <a:rPr lang="en-US" sz="2800" b="1">
                <a:solidFill>
                  <a:srgbClr val="C00000"/>
                </a:solidFill>
                <a:ea typeface="+mn-lt"/>
                <a:cs typeface="+mn-lt"/>
              </a:rPr>
              <a:t>Fall 2022</a:t>
            </a:r>
          </a:p>
          <a:p>
            <a:endParaRPr lang="en-US" sz="2800" b="1">
              <a:solidFill>
                <a:srgbClr val="C00000"/>
              </a:solidFill>
              <a:latin typeface="Calibri"/>
              <a:cs typeface="Calibri"/>
            </a:endParaRPr>
          </a:p>
          <a:p>
            <a:r>
              <a:rPr lang="en-US" sz="2800" b="1">
                <a:solidFill>
                  <a:srgbClr val="C00000"/>
                </a:solidFill>
                <a:latin typeface="Calibri"/>
                <a:cs typeface="Calibri"/>
              </a:rPr>
              <a:t>Theme:</a:t>
            </a:r>
          </a:p>
          <a:p>
            <a:endParaRPr lang="en-US" sz="2800">
              <a:solidFill>
                <a:srgbClr val="000000"/>
              </a:solidFill>
              <a:latin typeface="Calibri"/>
              <a:cs typeface="Calibri"/>
            </a:endParaRPr>
          </a:p>
          <a:p>
            <a:r>
              <a:rPr lang="en-US" sz="2800" b="1" i="1" u="sng">
                <a:solidFill>
                  <a:srgbClr val="C00000"/>
                </a:solidFill>
                <a:latin typeface="Calibri"/>
                <a:cs typeface="Calibri"/>
              </a:rPr>
              <a:t>Unifying</a:t>
            </a:r>
            <a:r>
              <a:rPr lang="en-US" sz="2800" b="1" i="1">
                <a:solidFill>
                  <a:srgbClr val="C00000"/>
                </a:solidFill>
                <a:latin typeface="Calibri"/>
                <a:cs typeface="Calibri"/>
              </a:rPr>
              <a:t> Student Services:  </a:t>
            </a:r>
            <a:r>
              <a:rPr lang="en-US" sz="2800" b="1" i="1" u="sng">
                <a:solidFill>
                  <a:srgbClr val="C00000"/>
                </a:solidFill>
                <a:latin typeface="Calibri"/>
                <a:cs typeface="Calibri"/>
              </a:rPr>
              <a:t>Reimagining</a:t>
            </a:r>
            <a:r>
              <a:rPr lang="en-US" sz="2800" b="1" i="1">
                <a:solidFill>
                  <a:srgbClr val="C00000"/>
                </a:solidFill>
                <a:latin typeface="Calibri"/>
                <a:cs typeface="Calibri"/>
              </a:rPr>
              <a:t> the Student Experience from Onboarding to Completion</a:t>
            </a:r>
            <a:endParaRPr lang="en-US" sz="2800">
              <a:ea typeface="+mn-lt"/>
              <a:cs typeface="+mn-lt"/>
            </a:endParaRPr>
          </a:p>
          <a:p>
            <a:endParaRPr lang="en-US" sz="2800">
              <a:ea typeface="+mn-lt"/>
              <a:cs typeface="+mn-lt"/>
            </a:endParaRPr>
          </a:p>
          <a:p>
            <a:pPr marL="457200">
              <a:buFont typeface="Wingdings"/>
              <a:buChar char="Ø"/>
            </a:pPr>
            <a:r>
              <a:rPr lang="en-US" sz="2800" b="1" i="1">
                <a:solidFill>
                  <a:srgbClr val="C00000"/>
                </a:solidFill>
                <a:latin typeface="Calibri"/>
                <a:cs typeface="Calibri"/>
              </a:rPr>
              <a:t>Unify:  Make into a unit or a coherent whole; unite</a:t>
            </a:r>
            <a:endParaRPr lang="en-US" sz="2800">
              <a:ea typeface="+mn-lt"/>
              <a:cs typeface="+mn-lt"/>
            </a:endParaRPr>
          </a:p>
          <a:p>
            <a:pPr marL="685800" indent="-171450">
              <a:buFont typeface="Wingdings,Sans-Serif"/>
              <a:buChar char="Ø"/>
            </a:pPr>
            <a:r>
              <a:rPr lang="en-US" sz="2800" b="1" i="1">
                <a:solidFill>
                  <a:srgbClr val="C00000"/>
                </a:solidFill>
                <a:latin typeface="Calibri"/>
                <a:cs typeface="Calibri"/>
              </a:rPr>
              <a:t>Reimagine:  Imagine again or in a different way</a:t>
            </a:r>
            <a:endParaRPr lang="en-US" sz="2800">
              <a:ea typeface="+mn-lt"/>
              <a:cs typeface="+mn-lt"/>
            </a:endParaRPr>
          </a:p>
          <a:p>
            <a:pPr marL="285750" indent="-285750">
              <a:buFont typeface="Arial"/>
              <a:buChar char="•"/>
            </a:pPr>
            <a:endParaRPr lang="en-US" sz="2800">
              <a:ea typeface="+mn-lt"/>
              <a:cs typeface="+mn-lt"/>
            </a:endParaRPr>
          </a:p>
          <a:p>
            <a:pPr marL="685800" indent="-342900">
              <a:buFont typeface="Wingdings,Sans-Serif"/>
              <a:buChar char="Ø"/>
            </a:pPr>
            <a:endParaRPr lang="en-US" sz="2800" b="1" i="1">
              <a:solidFill>
                <a:srgbClr val="C00000"/>
              </a:solidFill>
              <a:ea typeface="+mn-lt"/>
              <a:cs typeface="+mn-lt"/>
            </a:endParaRPr>
          </a:p>
          <a:p>
            <a:endParaRPr lang="en-US" sz="2800" b="1" i="1">
              <a:solidFill>
                <a:srgbClr val="C00000"/>
              </a:solidFill>
              <a:cs typeface="Calibri"/>
            </a:endParaRPr>
          </a:p>
        </p:txBody>
      </p:sp>
      <p:pic>
        <p:nvPicPr>
          <p:cNvPr id="3" name="Picture 3">
            <a:extLst>
              <a:ext uri="{FF2B5EF4-FFF2-40B4-BE49-F238E27FC236}">
                <a16:creationId xmlns:a16="http://schemas.microsoft.com/office/drawing/2014/main" id="{35B3B236-7DF6-0287-941D-56D34D17E97F}"/>
              </a:ext>
            </a:extLst>
          </p:cNvPr>
          <p:cNvPicPr>
            <a:picLocks noChangeAspect="1"/>
          </p:cNvPicPr>
          <p:nvPr/>
        </p:nvPicPr>
        <p:blipFill>
          <a:blip r:embed="rId3"/>
          <a:stretch>
            <a:fillRect/>
          </a:stretch>
        </p:blipFill>
        <p:spPr>
          <a:xfrm>
            <a:off x="9214613" y="185951"/>
            <a:ext cx="2226431" cy="6481481"/>
          </a:xfrm>
          <a:prstGeom prst="rect">
            <a:avLst/>
          </a:prstGeom>
          <a:ln>
            <a:noFill/>
          </a:ln>
          <a:effectLst>
            <a:softEdge rad="112500"/>
          </a:effectLst>
        </p:spPr>
      </p:pic>
    </p:spTree>
    <p:extLst>
      <p:ext uri="{BB962C8B-B14F-4D97-AF65-F5344CB8AC3E}">
        <p14:creationId xmlns:p14="http://schemas.microsoft.com/office/powerpoint/2010/main" val="1328427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25F302-27C5-414F-97F8-6EA0A6C02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9934883-44DA-43F1-A644-60DF029737A7}"/>
              </a:ext>
            </a:extLst>
          </p:cNvPr>
          <p:cNvPicPr>
            <a:picLocks noChangeAspect="1"/>
          </p:cNvPicPr>
          <p:nvPr/>
        </p:nvPicPr>
        <p:blipFill>
          <a:blip r:embed="rId2"/>
          <a:stretch>
            <a:fillRect/>
          </a:stretch>
        </p:blipFill>
        <p:spPr>
          <a:xfrm>
            <a:off x="576852" y="845926"/>
            <a:ext cx="3094195" cy="1186546"/>
          </a:xfrm>
          <a:prstGeom prst="rect">
            <a:avLst/>
          </a:prstGeom>
        </p:spPr>
      </p:pic>
      <p:pic>
        <p:nvPicPr>
          <p:cNvPr id="3" name="Picture 3">
            <a:extLst>
              <a:ext uri="{FF2B5EF4-FFF2-40B4-BE49-F238E27FC236}">
                <a16:creationId xmlns:a16="http://schemas.microsoft.com/office/drawing/2014/main" id="{9D477C37-4A4F-4916-8289-20C249E47E2C}"/>
              </a:ext>
            </a:extLst>
          </p:cNvPr>
          <p:cNvPicPr>
            <a:picLocks noChangeAspect="1"/>
          </p:cNvPicPr>
          <p:nvPr/>
        </p:nvPicPr>
        <p:blipFill>
          <a:blip r:embed="rId3"/>
          <a:stretch>
            <a:fillRect/>
          </a:stretch>
        </p:blipFill>
        <p:spPr>
          <a:xfrm>
            <a:off x="621676" y="3756175"/>
            <a:ext cx="3874124" cy="2305103"/>
          </a:xfrm>
          <a:prstGeom prst="rect">
            <a:avLst/>
          </a:prstGeom>
        </p:spPr>
      </p:pic>
      <p:sp>
        <p:nvSpPr>
          <p:cNvPr id="14" name="Right Triangle 13">
            <a:extLst>
              <a:ext uri="{FF2B5EF4-FFF2-40B4-BE49-F238E27FC236}">
                <a16:creationId xmlns:a16="http://schemas.microsoft.com/office/drawing/2014/main" id="{830A36F8-48C2-4842-A87B-8CE8DF4E7F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D4110D-A93F-477C-B927-CF824CDF9C70}"/>
              </a:ext>
            </a:extLst>
          </p:cNvPr>
          <p:cNvSpPr/>
          <p:nvPr/>
        </p:nvSpPr>
        <p:spPr>
          <a:xfrm>
            <a:off x="4972602" y="667454"/>
            <a:ext cx="6433065" cy="2755092"/>
          </a:xfrm>
          <a:prstGeom prst="rect">
            <a:avLst/>
          </a:prstGeom>
        </p:spPr>
        <p:txBody>
          <a:bodyPr vert="horz" lIns="91440" tIns="45720" rIns="91440" bIns="45720" rtlCol="0" anchor="t">
            <a:noAutofit/>
          </a:bodyPr>
          <a:lstStyle/>
          <a:p>
            <a:pPr>
              <a:lnSpc>
                <a:spcPct val="90000"/>
              </a:lnSpc>
              <a:spcAft>
                <a:spcPts val="600"/>
              </a:spcAft>
            </a:pPr>
            <a:r>
              <a:rPr lang="en-US" sz="3000" b="1">
                <a:solidFill>
                  <a:srgbClr val="C00000"/>
                </a:solidFill>
              </a:rPr>
              <a:t>Dr. Ryan </a:t>
            </a:r>
            <a:r>
              <a:rPr lang="en-US" sz="3000" b="1" err="1">
                <a:solidFill>
                  <a:srgbClr val="C00000"/>
                </a:solidFill>
              </a:rPr>
              <a:t>Cornner</a:t>
            </a:r>
            <a:r>
              <a:rPr lang="en-US" sz="3000" b="1">
                <a:solidFill>
                  <a:srgbClr val="C00000"/>
                </a:solidFill>
              </a:rPr>
              <a:t>, Superintendent/President</a:t>
            </a:r>
            <a:endParaRPr lang="en-US" sz="3000">
              <a:solidFill>
                <a:srgbClr val="C00000"/>
              </a:solidFill>
              <a:cs typeface="Calibri"/>
            </a:endParaRPr>
          </a:p>
          <a:p>
            <a:pPr indent="-228600">
              <a:lnSpc>
                <a:spcPct val="90000"/>
              </a:lnSpc>
              <a:spcAft>
                <a:spcPts val="600"/>
              </a:spcAft>
              <a:buFont typeface="Arial" panose="020B0604020202020204" pitchFamily="34" charset="0"/>
              <a:buChar char="•"/>
            </a:pPr>
            <a:endParaRPr lang="en-US" sz="3000">
              <a:solidFill>
                <a:srgbClr val="C00000"/>
              </a:solidFill>
              <a:cs typeface="Calibri"/>
            </a:endParaRPr>
          </a:p>
          <a:p>
            <a:pPr>
              <a:lnSpc>
                <a:spcPct val="90000"/>
              </a:lnSpc>
              <a:spcAft>
                <a:spcPts val="600"/>
              </a:spcAft>
            </a:pPr>
            <a:r>
              <a:rPr lang="en-US" sz="3000" b="1">
                <a:solidFill>
                  <a:srgbClr val="C00000"/>
                </a:solidFill>
              </a:rPr>
              <a:t>GCC Reengagement Plan</a:t>
            </a:r>
            <a:endParaRPr lang="en-US" sz="3000">
              <a:solidFill>
                <a:srgbClr val="C00000"/>
              </a:solidFill>
              <a:cs typeface="Calibri" panose="020F0502020204030204"/>
            </a:endParaRPr>
          </a:p>
          <a:p>
            <a:pPr marL="457200" indent="-457200">
              <a:lnSpc>
                <a:spcPct val="90000"/>
              </a:lnSpc>
              <a:spcAft>
                <a:spcPts val="600"/>
              </a:spcAft>
              <a:buFont typeface="Arial"/>
              <a:buChar char="•"/>
            </a:pPr>
            <a:r>
              <a:rPr lang="en-US" sz="3000" b="1" i="1">
                <a:solidFill>
                  <a:srgbClr val="C00000"/>
                </a:solidFill>
              </a:rPr>
              <a:t>Develop a Culture of Innovation and Equity</a:t>
            </a:r>
            <a:endParaRPr lang="en-US" sz="3000" i="1">
              <a:solidFill>
                <a:srgbClr val="C00000"/>
              </a:solidFill>
              <a:cs typeface="Calibri" panose="020F0502020204030204"/>
            </a:endParaRPr>
          </a:p>
          <a:p>
            <a:pPr marL="457200" indent="-457200">
              <a:lnSpc>
                <a:spcPct val="90000"/>
              </a:lnSpc>
              <a:spcAft>
                <a:spcPts val="600"/>
              </a:spcAft>
              <a:buFont typeface="Arial"/>
              <a:buChar char="•"/>
            </a:pPr>
            <a:r>
              <a:rPr lang="en-US" sz="3000" b="1" i="1">
                <a:solidFill>
                  <a:srgbClr val="C00000"/>
                </a:solidFill>
              </a:rPr>
              <a:t>Promote our Pathways</a:t>
            </a:r>
            <a:endParaRPr lang="en-US" sz="3000" i="1">
              <a:solidFill>
                <a:srgbClr val="C00000"/>
              </a:solidFill>
              <a:cs typeface="Calibri" panose="020F0502020204030204"/>
            </a:endParaRPr>
          </a:p>
          <a:p>
            <a:pPr marL="457200" indent="-457200">
              <a:lnSpc>
                <a:spcPct val="90000"/>
              </a:lnSpc>
              <a:spcAft>
                <a:spcPts val="600"/>
              </a:spcAft>
              <a:buFont typeface="Arial"/>
              <a:buChar char="•"/>
            </a:pPr>
            <a:r>
              <a:rPr lang="en-US" sz="3000" b="1" i="1">
                <a:solidFill>
                  <a:srgbClr val="C00000"/>
                </a:solidFill>
              </a:rPr>
              <a:t>Building the Student Experience</a:t>
            </a:r>
            <a:endParaRPr lang="en-US" sz="3000" i="1">
              <a:solidFill>
                <a:srgbClr val="C00000"/>
              </a:solidFill>
              <a:cs typeface="Calibri"/>
            </a:endParaRPr>
          </a:p>
        </p:txBody>
      </p:sp>
    </p:spTree>
    <p:extLst>
      <p:ext uri="{BB962C8B-B14F-4D97-AF65-F5344CB8AC3E}">
        <p14:creationId xmlns:p14="http://schemas.microsoft.com/office/powerpoint/2010/main" val="316999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BDFED6-6E33-4606-AFE2-886ADB1C01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658E03D-F40E-4265-B845-5203F3711D6E}"/>
              </a:ext>
            </a:extLst>
          </p:cNvPr>
          <p:cNvPicPr>
            <a:picLocks noChangeAspect="1"/>
          </p:cNvPicPr>
          <p:nvPr/>
        </p:nvPicPr>
        <p:blipFill rotWithShape="1">
          <a:blip r:embed="rId2">
            <a:alphaModFix/>
          </a:blip>
          <a:srcRect t="20104" r="-1" b="18545"/>
          <a:stretch/>
        </p:blipFill>
        <p:spPr>
          <a:xfrm>
            <a:off x="4547937" y="-5"/>
            <a:ext cx="7644062" cy="3681406"/>
          </a:xfrm>
          <a:prstGeom prst="rect">
            <a:avLst/>
          </a:prstGeom>
        </p:spPr>
      </p:pic>
      <p:pic>
        <p:nvPicPr>
          <p:cNvPr id="2" name="Picture 1">
            <a:extLst>
              <a:ext uri="{FF2B5EF4-FFF2-40B4-BE49-F238E27FC236}">
                <a16:creationId xmlns:a16="http://schemas.microsoft.com/office/drawing/2014/main" id="{69934883-44DA-43F1-A644-60DF029737A7}"/>
              </a:ext>
            </a:extLst>
          </p:cNvPr>
          <p:cNvPicPr>
            <a:picLocks noChangeAspect="1"/>
          </p:cNvPicPr>
          <p:nvPr/>
        </p:nvPicPr>
        <p:blipFill rotWithShape="1">
          <a:blip r:embed="rId3"/>
          <a:srcRect l="786" r="7137"/>
          <a:stretch/>
        </p:blipFill>
        <p:spPr>
          <a:xfrm>
            <a:off x="4547938" y="3681409"/>
            <a:ext cx="7644062" cy="3176595"/>
          </a:xfrm>
          <a:prstGeom prst="rect">
            <a:avLst/>
          </a:prstGeom>
        </p:spPr>
      </p:pic>
      <p:sp>
        <p:nvSpPr>
          <p:cNvPr id="11" name="Rectangle 10">
            <a:extLst>
              <a:ext uri="{FF2B5EF4-FFF2-40B4-BE49-F238E27FC236}">
                <a16:creationId xmlns:a16="http://schemas.microsoft.com/office/drawing/2014/main"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8138D10-C317-4A5A-985D-F941E9A11383}"/>
              </a:ext>
            </a:extLst>
          </p:cNvPr>
          <p:cNvSpPr/>
          <p:nvPr/>
        </p:nvSpPr>
        <p:spPr>
          <a:xfrm>
            <a:off x="838200" y="1115219"/>
            <a:ext cx="539591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b="0" i="0" kern="1200">
                <a:solidFill>
                  <a:schemeClr val="bg1"/>
                </a:solidFill>
                <a:effectLst/>
                <a:latin typeface="+mj-lt"/>
                <a:ea typeface="+mj-ea"/>
                <a:cs typeface="+mj-cs"/>
              </a:rPr>
              <a:t>Program Updates</a:t>
            </a:r>
            <a:endParaRPr lang="en-US" sz="5000" kern="1200">
              <a:solidFill>
                <a:schemeClr val="bg1"/>
              </a:solidFill>
              <a:latin typeface="+mj-lt"/>
              <a:ea typeface="+mj-ea"/>
              <a:cs typeface="+mj-cs"/>
            </a:endParaRPr>
          </a:p>
        </p:txBody>
      </p:sp>
      <p:cxnSp>
        <p:nvCxnSpPr>
          <p:cNvPr id="13" name="Straight Connector 12">
            <a:extLst>
              <a:ext uri="{FF2B5EF4-FFF2-40B4-BE49-F238E27FC236}">
                <a16:creationId xmlns:a16="http://schemas.microsoft.com/office/drawing/2014/main"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493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34883-44DA-43F1-A644-60DF029737A7}"/>
              </a:ext>
            </a:extLst>
          </p:cNvPr>
          <p:cNvPicPr>
            <a:picLocks noChangeAspect="1"/>
          </p:cNvPicPr>
          <p:nvPr/>
        </p:nvPicPr>
        <p:blipFill>
          <a:blip r:embed="rId2"/>
          <a:stretch>
            <a:fillRect/>
          </a:stretch>
        </p:blipFill>
        <p:spPr>
          <a:xfrm>
            <a:off x="462106" y="420987"/>
            <a:ext cx="2626881" cy="1005141"/>
          </a:xfrm>
          <a:prstGeom prst="rect">
            <a:avLst/>
          </a:prstGeom>
        </p:spPr>
      </p:pic>
      <p:sp>
        <p:nvSpPr>
          <p:cNvPr id="5" name="AutoShape 2" descr="https://usc-powerpoint.officeapps.live.com/pods/GetClipboardImage.ashx?Id=1160c3ad-e8a1-4504-9a3b-9ae2f7531c07&amp;DC=US1&amp;pkey=8436b747-f03e-4736-b7ca-551f76db160e&amp;wdwaccluster=US1">
            <a:extLst>
              <a:ext uri="{FF2B5EF4-FFF2-40B4-BE49-F238E27FC236}">
                <a16:creationId xmlns:a16="http://schemas.microsoft.com/office/drawing/2014/main" id="{29FB0EC8-CDDD-48A6-8CD1-4548EBC8772B}"/>
              </a:ext>
            </a:extLst>
          </p:cNvPr>
          <p:cNvSpPr>
            <a:spLocks noGrp="1" noChangeAspect="1" noChangeArrowheads="1"/>
          </p:cNvSpPr>
          <p:nvPr>
            <p:ph idx="1"/>
          </p:nvPr>
        </p:nvSpPr>
        <p:spPr bwMode="auto">
          <a:xfrm>
            <a:off x="645253" y="1859172"/>
            <a:ext cx="10515600" cy="43513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77500" lnSpcReduction="20000"/>
          </a:bodyPr>
          <a:lstStyle/>
          <a:p>
            <a:pPr marL="0" indent="0" fontAlgn="base">
              <a:buNone/>
            </a:pPr>
            <a:r>
              <a:rPr lang="en-US" b="1" i="1" u="sng"/>
              <a:t>Develop a Culture of Innovation and Equity:</a:t>
            </a:r>
            <a:r>
              <a:rPr lang="en-US"/>
              <a:t>​</a:t>
            </a:r>
          </a:p>
          <a:p>
            <a:pPr fontAlgn="base"/>
            <a:r>
              <a:rPr lang="en-US" b="1"/>
              <a:t>Promise Plus</a:t>
            </a:r>
            <a:r>
              <a:rPr lang="en-US" i="1"/>
              <a:t> – Creation of FYE counseling core team, unifying Academic Recovery and Early Alert teams with campus-wide initiatives.  Preparing for Success Teams and case management models.</a:t>
            </a:r>
            <a:r>
              <a:rPr lang="en-US"/>
              <a:t>​</a:t>
            </a:r>
          </a:p>
          <a:p>
            <a:pPr fontAlgn="base"/>
            <a:r>
              <a:rPr lang="en-US" b="1"/>
              <a:t>Equity and PD – </a:t>
            </a:r>
            <a:r>
              <a:rPr lang="en-US" i="1"/>
              <a:t>Continuing to explore and support other models and modes of conducting academic counseling within and external to the Academic Counseling office.  Supporting division-wide academic counseling practices: e.g. Counseling Tech Mentors, FYE counseling, etc.</a:t>
            </a:r>
            <a:r>
              <a:rPr lang="en-US"/>
              <a:t>​</a:t>
            </a:r>
          </a:p>
          <a:p>
            <a:pPr marL="0" indent="0" fontAlgn="base">
              <a:buNone/>
            </a:pPr>
            <a:r>
              <a:rPr lang="en-US" b="1" i="1" u="sng"/>
              <a:t>Promote our Pathways:</a:t>
            </a:r>
            <a:r>
              <a:rPr lang="en-US"/>
              <a:t>​</a:t>
            </a:r>
          </a:p>
          <a:p>
            <a:pPr fontAlgn="base"/>
            <a:r>
              <a:rPr lang="en-US"/>
              <a:t>Continuing to explore/support LPP, CE, Nursing counseling innovative models. ASU Credit Mobility!​</a:t>
            </a:r>
          </a:p>
          <a:p>
            <a:pPr marL="0" indent="0" fontAlgn="base">
              <a:buNone/>
            </a:pPr>
            <a:r>
              <a:rPr lang="en-US" b="1" i="1" u="sng"/>
              <a:t>Building the Student Experience:</a:t>
            </a:r>
            <a:r>
              <a:rPr lang="en-US"/>
              <a:t>​</a:t>
            </a:r>
          </a:p>
          <a:p>
            <a:pPr fontAlgn="base"/>
            <a:r>
              <a:rPr lang="en-US" i="1"/>
              <a:t>Continue integration and scaling of Student Development with Summer Bridge, Promise Plus. Move toward "intrusive advising" model of counseling.</a:t>
            </a:r>
            <a:endParaRPr lang="en-US"/>
          </a:p>
          <a:p>
            <a:endParaRPr lang="en-US"/>
          </a:p>
        </p:txBody>
      </p:sp>
      <p:sp>
        <p:nvSpPr>
          <p:cNvPr id="8" name="TextBox 7">
            <a:extLst>
              <a:ext uri="{FF2B5EF4-FFF2-40B4-BE49-F238E27FC236}">
                <a16:creationId xmlns:a16="http://schemas.microsoft.com/office/drawing/2014/main" id="{E2F738FE-4642-415F-BAB5-E32AC0C4985F}"/>
              </a:ext>
            </a:extLst>
          </p:cNvPr>
          <p:cNvSpPr txBox="1"/>
          <p:nvPr/>
        </p:nvSpPr>
        <p:spPr>
          <a:xfrm>
            <a:off x="6761526" y="719320"/>
            <a:ext cx="5545123" cy="923330"/>
          </a:xfrm>
          <a:prstGeom prst="rect">
            <a:avLst/>
          </a:prstGeom>
          <a:noFill/>
        </p:spPr>
        <p:txBody>
          <a:bodyPr wrap="square" rtlCol="0">
            <a:spAutoFit/>
          </a:bodyPr>
          <a:lstStyle/>
          <a:p>
            <a:r>
              <a:rPr lang="en-US" sz="3600" i="1">
                <a:solidFill>
                  <a:srgbClr val="A32036"/>
                </a:solidFill>
                <a:latin typeface="Cambria" panose="02040503050406030204" pitchFamily="18" charset="0"/>
              </a:rPr>
              <a:t>Academic Counseling</a:t>
            </a:r>
            <a:endParaRPr lang="en-US" sz="3600"/>
          </a:p>
          <a:p>
            <a:endParaRPr lang="en-US"/>
          </a:p>
        </p:txBody>
      </p:sp>
    </p:spTree>
    <p:extLst>
      <p:ext uri="{BB962C8B-B14F-4D97-AF65-F5344CB8AC3E}">
        <p14:creationId xmlns:p14="http://schemas.microsoft.com/office/powerpoint/2010/main" val="1853642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34883-44DA-43F1-A644-60DF029737A7}"/>
              </a:ext>
            </a:extLst>
          </p:cNvPr>
          <p:cNvPicPr>
            <a:picLocks noChangeAspect="1"/>
          </p:cNvPicPr>
          <p:nvPr/>
        </p:nvPicPr>
        <p:blipFill>
          <a:blip r:embed="rId2"/>
          <a:stretch>
            <a:fillRect/>
          </a:stretch>
        </p:blipFill>
        <p:spPr>
          <a:xfrm>
            <a:off x="462106" y="420987"/>
            <a:ext cx="2626881" cy="1005141"/>
          </a:xfrm>
          <a:prstGeom prst="rect">
            <a:avLst/>
          </a:prstGeom>
        </p:spPr>
      </p:pic>
      <p:sp>
        <p:nvSpPr>
          <p:cNvPr id="5" name="AutoShape 2" descr="https://usc-powerpoint.officeapps.live.com/pods/GetClipboardImage.ashx?Id=1160c3ad-e8a1-4504-9a3b-9ae2f7531c07&amp;DC=US1&amp;pkey=8436b747-f03e-4736-b7ca-551f76db160e&amp;wdwaccluster=US1">
            <a:extLst>
              <a:ext uri="{FF2B5EF4-FFF2-40B4-BE49-F238E27FC236}">
                <a16:creationId xmlns:a16="http://schemas.microsoft.com/office/drawing/2014/main" id="{29FB0EC8-CDDD-48A6-8CD1-4548EBC8772B}"/>
              </a:ext>
            </a:extLst>
          </p:cNvPr>
          <p:cNvSpPr>
            <a:spLocks noGrp="1" noChangeAspect="1" noChangeArrowheads="1"/>
          </p:cNvSpPr>
          <p:nvPr>
            <p:ph idx="1"/>
          </p:nvPr>
        </p:nvSpPr>
        <p:spPr bwMode="auto">
          <a:xfrm>
            <a:off x="645253" y="1859172"/>
            <a:ext cx="10515600" cy="43513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a:buNone/>
            </a:pPr>
            <a:r>
              <a:rPr lang="en-US" sz="1600" b="1" i="1">
                <a:ea typeface="+mn-lt"/>
                <a:cs typeface="+mn-lt"/>
              </a:rPr>
              <a:t>Develop a Culture of Innovation and Equity:</a:t>
            </a:r>
            <a:r>
              <a:rPr lang="en-US" sz="1600">
                <a:ea typeface="+mn-lt"/>
                <a:cs typeface="+mn-lt"/>
              </a:rPr>
              <a:t>  </a:t>
            </a:r>
            <a:endParaRPr lang="en-US"/>
          </a:p>
          <a:p>
            <a:pPr>
              <a:buFont typeface="Arial"/>
            </a:pPr>
            <a:r>
              <a:rPr lang="en-US" sz="1600">
                <a:ea typeface="+mn-lt"/>
                <a:cs typeface="+mn-lt"/>
              </a:rPr>
              <a:t>Continue to assist students in navigating the college environment and services required to meet their educational goals.   </a:t>
            </a:r>
            <a:endParaRPr lang="en-US"/>
          </a:p>
          <a:p>
            <a:pPr>
              <a:buFont typeface="Arial"/>
            </a:pPr>
            <a:r>
              <a:rPr lang="en-US" sz="1600">
                <a:ea typeface="+mn-lt"/>
                <a:cs typeface="+mn-lt"/>
              </a:rPr>
              <a:t>Evaluate services to ensure they are both equity-minded and student centered.   </a:t>
            </a:r>
            <a:endParaRPr lang="en-US"/>
          </a:p>
          <a:p>
            <a:pPr>
              <a:buFont typeface="Arial"/>
            </a:pPr>
            <a:r>
              <a:rPr lang="en-US" sz="1600">
                <a:ea typeface="+mn-lt"/>
                <a:cs typeface="+mn-lt"/>
              </a:rPr>
              <a:t>Explore ways in which technology can remove barriers and provide personalized support - </a:t>
            </a:r>
            <a:r>
              <a:rPr lang="en-US" sz="1600" i="1">
                <a:ea typeface="+mn-lt"/>
                <a:cs typeface="+mn-lt"/>
              </a:rPr>
              <a:t>PeopleSoft Fluid </a:t>
            </a:r>
            <a:endParaRPr lang="en-US">
              <a:ea typeface="+mn-lt"/>
              <a:cs typeface="+mn-lt"/>
            </a:endParaRPr>
          </a:p>
          <a:p>
            <a:pPr>
              <a:buNone/>
            </a:pPr>
            <a:endParaRPr lang="en-US" sz="1600" b="1" i="1">
              <a:ea typeface="+mn-lt"/>
              <a:cs typeface="+mn-lt"/>
            </a:endParaRPr>
          </a:p>
          <a:p>
            <a:pPr>
              <a:buFont typeface="Arial"/>
            </a:pPr>
            <a:r>
              <a:rPr lang="en-US" sz="1600" b="1" i="1">
                <a:ea typeface="+mn-lt"/>
                <a:cs typeface="+mn-lt"/>
              </a:rPr>
              <a:t>Promote our Pathways:</a:t>
            </a:r>
            <a:r>
              <a:rPr lang="en-US" sz="1600" i="1">
                <a:ea typeface="+mn-lt"/>
                <a:cs typeface="+mn-lt"/>
              </a:rPr>
              <a:t> </a:t>
            </a:r>
            <a:r>
              <a:rPr lang="en-US" sz="1600">
                <a:ea typeface="+mn-lt"/>
                <a:cs typeface="+mn-lt"/>
              </a:rPr>
              <a:t> </a:t>
            </a:r>
            <a:endParaRPr lang="en-US">
              <a:cs typeface="Calibri"/>
            </a:endParaRPr>
          </a:p>
          <a:p>
            <a:pPr>
              <a:buFont typeface="Arial"/>
              <a:buChar char="•"/>
            </a:pPr>
            <a:r>
              <a:rPr lang="en-US" sz="1600" i="1">
                <a:ea typeface="+mn-lt"/>
                <a:cs typeface="+mn-lt"/>
              </a:rPr>
              <a:t>Explore ways to improve and streamline services and workflow to ensure students meet their goals. </a:t>
            </a:r>
            <a:endParaRPr lang="en-US">
              <a:ea typeface="+mn-lt"/>
              <a:cs typeface="+mn-lt"/>
            </a:endParaRPr>
          </a:p>
          <a:p>
            <a:pPr>
              <a:buFont typeface="Arial"/>
              <a:buChar char="•"/>
            </a:pPr>
            <a:r>
              <a:rPr lang="en-US" sz="1600" i="1">
                <a:ea typeface="+mn-lt"/>
                <a:cs typeface="+mn-lt"/>
              </a:rPr>
              <a:t>Collaborate with other departments by providing support and data to ensure students identify and remain of their path.</a:t>
            </a:r>
            <a:r>
              <a:rPr lang="en-US" sz="1600">
                <a:ea typeface="+mn-lt"/>
                <a:cs typeface="+mn-lt"/>
              </a:rPr>
              <a:t> </a:t>
            </a:r>
            <a:endParaRPr lang="en-US"/>
          </a:p>
          <a:p>
            <a:pPr>
              <a:buNone/>
            </a:pPr>
            <a:endParaRPr lang="en-US" sz="1600" b="1" i="1">
              <a:ea typeface="+mn-lt"/>
              <a:cs typeface="+mn-lt"/>
            </a:endParaRPr>
          </a:p>
          <a:p>
            <a:pPr>
              <a:buNone/>
            </a:pPr>
            <a:r>
              <a:rPr lang="en-US" sz="1600" b="1" i="1">
                <a:ea typeface="+mn-lt"/>
                <a:cs typeface="+mn-lt"/>
              </a:rPr>
              <a:t>Building the Student Experience:</a:t>
            </a:r>
            <a:r>
              <a:rPr lang="en-US" sz="1600" i="1">
                <a:ea typeface="+mn-lt"/>
                <a:cs typeface="+mn-lt"/>
              </a:rPr>
              <a:t> </a:t>
            </a:r>
            <a:r>
              <a:rPr lang="en-US" sz="1600">
                <a:ea typeface="+mn-lt"/>
                <a:cs typeface="+mn-lt"/>
              </a:rPr>
              <a:t> </a:t>
            </a:r>
            <a:endParaRPr lang="en-US">
              <a:cs typeface="Calibri"/>
            </a:endParaRPr>
          </a:p>
          <a:p>
            <a:pPr>
              <a:buFont typeface="Arial"/>
              <a:buChar char="•"/>
            </a:pPr>
            <a:r>
              <a:rPr lang="en-US" sz="1600" i="1">
                <a:ea typeface="+mn-lt"/>
                <a:cs typeface="+mn-lt"/>
              </a:rPr>
              <a:t>Provide both in-person and remote services. </a:t>
            </a:r>
            <a:r>
              <a:rPr lang="en-US" sz="1600">
                <a:ea typeface="+mn-lt"/>
                <a:cs typeface="+mn-lt"/>
              </a:rPr>
              <a:t>  </a:t>
            </a:r>
            <a:endParaRPr lang="en-US"/>
          </a:p>
          <a:p>
            <a:pPr>
              <a:buFont typeface="Arial"/>
            </a:pPr>
            <a:r>
              <a:rPr lang="en-US" sz="1600" i="1">
                <a:ea typeface="+mn-lt"/>
                <a:cs typeface="+mn-lt"/>
              </a:rPr>
              <a:t>Expand online presence through zoom, online document submission and more staff interaction with students. </a:t>
            </a:r>
            <a:r>
              <a:rPr lang="en-US" sz="1600">
                <a:ea typeface="+mn-lt"/>
                <a:cs typeface="+mn-lt"/>
              </a:rPr>
              <a:t> </a:t>
            </a:r>
            <a:endParaRPr lang="en-US">
              <a:ea typeface="+mn-lt"/>
              <a:cs typeface="+mn-lt"/>
            </a:endParaRPr>
          </a:p>
          <a:p>
            <a:pPr marL="0" indent="0">
              <a:buNone/>
            </a:pPr>
            <a:endParaRPr lang="en-US" sz="1600">
              <a:cs typeface="Calibri"/>
            </a:endParaRPr>
          </a:p>
        </p:txBody>
      </p:sp>
      <p:sp>
        <p:nvSpPr>
          <p:cNvPr id="8" name="TextBox 7">
            <a:extLst>
              <a:ext uri="{FF2B5EF4-FFF2-40B4-BE49-F238E27FC236}">
                <a16:creationId xmlns:a16="http://schemas.microsoft.com/office/drawing/2014/main" id="{E2F738FE-4642-415F-BAB5-E32AC0C4985F}"/>
              </a:ext>
            </a:extLst>
          </p:cNvPr>
          <p:cNvSpPr txBox="1"/>
          <p:nvPr/>
        </p:nvSpPr>
        <p:spPr>
          <a:xfrm>
            <a:off x="6761526" y="719320"/>
            <a:ext cx="5545123" cy="923330"/>
          </a:xfrm>
          <a:prstGeom prst="rect">
            <a:avLst/>
          </a:prstGeom>
          <a:noFill/>
        </p:spPr>
        <p:txBody>
          <a:bodyPr wrap="square" rtlCol="0">
            <a:spAutoFit/>
          </a:bodyPr>
          <a:lstStyle/>
          <a:p>
            <a:r>
              <a:rPr lang="en-US" sz="3600" i="1">
                <a:solidFill>
                  <a:srgbClr val="A32036"/>
                </a:solidFill>
                <a:latin typeface="Cambria" panose="02040503050406030204" pitchFamily="18" charset="0"/>
              </a:rPr>
              <a:t>Admissions &amp; Records</a:t>
            </a:r>
            <a:endParaRPr lang="en-US" sz="3600"/>
          </a:p>
          <a:p>
            <a:endParaRPr lang="en-US"/>
          </a:p>
        </p:txBody>
      </p:sp>
    </p:spTree>
    <p:extLst>
      <p:ext uri="{BB962C8B-B14F-4D97-AF65-F5344CB8AC3E}">
        <p14:creationId xmlns:p14="http://schemas.microsoft.com/office/powerpoint/2010/main" val="1761871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689DB6-7436-4C29-ADD2-ABD9C7947C2A}"/>
              </a:ext>
            </a:extLst>
          </p:cNvPr>
          <p:cNvPicPr>
            <a:picLocks noChangeAspect="1"/>
          </p:cNvPicPr>
          <p:nvPr/>
        </p:nvPicPr>
        <p:blipFill>
          <a:blip r:embed="rId2"/>
          <a:stretch>
            <a:fillRect/>
          </a:stretch>
        </p:blipFill>
        <p:spPr>
          <a:xfrm>
            <a:off x="0" y="483331"/>
            <a:ext cx="12192000" cy="6176563"/>
          </a:xfrm>
          <a:prstGeom prst="rect">
            <a:avLst/>
          </a:prstGeom>
        </p:spPr>
      </p:pic>
      <p:sp>
        <p:nvSpPr>
          <p:cNvPr id="4" name="TextBox 3">
            <a:extLst>
              <a:ext uri="{FF2B5EF4-FFF2-40B4-BE49-F238E27FC236}">
                <a16:creationId xmlns:a16="http://schemas.microsoft.com/office/drawing/2014/main" id="{B8F032DA-BF50-4D7D-860B-9CD3E803EF33}"/>
              </a:ext>
            </a:extLst>
          </p:cNvPr>
          <p:cNvSpPr txBox="1"/>
          <p:nvPr/>
        </p:nvSpPr>
        <p:spPr>
          <a:xfrm>
            <a:off x="9100918" y="167612"/>
            <a:ext cx="3691157" cy="923330"/>
          </a:xfrm>
          <a:prstGeom prst="rect">
            <a:avLst/>
          </a:prstGeom>
          <a:noFill/>
        </p:spPr>
        <p:txBody>
          <a:bodyPr wrap="square" rtlCol="0">
            <a:spAutoFit/>
          </a:bodyPr>
          <a:lstStyle/>
          <a:p>
            <a:r>
              <a:rPr lang="en-US" sz="3600" i="1">
                <a:solidFill>
                  <a:srgbClr val="A32036"/>
                </a:solidFill>
                <a:latin typeface="Cambria" panose="02040503050406030204" pitchFamily="18" charset="0"/>
              </a:rPr>
              <a:t>Athletics</a:t>
            </a:r>
            <a:endParaRPr lang="en-US" sz="3600"/>
          </a:p>
          <a:p>
            <a:endParaRPr lang="en-US"/>
          </a:p>
        </p:txBody>
      </p:sp>
    </p:spTree>
    <p:extLst>
      <p:ext uri="{BB962C8B-B14F-4D97-AF65-F5344CB8AC3E}">
        <p14:creationId xmlns:p14="http://schemas.microsoft.com/office/powerpoint/2010/main" val="2009845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695930-31CC-AF4E-6519-E850BE0B1AF7}"/>
              </a:ext>
            </a:extLst>
          </p:cNvPr>
          <p:cNvSpPr/>
          <p:nvPr/>
        </p:nvSpPr>
        <p:spPr>
          <a:xfrm>
            <a:off x="4260506" y="2046587"/>
            <a:ext cx="3707027" cy="39232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5F87E7BF-016B-0A8F-7544-575673ECA0A2}"/>
              </a:ext>
            </a:extLst>
          </p:cNvPr>
          <p:cNvSpPr/>
          <p:nvPr/>
        </p:nvSpPr>
        <p:spPr>
          <a:xfrm>
            <a:off x="308919" y="2033716"/>
            <a:ext cx="3748216" cy="3974756"/>
          </a:xfrm>
          <a:prstGeom prst="rect">
            <a:avLst/>
          </a:prstGeom>
          <a:solidFill>
            <a:srgbClr val="A320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 Placeholder 2">
            <a:extLst>
              <a:ext uri="{FF2B5EF4-FFF2-40B4-BE49-F238E27FC236}">
                <a16:creationId xmlns:a16="http://schemas.microsoft.com/office/drawing/2014/main" id="{57BF6B63-BAD4-3D5D-5DA1-8F31C1CAAE20}"/>
              </a:ext>
            </a:extLst>
          </p:cNvPr>
          <p:cNvSpPr>
            <a:spLocks noGrp="1"/>
          </p:cNvSpPr>
          <p:nvPr/>
        </p:nvSpPr>
        <p:spPr>
          <a:xfrm>
            <a:off x="781556" y="6398693"/>
            <a:ext cx="4849813" cy="402944"/>
          </a:xfrm>
          <a:prstGeom prst="rect">
            <a:avLst/>
          </a:prstGeom>
          <a:noFill/>
          <a:ln>
            <a:noFill/>
          </a:ln>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ln>
                  <a:noFill/>
                </a:ln>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CalWORKs Parents Program</a:t>
            </a:r>
            <a:endParaRPr lang="en-US">
              <a:ea typeface="Cambria"/>
            </a:endParaRPr>
          </a:p>
        </p:txBody>
      </p:sp>
      <p:pic>
        <p:nvPicPr>
          <p:cNvPr id="6" name="Picture 5" descr="Logo, company name&#10;&#10;Description automatically generated">
            <a:extLst>
              <a:ext uri="{FF2B5EF4-FFF2-40B4-BE49-F238E27FC236}">
                <a16:creationId xmlns:a16="http://schemas.microsoft.com/office/drawing/2014/main" id="{CE94B46A-E90F-0AE3-DC06-12CB6D1BA63D}"/>
              </a:ext>
            </a:extLst>
          </p:cNvPr>
          <p:cNvPicPr>
            <a:picLocks noChangeAspect="1"/>
          </p:cNvPicPr>
          <p:nvPr/>
        </p:nvPicPr>
        <p:blipFill>
          <a:blip r:embed="rId2"/>
          <a:stretch>
            <a:fillRect/>
          </a:stretch>
        </p:blipFill>
        <p:spPr>
          <a:xfrm>
            <a:off x="4425777" y="830884"/>
            <a:ext cx="3340443" cy="1015530"/>
          </a:xfrm>
          <a:prstGeom prst="rect">
            <a:avLst/>
          </a:prstGeom>
        </p:spPr>
      </p:pic>
      <p:sp>
        <p:nvSpPr>
          <p:cNvPr id="7" name="TextBox 5">
            <a:extLst>
              <a:ext uri="{FF2B5EF4-FFF2-40B4-BE49-F238E27FC236}">
                <a16:creationId xmlns:a16="http://schemas.microsoft.com/office/drawing/2014/main" id="{5E1B38AB-11DD-C5AA-09D2-44C6427D3081}"/>
              </a:ext>
            </a:extLst>
          </p:cNvPr>
          <p:cNvSpPr txBox="1"/>
          <p:nvPr/>
        </p:nvSpPr>
        <p:spPr>
          <a:xfrm>
            <a:off x="8150309" y="826357"/>
            <a:ext cx="3691583"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Century Gothic"/>
                <a:ea typeface="Cambria"/>
              </a:rPr>
              <a:t>SUPPORTING PARENTING STUDENTS WHO ARE CHANGING </a:t>
            </a:r>
          </a:p>
          <a:p>
            <a:pPr algn="ctr"/>
            <a:r>
              <a:rPr lang="en-US" sz="1600" b="1">
                <a:latin typeface="Century Gothic"/>
                <a:ea typeface="Cambria"/>
              </a:rPr>
              <a:t>THEIR OWN LIVES, </a:t>
            </a:r>
          </a:p>
          <a:p>
            <a:pPr algn="ctr"/>
            <a:r>
              <a:rPr lang="en-US" sz="1600" b="1">
                <a:latin typeface="Century Gothic"/>
                <a:ea typeface="Cambria"/>
              </a:rPr>
              <a:t>TWO GENERATIONS AT A TIME!</a:t>
            </a:r>
            <a:endParaRPr lang="en-US" sz="1600" b="1">
              <a:latin typeface="Century Gothic"/>
            </a:endParaRPr>
          </a:p>
        </p:txBody>
      </p:sp>
      <p:sp>
        <p:nvSpPr>
          <p:cNvPr id="8" name="TextBox 6">
            <a:extLst>
              <a:ext uri="{FF2B5EF4-FFF2-40B4-BE49-F238E27FC236}">
                <a16:creationId xmlns:a16="http://schemas.microsoft.com/office/drawing/2014/main" id="{349DC90A-35A0-F4B0-0B04-E6515140D5AB}"/>
              </a:ext>
            </a:extLst>
          </p:cNvPr>
          <p:cNvSpPr txBox="1"/>
          <p:nvPr/>
        </p:nvSpPr>
        <p:spPr>
          <a:xfrm>
            <a:off x="314067" y="2031141"/>
            <a:ext cx="3730194" cy="3908762"/>
          </a:xfrm>
          <a:prstGeom prst="rect">
            <a:avLst/>
          </a:prstGeom>
          <a:solidFill>
            <a:srgbClr val="A32036"/>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u="sng">
                <a:solidFill>
                  <a:schemeClr val="bg1"/>
                </a:solidFill>
                <a:latin typeface="Century Gothic"/>
                <a:cs typeface="Calibri"/>
              </a:rPr>
              <a:t>CULTURE OF INNOVATION AND EQUITY</a:t>
            </a:r>
            <a:endParaRPr lang="en-US" sz="1400" b="1">
              <a:solidFill>
                <a:schemeClr val="bg1"/>
              </a:solidFill>
              <a:latin typeface="Century Gothic"/>
            </a:endParaRPr>
          </a:p>
          <a:p>
            <a:endParaRPr lang="en-US">
              <a:solidFill>
                <a:schemeClr val="bg1"/>
              </a:solidFill>
              <a:latin typeface="Calibri"/>
              <a:ea typeface="Cambria"/>
              <a:cs typeface="Calibri"/>
            </a:endParaRPr>
          </a:p>
          <a:p>
            <a:pPr algn="ctr"/>
            <a:r>
              <a:rPr lang="en-US">
                <a:solidFill>
                  <a:schemeClr val="bg1"/>
                </a:solidFill>
                <a:latin typeface="Calibri"/>
                <a:ea typeface="Cambria"/>
                <a:cs typeface="Calibri"/>
              </a:rPr>
              <a:t>The CalWORKs Program doesn't run a program </a:t>
            </a:r>
            <a:r>
              <a:rPr lang="en-US" b="1" i="1">
                <a:solidFill>
                  <a:schemeClr val="bg1"/>
                </a:solidFill>
                <a:latin typeface="Calibri"/>
                <a:ea typeface="Cambria"/>
                <a:cs typeface="Calibri"/>
              </a:rPr>
              <a:t>FOR </a:t>
            </a:r>
            <a:r>
              <a:rPr lang="en-US">
                <a:solidFill>
                  <a:schemeClr val="bg1"/>
                </a:solidFill>
                <a:latin typeface="Calibri"/>
                <a:ea typeface="Cambria"/>
                <a:cs typeface="Calibri"/>
              </a:rPr>
              <a:t>CalWORKs students. </a:t>
            </a:r>
            <a:r>
              <a:rPr lang="en-US" b="1" i="1">
                <a:solidFill>
                  <a:schemeClr val="bg1"/>
                </a:solidFill>
                <a:latin typeface="Calibri"/>
                <a:ea typeface="Cambria"/>
                <a:cs typeface="Calibri"/>
              </a:rPr>
              <a:t> </a:t>
            </a:r>
          </a:p>
          <a:p>
            <a:pPr algn="ctr"/>
            <a:endParaRPr lang="en-US" b="1" i="1">
              <a:solidFill>
                <a:schemeClr val="bg1"/>
              </a:solidFill>
              <a:latin typeface="Calibri"/>
              <a:ea typeface="Cambria"/>
              <a:cs typeface="Calibri"/>
            </a:endParaRPr>
          </a:p>
          <a:p>
            <a:pPr algn="ctr"/>
            <a:r>
              <a:rPr lang="en-US">
                <a:solidFill>
                  <a:schemeClr val="bg1"/>
                </a:solidFill>
                <a:latin typeface="Calibri"/>
                <a:ea typeface="Cambria"/>
                <a:cs typeface="Calibri"/>
              </a:rPr>
              <a:t>We run a program </a:t>
            </a:r>
            <a:r>
              <a:rPr lang="en-US" b="1" i="1">
                <a:solidFill>
                  <a:schemeClr val="bg1"/>
                </a:solidFill>
                <a:latin typeface="Calibri"/>
                <a:ea typeface="Cambria"/>
                <a:cs typeface="Calibri"/>
              </a:rPr>
              <a:t>WITH </a:t>
            </a:r>
            <a:r>
              <a:rPr lang="en-US">
                <a:solidFill>
                  <a:schemeClr val="bg1"/>
                </a:solidFill>
                <a:latin typeface="Calibri"/>
                <a:ea typeface="Cambria"/>
                <a:cs typeface="Calibri"/>
              </a:rPr>
              <a:t>our CalWORKs students. </a:t>
            </a:r>
          </a:p>
          <a:p>
            <a:pPr algn="ctr"/>
            <a:endParaRPr lang="en-US">
              <a:solidFill>
                <a:schemeClr val="bg1"/>
              </a:solidFill>
              <a:latin typeface="Calibri"/>
              <a:ea typeface="Cambria"/>
              <a:cs typeface="Calibri"/>
            </a:endParaRPr>
          </a:p>
          <a:p>
            <a:pPr algn="ctr"/>
            <a:r>
              <a:rPr lang="en-US">
                <a:solidFill>
                  <a:schemeClr val="bg1"/>
                </a:solidFill>
                <a:latin typeface="Calibri"/>
                <a:ea typeface="Cambria"/>
                <a:cs typeface="Calibri"/>
              </a:rPr>
              <a:t>We use Human-Centered Design to include CalWORKs students in the design, administration, and evaluation of all our programs, creating a truly student-centered program. </a:t>
            </a:r>
          </a:p>
        </p:txBody>
      </p:sp>
      <p:sp>
        <p:nvSpPr>
          <p:cNvPr id="9" name="TextBox 7">
            <a:extLst>
              <a:ext uri="{FF2B5EF4-FFF2-40B4-BE49-F238E27FC236}">
                <a16:creationId xmlns:a16="http://schemas.microsoft.com/office/drawing/2014/main" id="{6839C312-93D3-7C3E-3157-6E51319A7242}"/>
              </a:ext>
            </a:extLst>
          </p:cNvPr>
          <p:cNvSpPr txBox="1"/>
          <p:nvPr/>
        </p:nvSpPr>
        <p:spPr>
          <a:xfrm>
            <a:off x="4268228" y="2134113"/>
            <a:ext cx="3689006" cy="3893374"/>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u="sng">
                <a:solidFill>
                  <a:srgbClr val="A32036"/>
                </a:solidFill>
                <a:latin typeface="Century Gothic"/>
              </a:rPr>
              <a:t>Promote Pathways</a:t>
            </a:r>
          </a:p>
          <a:p>
            <a:pPr algn="ctr"/>
            <a:endParaRPr lang="en-US" sz="1100">
              <a:solidFill>
                <a:srgbClr val="A32036"/>
              </a:solidFill>
              <a:latin typeface="Calibri"/>
              <a:ea typeface="Cambria"/>
              <a:cs typeface="Calibri"/>
            </a:endParaRPr>
          </a:p>
          <a:p>
            <a:pPr algn="ctr"/>
            <a:r>
              <a:rPr lang="en-US">
                <a:solidFill>
                  <a:srgbClr val="A32036"/>
                </a:solidFill>
                <a:latin typeface="Calibri"/>
                <a:ea typeface="Cambria"/>
                <a:cs typeface="Calibri"/>
              </a:rPr>
              <a:t>We start by working with students to envision the life they want for themselves and their families. </a:t>
            </a:r>
            <a:endParaRPr lang="en-US"/>
          </a:p>
          <a:p>
            <a:pPr algn="ctr"/>
            <a:endParaRPr lang="en-US">
              <a:solidFill>
                <a:srgbClr val="A32036"/>
              </a:solidFill>
              <a:latin typeface="Calibri"/>
              <a:ea typeface="Cambria"/>
              <a:cs typeface="Calibri"/>
            </a:endParaRPr>
          </a:p>
          <a:p>
            <a:pPr algn="ctr"/>
            <a:r>
              <a:rPr lang="en-US">
                <a:solidFill>
                  <a:srgbClr val="A32036"/>
                </a:solidFill>
                <a:latin typeface="Calibri"/>
                <a:ea typeface="Cambria"/>
                <a:cs typeface="Calibri"/>
              </a:rPr>
              <a:t>From there, we build backwards and find the pathway that will lead a parenting student to love their classes and their career. </a:t>
            </a:r>
            <a:endParaRPr lang="en-US">
              <a:ea typeface="Cambria"/>
            </a:endParaRPr>
          </a:p>
          <a:p>
            <a:pPr algn="ctr"/>
            <a:endParaRPr lang="en-US">
              <a:solidFill>
                <a:srgbClr val="A32036"/>
              </a:solidFill>
              <a:latin typeface="Calibri"/>
              <a:ea typeface="Cambria"/>
              <a:cs typeface="Calibri"/>
            </a:endParaRPr>
          </a:p>
          <a:p>
            <a:pPr algn="ctr"/>
            <a:r>
              <a:rPr lang="en-US">
                <a:solidFill>
                  <a:srgbClr val="A32036"/>
                </a:solidFill>
                <a:latin typeface="Calibri"/>
                <a:ea typeface="Cambria"/>
                <a:cs typeface="Calibri"/>
              </a:rPr>
              <a:t>Our amazing Career and Academic Counselors connect one-on-one with every CalWORKs student.</a:t>
            </a:r>
            <a:endParaRPr lang="en-US"/>
          </a:p>
        </p:txBody>
      </p:sp>
      <p:sp>
        <p:nvSpPr>
          <p:cNvPr id="10" name="Rectangle 9">
            <a:extLst>
              <a:ext uri="{FF2B5EF4-FFF2-40B4-BE49-F238E27FC236}">
                <a16:creationId xmlns:a16="http://schemas.microsoft.com/office/drawing/2014/main" id="{0EA925FF-493A-7BEA-6156-0F6C22848E51}"/>
              </a:ext>
            </a:extLst>
          </p:cNvPr>
          <p:cNvSpPr/>
          <p:nvPr/>
        </p:nvSpPr>
        <p:spPr>
          <a:xfrm>
            <a:off x="8109121" y="2056884"/>
            <a:ext cx="3737918" cy="3964459"/>
          </a:xfrm>
          <a:prstGeom prst="rect">
            <a:avLst/>
          </a:prstGeom>
          <a:solidFill>
            <a:srgbClr val="A320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9">
            <a:extLst>
              <a:ext uri="{FF2B5EF4-FFF2-40B4-BE49-F238E27FC236}">
                <a16:creationId xmlns:a16="http://schemas.microsoft.com/office/drawing/2014/main" id="{7E156D24-EF7F-CC6F-26FC-A6E176A16D22}"/>
              </a:ext>
            </a:extLst>
          </p:cNvPr>
          <p:cNvSpPr txBox="1"/>
          <p:nvPr/>
        </p:nvSpPr>
        <p:spPr>
          <a:xfrm>
            <a:off x="8150308" y="2113518"/>
            <a:ext cx="3596331" cy="38779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u="sng">
                <a:solidFill>
                  <a:schemeClr val="bg1"/>
                </a:solidFill>
                <a:latin typeface="Century Gothic"/>
              </a:rPr>
              <a:t>Build Student Experience</a:t>
            </a:r>
          </a:p>
          <a:p>
            <a:pPr algn="ctr"/>
            <a:endParaRPr lang="en-US" sz="1100">
              <a:solidFill>
                <a:schemeClr val="bg1"/>
              </a:solidFill>
              <a:latin typeface="Calibri"/>
              <a:cs typeface="Calibri"/>
            </a:endParaRPr>
          </a:p>
          <a:p>
            <a:pPr algn="ctr"/>
            <a:r>
              <a:rPr lang="en-US" sz="1600">
                <a:solidFill>
                  <a:schemeClr val="bg1"/>
                </a:solidFill>
                <a:latin typeface="Calibri"/>
                <a:cs typeface="Calibri"/>
              </a:rPr>
              <a:t>CalWORKs isn’t just a program.  We're a community and a support circle.</a:t>
            </a:r>
          </a:p>
          <a:p>
            <a:pPr algn="ctr"/>
            <a:endParaRPr lang="en-US" sz="1100">
              <a:solidFill>
                <a:schemeClr val="bg1"/>
              </a:solidFill>
              <a:latin typeface="Calibri"/>
              <a:cs typeface="Calibri"/>
            </a:endParaRPr>
          </a:p>
          <a:p>
            <a:pPr algn="ctr"/>
            <a:r>
              <a:rPr lang="en-US" sz="1600">
                <a:solidFill>
                  <a:schemeClr val="bg1"/>
                </a:solidFill>
                <a:latin typeface="Calibri"/>
                <a:cs typeface="Calibri"/>
              </a:rPr>
              <a:t>Our students are living with their children in deep poverty, often new to the US, and often English language learners. These circumstances can make students feel isolated.</a:t>
            </a:r>
          </a:p>
          <a:p>
            <a:pPr algn="ctr"/>
            <a:endParaRPr lang="en-US" sz="1100">
              <a:solidFill>
                <a:schemeClr val="bg1"/>
              </a:solidFill>
              <a:latin typeface="Calibri"/>
              <a:cs typeface="Calibri"/>
            </a:endParaRPr>
          </a:p>
          <a:p>
            <a:pPr algn="ctr"/>
            <a:r>
              <a:rPr lang="en-US" sz="1600">
                <a:solidFill>
                  <a:schemeClr val="bg1"/>
                </a:solidFill>
                <a:latin typeface="Calibri"/>
                <a:cs typeface="Calibri"/>
              </a:rPr>
              <a:t>CalWORKs gives students the experience of being part of a warm family of support: Case Managers, counselors, front desk staff, Peer Mentors, and students.</a:t>
            </a:r>
          </a:p>
        </p:txBody>
      </p:sp>
      <p:pic>
        <p:nvPicPr>
          <p:cNvPr id="12" name="Picture 11">
            <a:extLst>
              <a:ext uri="{FF2B5EF4-FFF2-40B4-BE49-F238E27FC236}">
                <a16:creationId xmlns:a16="http://schemas.microsoft.com/office/drawing/2014/main" id="{FF5DE256-6381-2B9E-F1F6-1DE51BC625B5}"/>
              </a:ext>
            </a:extLst>
          </p:cNvPr>
          <p:cNvPicPr>
            <a:picLocks noChangeAspect="1"/>
          </p:cNvPicPr>
          <p:nvPr/>
        </p:nvPicPr>
        <p:blipFill>
          <a:blip r:embed="rId3"/>
          <a:stretch>
            <a:fillRect/>
          </a:stretch>
        </p:blipFill>
        <p:spPr>
          <a:xfrm>
            <a:off x="-6143" y="1928915"/>
            <a:ext cx="12196118" cy="4114390"/>
          </a:xfrm>
          <a:prstGeom prst="rect">
            <a:avLst/>
          </a:prstGeom>
        </p:spPr>
      </p:pic>
      <p:pic>
        <p:nvPicPr>
          <p:cNvPr id="14" name="Picture 13" descr="Logo, company name&#10;&#10;Description automatically generated">
            <a:extLst>
              <a:ext uri="{FF2B5EF4-FFF2-40B4-BE49-F238E27FC236}">
                <a16:creationId xmlns:a16="http://schemas.microsoft.com/office/drawing/2014/main" id="{75D5D99D-0586-7210-8FFA-80E9D5598499}"/>
              </a:ext>
            </a:extLst>
          </p:cNvPr>
          <p:cNvPicPr>
            <a:picLocks noChangeAspect="1"/>
          </p:cNvPicPr>
          <p:nvPr/>
        </p:nvPicPr>
        <p:blipFill>
          <a:blip r:embed="rId4"/>
          <a:stretch>
            <a:fillRect/>
          </a:stretch>
        </p:blipFill>
        <p:spPr>
          <a:xfrm>
            <a:off x="870815" y="767351"/>
            <a:ext cx="2626881" cy="1005141"/>
          </a:xfrm>
          <a:prstGeom prst="rect">
            <a:avLst/>
          </a:prstGeom>
        </p:spPr>
      </p:pic>
    </p:spTree>
    <p:extLst>
      <p:ext uri="{BB962C8B-B14F-4D97-AF65-F5344CB8AC3E}">
        <p14:creationId xmlns:p14="http://schemas.microsoft.com/office/powerpoint/2010/main" val="292229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bg/>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bg/>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p:cTn id="84" dur="500" fill="hold"/>
                                        <p:tgtEl>
                                          <p:spTgt spid="12"/>
                                        </p:tgtEl>
                                        <p:attrNameLst>
                                          <p:attrName>ppt_w</p:attrName>
                                        </p:attrNameLst>
                                      </p:cBhvr>
                                      <p:tavLst>
                                        <p:tav tm="0">
                                          <p:val>
                                            <p:fltVal val="0"/>
                                          </p:val>
                                        </p:tav>
                                        <p:tav tm="100000">
                                          <p:val>
                                            <p:strVal val="#ppt_w"/>
                                          </p:val>
                                        </p:tav>
                                      </p:tavLst>
                                    </p:anim>
                                    <p:anim calcmode="lin" valueType="num">
                                      <p:cBhvr>
                                        <p:cTn id="85" dur="500" fill="hold"/>
                                        <p:tgtEl>
                                          <p:spTgt spid="12"/>
                                        </p:tgtEl>
                                        <p:attrNameLst>
                                          <p:attrName>ppt_h</p:attrName>
                                        </p:attrNameLst>
                                      </p:cBhvr>
                                      <p:tavLst>
                                        <p:tav tm="0">
                                          <p:val>
                                            <p:fltVal val="0"/>
                                          </p:val>
                                        </p:tav>
                                        <p:tav tm="100000">
                                          <p:val>
                                            <p:strVal val="#ppt_h"/>
                                          </p:val>
                                        </p:tav>
                                      </p:tavLst>
                                    </p:anim>
                                    <p:animEffect transition="in" filter="fade">
                                      <p:cBhvr>
                                        <p:cTn id="8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P spid="8" grpId="0" build="p" animBg="1"/>
      <p:bldP spid="9" grpId="0" build="p" animBg="1"/>
      <p:bldP spid="10" grpId="0" animBg="1"/>
      <p:bldP spid="11"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3281</Words>
  <Application>Microsoft Office PowerPoint</Application>
  <PresentationFormat>Widescreen</PresentationFormat>
  <Paragraphs>253</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Calibri Light</vt:lpstr>
      <vt:lpstr>Cambria</vt:lpstr>
      <vt:lpstr>Century Gothic</vt:lpstr>
      <vt:lpstr>Segoe UI</vt:lpstr>
      <vt:lpstr>Wingdings</vt:lpstr>
      <vt:lpstr>Wingdings,Sans-Serif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Cortes</dc:creator>
  <cp:lastModifiedBy>Evet Patrosian</cp:lastModifiedBy>
  <cp:revision>2</cp:revision>
  <dcterms:created xsi:type="dcterms:W3CDTF">2023-01-25T17:56:47Z</dcterms:created>
  <dcterms:modified xsi:type="dcterms:W3CDTF">2023-01-26T16:22:19Z</dcterms:modified>
</cp:coreProperties>
</file>