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4"/>
  </p:sldMasterIdLst>
  <p:notesMasterIdLst>
    <p:notesMasterId r:id="rId21"/>
  </p:notesMasterIdLst>
  <p:sldIdLst>
    <p:sldId id="256" r:id="rId5"/>
    <p:sldId id="307" r:id="rId6"/>
    <p:sldId id="306" r:id="rId7"/>
    <p:sldId id="310" r:id="rId8"/>
    <p:sldId id="308" r:id="rId9"/>
    <p:sldId id="311" r:id="rId10"/>
    <p:sldId id="309" r:id="rId11"/>
    <p:sldId id="312" r:id="rId12"/>
    <p:sldId id="301" r:id="rId13"/>
    <p:sldId id="302" r:id="rId14"/>
    <p:sldId id="303" r:id="rId15"/>
    <p:sldId id="304" r:id="rId16"/>
    <p:sldId id="305" r:id="rId17"/>
    <p:sldId id="313" r:id="rId18"/>
    <p:sldId id="299" r:id="rId19"/>
    <p:sldId id="300"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783"/>
    <p:restoredTop sz="94705"/>
  </p:normalViewPr>
  <p:slideViewPr>
    <p:cSldViewPr snapToGrid="0" snapToObjects="1">
      <p:cViewPr varScale="1">
        <p:scale>
          <a:sx n="108" d="100"/>
          <a:sy n="108" d="100"/>
        </p:scale>
        <p:origin x="512"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61A62D-E19F-8343-9F34-8DA4EA194BF0}" type="datetimeFigureOut">
              <a:rPr lang="en-US" smtClean="0"/>
              <a:t>5/27/20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06EA3B-250C-554E-BA72-829DF040553E}" type="slidenum">
              <a:rPr lang="en-US" smtClean="0"/>
              <a:t>‹#›</a:t>
            </a:fld>
            <a:endParaRPr lang="en-US"/>
          </a:p>
        </p:txBody>
      </p:sp>
    </p:spTree>
    <p:extLst>
      <p:ext uri="{BB962C8B-B14F-4D97-AF65-F5344CB8AC3E}">
        <p14:creationId xmlns:p14="http://schemas.microsoft.com/office/powerpoint/2010/main" val="453581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758952"/>
            <a:ext cx="9418320" cy="4041648"/>
          </a:xfrm>
        </p:spPr>
        <p:txBody>
          <a:bodyPr anchor="b">
            <a:normAutofit/>
          </a:bodyPr>
          <a:lstStyle>
            <a:lvl1pPr algn="l">
              <a:lnSpc>
                <a:spcPct val="85000"/>
              </a:lnSpc>
              <a:defRPr sz="7200" baseline="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1261872" y="4800600"/>
            <a:ext cx="9418320" cy="1691640"/>
          </a:xfrm>
        </p:spPr>
        <p:txBody>
          <a:bodyPr>
            <a:normAutofit/>
          </a:bodyPr>
          <a:lstStyle>
            <a:lvl1pPr marL="0" indent="0" algn="l">
              <a:buNone/>
              <a:defRPr sz="2200" baseline="0">
                <a:solidFill>
                  <a:schemeClr val="tx1">
                    <a:lumMod val="75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tx1">
                    <a:lumMod val="50000"/>
                  </a:schemeClr>
                </a:solidFill>
              </a:defRPr>
            </a:lvl1pPr>
          </a:lstStyle>
          <a:p>
            <a:fld id="{9AA7DA2B-8551-4A46-9CB0-1F69FA044505}" type="datetime1">
              <a:rPr lang="en-US" smtClean="0"/>
              <a:t>5/27/20</a:t>
            </a:fld>
            <a:endParaRPr lang="en-US"/>
          </a:p>
        </p:txBody>
      </p:sp>
      <p:sp>
        <p:nvSpPr>
          <p:cNvPr id="5" name="Footer Placeholder 4"/>
          <p:cNvSpPr>
            <a:spLocks noGrp="1"/>
          </p:cNvSpPr>
          <p:nvPr>
            <p:ph type="ftr" sz="quarter" idx="11"/>
          </p:nvPr>
        </p:nvSpPr>
        <p:spPr/>
        <p:txBody>
          <a:bodyPr/>
          <a:lstStyle>
            <a:lvl1pPr>
              <a:defRPr>
                <a:solidFill>
                  <a:schemeClr val="tx1">
                    <a:lumMod val="65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lumMod val="65000"/>
                  </a:schemeClr>
                </a:solidFill>
              </a:defRPr>
            </a:lvl1pPr>
          </a:lstStyle>
          <a:p>
            <a:fld id="{EBCEC8B7-ECC6-484E-9C34-FEAF9DEC79D6}" type="slidenum">
              <a:rPr lang="en-US" smtClean="0"/>
              <a:t>‹#›</a:t>
            </a:fld>
            <a:endParaRPr lang="en-US"/>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7C1F3D9-580D-D44B-8A81-609E72B7D935}" type="datetime1">
              <a:rPr lang="en-US" smtClean="0"/>
              <a:t>5/27/20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CEC8B7-ECC6-484E-9C34-FEAF9DEC79D6}"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0" y="381000"/>
            <a:ext cx="2476500" cy="589756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62000" y="381000"/>
            <a:ext cx="7734300" cy="58975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D75D149-F5CB-394D-BC0C-83458CE690FF}" type="datetime1">
              <a:rPr lang="en-US" smtClean="0"/>
              <a:t>5/27/20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CEC8B7-ECC6-484E-9C34-FEAF9DEC79D6}"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B4416DA-CE76-5F48-84D6-6CD6D982601C}" type="datetime1">
              <a:rPr lang="en-US" smtClean="0"/>
              <a:t>5/27/20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CEC8B7-ECC6-484E-9C34-FEAF9DEC79D6}"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7200" b="0"/>
            </a:lvl1pPr>
          </a:lstStyle>
          <a:p>
            <a:r>
              <a:rPr lang="en-US"/>
              <a:t>Click to edit Master title style</a:t>
            </a:r>
            <a:endParaRPr lang="en-US" dirty="0"/>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2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3C77AED-65EB-8848-9372-47A78D49D264}" type="datetime1">
              <a:rPr lang="en-US" smtClean="0"/>
              <a:t>5/27/20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CEC8B7-ECC6-484E-9C34-FEAF9DEC79D6}" type="slidenum">
              <a:rPr lang="en-US" smtClean="0"/>
              <a:t>‹#›</a:t>
            </a:fld>
            <a:endParaRPr lang="en-US"/>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61872"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26480"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3CEFCF3-9AE4-EB43-836C-AD4021ABCFCA}" type="datetime1">
              <a:rPr lang="en-US" smtClean="0"/>
              <a:t>5/27/20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CEC8B7-ECC6-484E-9C34-FEAF9DEC79D6}"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261872" y="1713655"/>
            <a:ext cx="4480560" cy="731520"/>
          </a:xfrm>
        </p:spPr>
        <p:txBody>
          <a:bodyPr anchor="b">
            <a:normAutofit/>
          </a:bodyPr>
          <a:lstStyle>
            <a:lvl1pPr marL="0" indent="0">
              <a:spcBef>
                <a:spcPts val="0"/>
              </a:spcBef>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26480" y="1713655"/>
            <a:ext cx="4480560" cy="731520"/>
          </a:xfrm>
        </p:spPr>
        <p:txBody>
          <a:bodyPr anchor="b">
            <a:normAutofit/>
          </a:bodyPr>
          <a:lstStyle>
            <a:lvl1pPr marL="0" indent="0">
              <a:lnSpc>
                <a:spcPct val="95000"/>
              </a:lnSpc>
              <a:spcBef>
                <a:spcPts val="0"/>
              </a:spcBef>
              <a:buNone/>
              <a:defRPr lang="en-US" sz="2000" b="0" kern="1200" dirty="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2000"/>
              </a:spcBef>
              <a:buFontTx/>
              <a:buNone/>
            </a:pPr>
            <a:r>
              <a:rPr lang="en-US"/>
              <a:t>Click to edit Master text styles</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53D338E-28B7-1A44-9C10-ABA1D242BCEA}" type="datetime1">
              <a:rPr lang="en-US" smtClean="0"/>
              <a:t>5/27/20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BCEC8B7-ECC6-484E-9C34-FEAF9DEC79D6}"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20CEBD7-2B3E-684D-9BC5-BC5BA58C7E82}" type="datetime1">
              <a:rPr lang="en-US" smtClean="0"/>
              <a:t>5/27/20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BCEC8B7-ECC6-484E-9C34-FEAF9DEC79D6}"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3E00E1-9886-284F-BDD8-FFB486A52161}" type="datetime1">
              <a:rPr lang="en-US" smtClean="0"/>
              <a:t>5/27/20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BCEC8B7-ECC6-484E-9C34-FEAF9DEC79D6}"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200400" cy="1600197"/>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4504267" y="685800"/>
            <a:ext cx="6079066"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1248" y="2099734"/>
            <a:ext cx="3200400" cy="3810001"/>
          </a:xfrm>
        </p:spPr>
        <p:txBody>
          <a:bodyPr>
            <a:normAutofit/>
          </a:bodyPr>
          <a:lstStyle>
            <a:lvl1pPr marL="0" indent="0">
              <a:lnSpc>
                <a:spcPct val="114000"/>
              </a:lnSpc>
              <a:spcBef>
                <a:spcPts val="800"/>
              </a:spcBef>
              <a:buNone/>
              <a:defRPr sz="13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F7732DA-B055-E94A-A755-8A4FD6CB86F0}" type="datetime1">
              <a:rPr lang="en-US" smtClean="0"/>
              <a:t>5/27/20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CEC8B7-ECC6-484E-9C34-FEAF9DEC79D6}"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5105400"/>
            <a:ext cx="11292840" cy="17526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14400" y="5257800"/>
            <a:ext cx="9982200" cy="914400"/>
          </a:xfrm>
        </p:spPr>
        <p:txBody>
          <a:bodyPr anchor="b">
            <a:normAutofit/>
          </a:bodyPr>
          <a:lstStyle>
            <a:lvl1pPr>
              <a:defRPr sz="2800" b="0">
                <a:solidFill>
                  <a:schemeClr val="bg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11292840" cy="5128923"/>
          </a:xfrm>
          <a:solidFill>
            <a:schemeClr val="accent1"/>
          </a:solid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914400" y="6108589"/>
            <a:ext cx="9982200" cy="597011"/>
          </a:xfrm>
        </p:spPr>
        <p:txBody>
          <a:bodyPr>
            <a:normAutofit/>
          </a:bodyPr>
          <a:lstStyle>
            <a:lvl1pPr marL="0" indent="0">
              <a:lnSpc>
                <a:spcPct val="100000"/>
              </a:lnSpc>
              <a:spcBef>
                <a:spcPts val="800"/>
              </a:spcBef>
              <a:buNone/>
              <a:defRPr sz="1300">
                <a:solidFill>
                  <a:schemeClr val="bg1">
                    <a:lumMod val="8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142B91E-2B2B-F547-86AF-83769156F96A}" type="datetime1">
              <a:rPr lang="en-US" smtClean="0"/>
              <a:t>5/27/20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CEC8B7-ECC6-484E-9C34-FEAF9DEC79D6}"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29284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61872" y="365760"/>
            <a:ext cx="9692640" cy="1325562"/>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16200000">
            <a:off x="10797542" y="998537"/>
            <a:ext cx="1904999" cy="365125"/>
          </a:xfrm>
          <a:prstGeom prst="rect">
            <a:avLst/>
          </a:prstGeom>
        </p:spPr>
        <p:txBody>
          <a:bodyPr vert="horz" lIns="91440" tIns="45720" rIns="91440" bIns="45720" rtlCol="0" anchor="ctr"/>
          <a:lstStyle>
            <a:lvl1pPr algn="r">
              <a:defRPr sz="1050" b="0">
                <a:solidFill>
                  <a:schemeClr val="tx2">
                    <a:lumMod val="20000"/>
                    <a:lumOff val="80000"/>
                  </a:schemeClr>
                </a:solidFill>
              </a:defRPr>
            </a:lvl1pPr>
          </a:lstStyle>
          <a:p>
            <a:fld id="{132EF0C8-7159-E140-8160-CCA1497830CB}" type="datetime1">
              <a:rPr lang="en-US" smtClean="0"/>
              <a:t>5/27/20</a:t>
            </a:fld>
            <a:endParaRPr lang="en-US"/>
          </a:p>
        </p:txBody>
      </p:sp>
      <p:sp>
        <p:nvSpPr>
          <p:cNvPr id="5" name="Footer Placeholder 4"/>
          <p:cNvSpPr>
            <a:spLocks noGrp="1"/>
          </p:cNvSpPr>
          <p:nvPr>
            <p:ph type="ftr" sz="quarter" idx="3"/>
          </p:nvPr>
        </p:nvSpPr>
        <p:spPr>
          <a:xfrm rot="16200000">
            <a:off x="9959341" y="4046537"/>
            <a:ext cx="3581400" cy="365125"/>
          </a:xfrm>
          <a:prstGeom prst="rect">
            <a:avLst/>
          </a:prstGeom>
        </p:spPr>
        <p:txBody>
          <a:bodyPr vert="horz" lIns="91440" tIns="45720" rIns="91440" bIns="45720" rtlCol="0" anchor="ctr"/>
          <a:lstStyle>
            <a:lvl1pPr algn="l">
              <a:defRPr sz="1050">
                <a:solidFill>
                  <a:schemeClr val="tx2">
                    <a:lumMod val="20000"/>
                    <a:lumOff val="80000"/>
                  </a:schemeClr>
                </a:solidFill>
              </a:defRPr>
            </a:lvl1pPr>
          </a:lstStyle>
          <a:p>
            <a:endParaRPr lang="en-US"/>
          </a:p>
        </p:txBody>
      </p:sp>
      <p:sp>
        <p:nvSpPr>
          <p:cNvPr id="6" name="Slide Number Placeholder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0">
                <a:solidFill>
                  <a:schemeClr val="tx2">
                    <a:lumMod val="60000"/>
                    <a:lumOff val="40000"/>
                  </a:schemeClr>
                </a:solidFill>
              </a:defRPr>
            </a:lvl1pPr>
          </a:lstStyle>
          <a:p>
            <a:fld id="{EBCEC8B7-ECC6-484E-9C34-FEAF9DEC79D6}" type="slidenum">
              <a:rPr lang="en-US" smtClean="0"/>
              <a:t>‹#›</a:t>
            </a:fld>
            <a:endParaRPr lang="en-US"/>
          </a:p>
        </p:txBody>
      </p:sp>
    </p:spTree>
    <p:extLst>
      <p:ext uri="{BB962C8B-B14F-4D97-AF65-F5344CB8AC3E}">
        <p14:creationId xmlns:p14="http://schemas.microsoft.com/office/powerpoint/2010/main" val="213829187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p14:dur="0" advClick="0"/>
    </mc:Choice>
    <mc:Fallback xmlns="">
      <p:transition advClick="0"/>
    </mc:Fallback>
  </mc:AlternateContent>
  <p:hf hdr="0" ftr="0" dt="0"/>
  <p:txStyles>
    <p:title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Student Outcomes</a:t>
            </a:r>
          </a:p>
        </p:txBody>
      </p:sp>
      <p:sp>
        <p:nvSpPr>
          <p:cNvPr id="3" name="Subtitle 2"/>
          <p:cNvSpPr>
            <a:spLocks noGrp="1"/>
          </p:cNvSpPr>
          <p:nvPr>
            <p:ph type="subTitle" idx="1"/>
          </p:nvPr>
        </p:nvSpPr>
        <p:spPr/>
        <p:txBody>
          <a:bodyPr>
            <a:normAutofit fontScale="92500" lnSpcReduction="20000"/>
          </a:bodyPr>
          <a:lstStyle/>
          <a:p>
            <a:r>
              <a:rPr lang="en-US" dirty="0"/>
              <a:t>Edward Karpp</a:t>
            </a:r>
          </a:p>
          <a:p>
            <a:r>
              <a:rPr lang="en-US" dirty="0"/>
              <a:t>Dean of Research, Planning &amp; Grants</a:t>
            </a:r>
          </a:p>
          <a:p>
            <a:endParaRPr lang="en-US" dirty="0"/>
          </a:p>
          <a:p>
            <a:r>
              <a:rPr lang="en-US" dirty="0"/>
              <a:t>Team A – May 29, 2020</a:t>
            </a:r>
          </a:p>
        </p:txBody>
      </p:sp>
      <p:sp>
        <p:nvSpPr>
          <p:cNvPr id="4" name="Slide Number Placeholder 3"/>
          <p:cNvSpPr>
            <a:spLocks noGrp="1"/>
          </p:cNvSpPr>
          <p:nvPr>
            <p:ph type="sldNum" sz="quarter" idx="12"/>
          </p:nvPr>
        </p:nvSpPr>
        <p:spPr/>
        <p:txBody>
          <a:bodyPr>
            <a:normAutofit lnSpcReduction="10000"/>
          </a:bodyPr>
          <a:lstStyle/>
          <a:p>
            <a:fld id="{EBCEC8B7-ECC6-484E-9C34-FEAF9DEC79D6}" type="slidenum">
              <a:rPr lang="en-US" smtClean="0"/>
              <a:t>1</a:t>
            </a:fld>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77547" y="80009"/>
            <a:ext cx="722125" cy="696595"/>
          </a:xfrm>
          <a:prstGeom prst="rect">
            <a:avLst/>
          </a:prstGeom>
        </p:spPr>
      </p:pic>
    </p:spTree>
    <p:extLst>
      <p:ext uri="{BB962C8B-B14F-4D97-AF65-F5344CB8AC3E}">
        <p14:creationId xmlns:p14="http://schemas.microsoft.com/office/powerpoint/2010/main" val="38343361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61872" y="-237744"/>
            <a:ext cx="9692640" cy="1325562"/>
          </a:xfrm>
        </p:spPr>
        <p:txBody>
          <a:bodyPr/>
          <a:lstStyle/>
          <a:p>
            <a:r>
              <a:rPr lang="en-US" dirty="0"/>
              <a:t>Institution-Set Standards</a:t>
            </a:r>
          </a:p>
        </p:txBody>
      </p:sp>
      <p:pic>
        <p:nvPicPr>
          <p:cNvPr id="15" name="Picture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77547" y="80009"/>
            <a:ext cx="722125" cy="696595"/>
          </a:xfrm>
          <a:prstGeom prst="rect">
            <a:avLst/>
          </a:prstGeom>
        </p:spPr>
      </p:pic>
      <p:sp>
        <p:nvSpPr>
          <p:cNvPr id="11" name="Slide Number Placeholder 10"/>
          <p:cNvSpPr>
            <a:spLocks noGrp="1"/>
          </p:cNvSpPr>
          <p:nvPr>
            <p:ph type="sldNum" sz="quarter" idx="12"/>
          </p:nvPr>
        </p:nvSpPr>
        <p:spPr/>
        <p:txBody>
          <a:bodyPr>
            <a:normAutofit lnSpcReduction="10000"/>
          </a:bodyPr>
          <a:lstStyle/>
          <a:p>
            <a:fld id="{EBCEC8B7-ECC6-484E-9C34-FEAF9DEC79D6}" type="slidenum">
              <a:rPr lang="en-US" smtClean="0"/>
              <a:t>10</a:t>
            </a:fld>
            <a:endParaRPr lang="en-US"/>
          </a:p>
        </p:txBody>
      </p:sp>
      <p:sp>
        <p:nvSpPr>
          <p:cNvPr id="7" name="TextBox 6"/>
          <p:cNvSpPr txBox="1"/>
          <p:nvPr/>
        </p:nvSpPr>
        <p:spPr>
          <a:xfrm>
            <a:off x="1509131" y="1460810"/>
            <a:ext cx="8002859" cy="369332"/>
          </a:xfrm>
          <a:prstGeom prst="rect">
            <a:avLst/>
          </a:prstGeom>
          <a:noFill/>
        </p:spPr>
        <p:txBody>
          <a:bodyPr wrap="square" rtlCol="0">
            <a:spAutoFit/>
          </a:bodyPr>
          <a:lstStyle/>
          <a:p>
            <a:pPr algn="ctr"/>
            <a:r>
              <a:rPr lang="en-US" b="1" dirty="0"/>
              <a:t>2. Retention Rate</a:t>
            </a:r>
          </a:p>
        </p:txBody>
      </p:sp>
      <p:pic>
        <p:nvPicPr>
          <p:cNvPr id="3" name="Picture 2">
            <a:extLst>
              <a:ext uri="{FF2B5EF4-FFF2-40B4-BE49-F238E27FC236}">
                <a16:creationId xmlns:a16="http://schemas.microsoft.com/office/drawing/2014/main" id="{EA7798BE-B42B-3842-9EFD-ED30257C998A}"/>
              </a:ext>
            </a:extLst>
          </p:cNvPr>
          <p:cNvPicPr>
            <a:picLocks noChangeAspect="1"/>
          </p:cNvPicPr>
          <p:nvPr/>
        </p:nvPicPr>
        <p:blipFill>
          <a:blip r:embed="rId3"/>
          <a:stretch>
            <a:fillRect/>
          </a:stretch>
        </p:blipFill>
        <p:spPr>
          <a:xfrm>
            <a:off x="1495530" y="1830142"/>
            <a:ext cx="8030060" cy="4653785"/>
          </a:xfrm>
          <a:prstGeom prst="rect">
            <a:avLst/>
          </a:prstGeom>
        </p:spPr>
      </p:pic>
    </p:spTree>
    <p:extLst>
      <p:ext uri="{BB962C8B-B14F-4D97-AF65-F5344CB8AC3E}">
        <p14:creationId xmlns:p14="http://schemas.microsoft.com/office/powerpoint/2010/main" val="45444295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61872" y="-237744"/>
            <a:ext cx="9692640" cy="1325562"/>
          </a:xfrm>
        </p:spPr>
        <p:txBody>
          <a:bodyPr/>
          <a:lstStyle/>
          <a:p>
            <a:r>
              <a:rPr lang="en-US" dirty="0"/>
              <a:t>Institution-Set Standards</a:t>
            </a:r>
          </a:p>
        </p:txBody>
      </p:sp>
      <p:pic>
        <p:nvPicPr>
          <p:cNvPr id="15" name="Picture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77547" y="80009"/>
            <a:ext cx="722125" cy="696595"/>
          </a:xfrm>
          <a:prstGeom prst="rect">
            <a:avLst/>
          </a:prstGeom>
        </p:spPr>
      </p:pic>
      <p:sp>
        <p:nvSpPr>
          <p:cNvPr id="11" name="Slide Number Placeholder 10"/>
          <p:cNvSpPr>
            <a:spLocks noGrp="1"/>
          </p:cNvSpPr>
          <p:nvPr>
            <p:ph type="sldNum" sz="quarter" idx="12"/>
          </p:nvPr>
        </p:nvSpPr>
        <p:spPr/>
        <p:txBody>
          <a:bodyPr>
            <a:normAutofit lnSpcReduction="10000"/>
          </a:bodyPr>
          <a:lstStyle/>
          <a:p>
            <a:fld id="{EBCEC8B7-ECC6-484E-9C34-FEAF9DEC79D6}" type="slidenum">
              <a:rPr lang="en-US" smtClean="0"/>
              <a:t>11</a:t>
            </a:fld>
            <a:endParaRPr lang="en-US"/>
          </a:p>
        </p:txBody>
      </p:sp>
      <p:sp>
        <p:nvSpPr>
          <p:cNvPr id="7" name="TextBox 6"/>
          <p:cNvSpPr txBox="1"/>
          <p:nvPr/>
        </p:nvSpPr>
        <p:spPr>
          <a:xfrm>
            <a:off x="1509131" y="1460810"/>
            <a:ext cx="8002859" cy="369332"/>
          </a:xfrm>
          <a:prstGeom prst="rect">
            <a:avLst/>
          </a:prstGeom>
          <a:noFill/>
        </p:spPr>
        <p:txBody>
          <a:bodyPr wrap="square" rtlCol="0">
            <a:spAutoFit/>
          </a:bodyPr>
          <a:lstStyle/>
          <a:p>
            <a:pPr algn="ctr"/>
            <a:r>
              <a:rPr lang="en-US" b="1" dirty="0"/>
              <a:t>3. Degree Completion</a:t>
            </a:r>
          </a:p>
        </p:txBody>
      </p:sp>
      <p:pic>
        <p:nvPicPr>
          <p:cNvPr id="4" name="Picture 3">
            <a:extLst>
              <a:ext uri="{FF2B5EF4-FFF2-40B4-BE49-F238E27FC236}">
                <a16:creationId xmlns:a16="http://schemas.microsoft.com/office/drawing/2014/main" id="{93BBB9AF-F4B3-864B-B02B-7AEC510868D9}"/>
              </a:ext>
            </a:extLst>
          </p:cNvPr>
          <p:cNvPicPr>
            <a:picLocks noChangeAspect="1"/>
          </p:cNvPicPr>
          <p:nvPr/>
        </p:nvPicPr>
        <p:blipFill>
          <a:blip r:embed="rId3"/>
          <a:stretch>
            <a:fillRect/>
          </a:stretch>
        </p:blipFill>
        <p:spPr>
          <a:xfrm>
            <a:off x="1509130" y="1830142"/>
            <a:ext cx="8002859" cy="4759718"/>
          </a:xfrm>
          <a:prstGeom prst="rect">
            <a:avLst/>
          </a:prstGeom>
        </p:spPr>
      </p:pic>
    </p:spTree>
    <p:extLst>
      <p:ext uri="{BB962C8B-B14F-4D97-AF65-F5344CB8AC3E}">
        <p14:creationId xmlns:p14="http://schemas.microsoft.com/office/powerpoint/2010/main" val="131381605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61872" y="-237744"/>
            <a:ext cx="9692640" cy="1325562"/>
          </a:xfrm>
        </p:spPr>
        <p:txBody>
          <a:bodyPr/>
          <a:lstStyle/>
          <a:p>
            <a:r>
              <a:rPr lang="en-US" dirty="0"/>
              <a:t>Institution-Set Standards</a:t>
            </a:r>
          </a:p>
        </p:txBody>
      </p:sp>
      <p:pic>
        <p:nvPicPr>
          <p:cNvPr id="15" name="Picture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77547" y="80009"/>
            <a:ext cx="722125" cy="696595"/>
          </a:xfrm>
          <a:prstGeom prst="rect">
            <a:avLst/>
          </a:prstGeom>
        </p:spPr>
      </p:pic>
      <p:sp>
        <p:nvSpPr>
          <p:cNvPr id="11" name="Slide Number Placeholder 10"/>
          <p:cNvSpPr>
            <a:spLocks noGrp="1"/>
          </p:cNvSpPr>
          <p:nvPr>
            <p:ph type="sldNum" sz="quarter" idx="12"/>
          </p:nvPr>
        </p:nvSpPr>
        <p:spPr/>
        <p:txBody>
          <a:bodyPr>
            <a:normAutofit lnSpcReduction="10000"/>
          </a:bodyPr>
          <a:lstStyle/>
          <a:p>
            <a:fld id="{EBCEC8B7-ECC6-484E-9C34-FEAF9DEC79D6}" type="slidenum">
              <a:rPr lang="en-US" smtClean="0"/>
              <a:t>12</a:t>
            </a:fld>
            <a:endParaRPr lang="en-US"/>
          </a:p>
        </p:txBody>
      </p:sp>
      <p:sp>
        <p:nvSpPr>
          <p:cNvPr id="7" name="TextBox 6"/>
          <p:cNvSpPr txBox="1"/>
          <p:nvPr/>
        </p:nvSpPr>
        <p:spPr>
          <a:xfrm>
            <a:off x="1509131" y="1460810"/>
            <a:ext cx="8002859" cy="369332"/>
          </a:xfrm>
          <a:prstGeom prst="rect">
            <a:avLst/>
          </a:prstGeom>
          <a:noFill/>
        </p:spPr>
        <p:txBody>
          <a:bodyPr wrap="square" rtlCol="0">
            <a:spAutoFit/>
          </a:bodyPr>
          <a:lstStyle/>
          <a:p>
            <a:pPr algn="ctr"/>
            <a:r>
              <a:rPr lang="en-US" b="1" dirty="0"/>
              <a:t>4. Transfers</a:t>
            </a:r>
          </a:p>
        </p:txBody>
      </p:sp>
      <p:pic>
        <p:nvPicPr>
          <p:cNvPr id="3" name="Picture 2">
            <a:extLst>
              <a:ext uri="{FF2B5EF4-FFF2-40B4-BE49-F238E27FC236}">
                <a16:creationId xmlns:a16="http://schemas.microsoft.com/office/drawing/2014/main" id="{B0ACA344-37D3-CD44-A79F-28B425DF933D}"/>
              </a:ext>
            </a:extLst>
          </p:cNvPr>
          <p:cNvPicPr>
            <a:picLocks noChangeAspect="1"/>
          </p:cNvPicPr>
          <p:nvPr/>
        </p:nvPicPr>
        <p:blipFill>
          <a:blip r:embed="rId3"/>
          <a:stretch>
            <a:fillRect/>
          </a:stretch>
        </p:blipFill>
        <p:spPr>
          <a:xfrm>
            <a:off x="1389162" y="1830142"/>
            <a:ext cx="8242795" cy="4777074"/>
          </a:xfrm>
          <a:prstGeom prst="rect">
            <a:avLst/>
          </a:prstGeom>
        </p:spPr>
      </p:pic>
    </p:spTree>
    <p:extLst>
      <p:ext uri="{BB962C8B-B14F-4D97-AF65-F5344CB8AC3E}">
        <p14:creationId xmlns:p14="http://schemas.microsoft.com/office/powerpoint/2010/main" val="173757713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61872" y="-237744"/>
            <a:ext cx="9692640" cy="1325562"/>
          </a:xfrm>
        </p:spPr>
        <p:txBody>
          <a:bodyPr/>
          <a:lstStyle/>
          <a:p>
            <a:r>
              <a:rPr lang="en-US" dirty="0"/>
              <a:t>Institution-Set Standards</a:t>
            </a:r>
          </a:p>
        </p:txBody>
      </p:sp>
      <p:pic>
        <p:nvPicPr>
          <p:cNvPr id="15" name="Picture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77547" y="80009"/>
            <a:ext cx="722125" cy="696595"/>
          </a:xfrm>
          <a:prstGeom prst="rect">
            <a:avLst/>
          </a:prstGeom>
        </p:spPr>
      </p:pic>
      <p:sp>
        <p:nvSpPr>
          <p:cNvPr id="11" name="Slide Number Placeholder 10"/>
          <p:cNvSpPr>
            <a:spLocks noGrp="1"/>
          </p:cNvSpPr>
          <p:nvPr>
            <p:ph type="sldNum" sz="quarter" idx="12"/>
          </p:nvPr>
        </p:nvSpPr>
        <p:spPr/>
        <p:txBody>
          <a:bodyPr>
            <a:normAutofit lnSpcReduction="10000"/>
          </a:bodyPr>
          <a:lstStyle/>
          <a:p>
            <a:fld id="{EBCEC8B7-ECC6-484E-9C34-FEAF9DEC79D6}" type="slidenum">
              <a:rPr lang="en-US" smtClean="0"/>
              <a:t>13</a:t>
            </a:fld>
            <a:endParaRPr lang="en-US"/>
          </a:p>
        </p:txBody>
      </p:sp>
      <p:sp>
        <p:nvSpPr>
          <p:cNvPr id="7" name="TextBox 6"/>
          <p:cNvSpPr txBox="1"/>
          <p:nvPr/>
        </p:nvSpPr>
        <p:spPr>
          <a:xfrm>
            <a:off x="1509131" y="1460810"/>
            <a:ext cx="8002859" cy="369332"/>
          </a:xfrm>
          <a:prstGeom prst="rect">
            <a:avLst/>
          </a:prstGeom>
          <a:noFill/>
        </p:spPr>
        <p:txBody>
          <a:bodyPr wrap="square" rtlCol="0">
            <a:spAutoFit/>
          </a:bodyPr>
          <a:lstStyle/>
          <a:p>
            <a:pPr algn="ctr"/>
            <a:r>
              <a:rPr lang="en-US" b="1" dirty="0"/>
              <a:t>5. Certificate Completion</a:t>
            </a:r>
          </a:p>
        </p:txBody>
      </p:sp>
      <p:pic>
        <p:nvPicPr>
          <p:cNvPr id="3" name="Picture 2">
            <a:extLst>
              <a:ext uri="{FF2B5EF4-FFF2-40B4-BE49-F238E27FC236}">
                <a16:creationId xmlns:a16="http://schemas.microsoft.com/office/drawing/2014/main" id="{14104B15-3546-C64D-95DD-044A80B8BB50}"/>
              </a:ext>
            </a:extLst>
          </p:cNvPr>
          <p:cNvPicPr>
            <a:picLocks noChangeAspect="1"/>
          </p:cNvPicPr>
          <p:nvPr/>
        </p:nvPicPr>
        <p:blipFill>
          <a:blip r:embed="rId3"/>
          <a:stretch>
            <a:fillRect/>
          </a:stretch>
        </p:blipFill>
        <p:spPr>
          <a:xfrm>
            <a:off x="1493064" y="1830142"/>
            <a:ext cx="8034992" cy="4778829"/>
          </a:xfrm>
          <a:prstGeom prst="rect">
            <a:avLst/>
          </a:prstGeom>
        </p:spPr>
      </p:pic>
    </p:spTree>
    <p:extLst>
      <p:ext uri="{BB962C8B-B14F-4D97-AF65-F5344CB8AC3E}">
        <p14:creationId xmlns:p14="http://schemas.microsoft.com/office/powerpoint/2010/main" val="966756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61872" y="-237744"/>
            <a:ext cx="9692640" cy="1325562"/>
          </a:xfrm>
        </p:spPr>
        <p:txBody>
          <a:bodyPr/>
          <a:lstStyle/>
          <a:p>
            <a:r>
              <a:rPr lang="en-US" dirty="0"/>
              <a:t>Withdrawal Behavior</a:t>
            </a:r>
          </a:p>
        </p:txBody>
      </p:sp>
      <p:pic>
        <p:nvPicPr>
          <p:cNvPr id="15" name="Picture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77547" y="80009"/>
            <a:ext cx="722125" cy="696595"/>
          </a:xfrm>
          <a:prstGeom prst="rect">
            <a:avLst/>
          </a:prstGeom>
        </p:spPr>
      </p:pic>
      <p:sp>
        <p:nvSpPr>
          <p:cNvPr id="11" name="Slide Number Placeholder 10"/>
          <p:cNvSpPr>
            <a:spLocks noGrp="1"/>
          </p:cNvSpPr>
          <p:nvPr>
            <p:ph type="sldNum" sz="quarter" idx="12"/>
          </p:nvPr>
        </p:nvSpPr>
        <p:spPr/>
        <p:txBody>
          <a:bodyPr>
            <a:normAutofit lnSpcReduction="10000"/>
          </a:bodyPr>
          <a:lstStyle/>
          <a:p>
            <a:fld id="{EBCEC8B7-ECC6-484E-9C34-FEAF9DEC79D6}" type="slidenum">
              <a:rPr lang="en-US" smtClean="0"/>
              <a:t>14</a:t>
            </a:fld>
            <a:endParaRPr lang="en-US"/>
          </a:p>
        </p:txBody>
      </p:sp>
      <p:pic>
        <p:nvPicPr>
          <p:cNvPr id="4" name="Picture 3">
            <a:extLst>
              <a:ext uri="{FF2B5EF4-FFF2-40B4-BE49-F238E27FC236}">
                <a16:creationId xmlns:a16="http://schemas.microsoft.com/office/drawing/2014/main" id="{892BD870-DB99-F649-A6C9-0BE0D3B293B9}"/>
              </a:ext>
            </a:extLst>
          </p:cNvPr>
          <p:cNvPicPr>
            <a:picLocks noChangeAspect="1"/>
          </p:cNvPicPr>
          <p:nvPr/>
        </p:nvPicPr>
        <p:blipFill>
          <a:blip r:embed="rId3"/>
          <a:stretch>
            <a:fillRect/>
          </a:stretch>
        </p:blipFill>
        <p:spPr>
          <a:xfrm>
            <a:off x="1237488" y="1087818"/>
            <a:ext cx="9177894" cy="4985523"/>
          </a:xfrm>
          <a:prstGeom prst="rect">
            <a:avLst/>
          </a:prstGeom>
        </p:spPr>
      </p:pic>
    </p:spTree>
    <p:extLst>
      <p:ext uri="{BB962C8B-B14F-4D97-AF65-F5344CB8AC3E}">
        <p14:creationId xmlns:p14="http://schemas.microsoft.com/office/powerpoint/2010/main" val="23153717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normAutofit lnSpcReduction="10000"/>
          </a:bodyPr>
          <a:lstStyle/>
          <a:p>
            <a:fld id="{EBCEC8B7-ECC6-484E-9C34-FEAF9DEC79D6}" type="slidenum">
              <a:rPr lang="en-US" smtClean="0"/>
              <a:t>15</a:t>
            </a:fld>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77547" y="80009"/>
            <a:ext cx="722125" cy="696595"/>
          </a:xfrm>
          <a:prstGeom prst="rect">
            <a:avLst/>
          </a:prstGeom>
        </p:spPr>
      </p:pic>
      <p:sp>
        <p:nvSpPr>
          <p:cNvPr id="4" name="Title 1"/>
          <p:cNvSpPr txBox="1">
            <a:spLocks/>
          </p:cNvSpPr>
          <p:nvPr/>
        </p:nvSpPr>
        <p:spPr>
          <a:xfrm>
            <a:off x="1261872" y="-237744"/>
            <a:ext cx="9692640" cy="1325562"/>
          </a:xfrm>
          <a:prstGeom prst="rect">
            <a:avLst/>
          </a:prstGeom>
        </p:spPr>
        <p:txBody>
          <a:bodyPr/>
          <a:lst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a:lstStyle>
          <a:p>
            <a:br>
              <a:rPr lang="en-US" dirty="0"/>
            </a:br>
            <a:r>
              <a:rPr lang="en-US" dirty="0"/>
              <a:t>Credit Student Progress</a:t>
            </a:r>
          </a:p>
        </p:txBody>
      </p:sp>
      <p:sp>
        <p:nvSpPr>
          <p:cNvPr id="7" name="TextBox 6"/>
          <p:cNvSpPr txBox="1"/>
          <p:nvPr/>
        </p:nvSpPr>
        <p:spPr>
          <a:xfrm>
            <a:off x="273460" y="1087818"/>
            <a:ext cx="10858499" cy="369332"/>
          </a:xfrm>
          <a:prstGeom prst="rect">
            <a:avLst/>
          </a:prstGeom>
          <a:noFill/>
        </p:spPr>
        <p:txBody>
          <a:bodyPr wrap="square" rtlCol="0">
            <a:spAutoFit/>
          </a:bodyPr>
          <a:lstStyle/>
          <a:p>
            <a:pPr algn="ctr"/>
            <a:r>
              <a:rPr lang="en-US" dirty="0"/>
              <a:t>New Credit Applicants, </a:t>
            </a:r>
            <a:r>
              <a:rPr lang="en-US"/>
              <a:t>Fall 2016</a:t>
            </a:r>
            <a:endParaRPr lang="en-US" dirty="0"/>
          </a:p>
        </p:txBody>
      </p:sp>
      <p:pic>
        <p:nvPicPr>
          <p:cNvPr id="5" name="Picture 4"/>
          <p:cNvPicPr>
            <a:picLocks noChangeAspect="1"/>
          </p:cNvPicPr>
          <p:nvPr/>
        </p:nvPicPr>
        <p:blipFill>
          <a:blip r:embed="rId3"/>
          <a:stretch>
            <a:fillRect/>
          </a:stretch>
        </p:blipFill>
        <p:spPr>
          <a:xfrm>
            <a:off x="273460" y="1457150"/>
            <a:ext cx="10858500" cy="4876800"/>
          </a:xfrm>
          <a:prstGeom prst="rect">
            <a:avLst/>
          </a:prstGeom>
        </p:spPr>
      </p:pic>
    </p:spTree>
    <p:extLst>
      <p:ext uri="{BB962C8B-B14F-4D97-AF65-F5344CB8AC3E}">
        <p14:creationId xmlns:p14="http://schemas.microsoft.com/office/powerpoint/2010/main" val="156392412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normAutofit lnSpcReduction="10000"/>
          </a:bodyPr>
          <a:lstStyle/>
          <a:p>
            <a:fld id="{EBCEC8B7-ECC6-484E-9C34-FEAF9DEC79D6}" type="slidenum">
              <a:rPr lang="en-US" smtClean="0"/>
              <a:t>16</a:t>
            </a:fld>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77547" y="80009"/>
            <a:ext cx="722125" cy="696595"/>
          </a:xfrm>
          <a:prstGeom prst="rect">
            <a:avLst/>
          </a:prstGeom>
        </p:spPr>
      </p:pic>
      <p:sp>
        <p:nvSpPr>
          <p:cNvPr id="4" name="Title 1"/>
          <p:cNvSpPr txBox="1">
            <a:spLocks/>
          </p:cNvSpPr>
          <p:nvPr/>
        </p:nvSpPr>
        <p:spPr>
          <a:xfrm>
            <a:off x="1261872" y="-237744"/>
            <a:ext cx="9692640" cy="1325562"/>
          </a:xfrm>
          <a:prstGeom prst="rect">
            <a:avLst/>
          </a:prstGeom>
        </p:spPr>
        <p:txBody>
          <a:bodyPr/>
          <a:lst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a:lstStyle>
          <a:p>
            <a:br>
              <a:rPr lang="en-US" dirty="0"/>
            </a:br>
            <a:r>
              <a:rPr lang="en-US" dirty="0"/>
              <a:t>Noncredit Student Progress</a:t>
            </a:r>
          </a:p>
        </p:txBody>
      </p:sp>
      <p:pic>
        <p:nvPicPr>
          <p:cNvPr id="6" name="Picture 5"/>
          <p:cNvPicPr>
            <a:picLocks noChangeAspect="1"/>
          </p:cNvPicPr>
          <p:nvPr/>
        </p:nvPicPr>
        <p:blipFill>
          <a:blip r:embed="rId3"/>
          <a:stretch>
            <a:fillRect/>
          </a:stretch>
        </p:blipFill>
        <p:spPr>
          <a:xfrm>
            <a:off x="253795" y="1535162"/>
            <a:ext cx="10858500" cy="4876800"/>
          </a:xfrm>
          <a:prstGeom prst="rect">
            <a:avLst/>
          </a:prstGeom>
          <a:ln>
            <a:solidFill>
              <a:schemeClr val="bg1">
                <a:lumMod val="85000"/>
              </a:schemeClr>
            </a:solidFill>
          </a:ln>
          <a:effectLst/>
        </p:spPr>
      </p:pic>
      <p:sp>
        <p:nvSpPr>
          <p:cNvPr id="7" name="TextBox 6"/>
          <p:cNvSpPr txBox="1"/>
          <p:nvPr/>
        </p:nvSpPr>
        <p:spPr>
          <a:xfrm>
            <a:off x="253796" y="1087818"/>
            <a:ext cx="10858499" cy="369332"/>
          </a:xfrm>
          <a:prstGeom prst="rect">
            <a:avLst/>
          </a:prstGeom>
          <a:noFill/>
        </p:spPr>
        <p:txBody>
          <a:bodyPr wrap="square" rtlCol="0">
            <a:spAutoFit/>
          </a:bodyPr>
          <a:lstStyle/>
          <a:p>
            <a:pPr algn="ctr"/>
            <a:r>
              <a:rPr lang="en-US"/>
              <a:t>New Noncredit </a:t>
            </a:r>
            <a:r>
              <a:rPr lang="en-US" dirty="0"/>
              <a:t>Applicants, Fall 2015</a:t>
            </a:r>
          </a:p>
        </p:txBody>
      </p:sp>
    </p:spTree>
    <p:extLst>
      <p:ext uri="{BB962C8B-B14F-4D97-AF65-F5344CB8AC3E}">
        <p14:creationId xmlns:p14="http://schemas.microsoft.com/office/powerpoint/2010/main" val="162029877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Student Outcomes</a:t>
            </a:r>
          </a:p>
        </p:txBody>
      </p:sp>
      <p:sp>
        <p:nvSpPr>
          <p:cNvPr id="3" name="Content Placeholder 2"/>
          <p:cNvSpPr>
            <a:spLocks noGrp="1"/>
          </p:cNvSpPr>
          <p:nvPr>
            <p:ph idx="1"/>
          </p:nvPr>
        </p:nvSpPr>
        <p:spPr>
          <a:xfrm>
            <a:off x="1261872" y="2431229"/>
            <a:ext cx="10030968" cy="2307384"/>
          </a:xfrm>
        </p:spPr>
        <p:txBody>
          <a:bodyPr>
            <a:noAutofit/>
          </a:bodyPr>
          <a:lstStyle/>
          <a:p>
            <a:r>
              <a:rPr lang="en-US" sz="2400" dirty="0"/>
              <a:t>Student Success Metrics </a:t>
            </a:r>
            <a:r>
              <a:rPr lang="en-US" sz="2400" dirty="0">
                <a:solidFill>
                  <a:schemeClr val="tx1">
                    <a:lumMod val="50000"/>
                    <a:lumOff val="50000"/>
                  </a:schemeClr>
                </a:solidFill>
              </a:rPr>
              <a:t>(no more Student Success Scorecard)</a:t>
            </a:r>
          </a:p>
          <a:p>
            <a:endParaRPr lang="en-US" sz="2400" dirty="0"/>
          </a:p>
          <a:p>
            <a:r>
              <a:rPr lang="en-US" sz="2400" dirty="0"/>
              <a:t>Institution-Set Standards</a:t>
            </a:r>
          </a:p>
          <a:p>
            <a:endParaRPr lang="en-US" sz="2400" dirty="0"/>
          </a:p>
          <a:p>
            <a:r>
              <a:rPr lang="en-US" sz="2400" dirty="0"/>
              <a:t>Credit and Noncredit Student Progress</a:t>
            </a:r>
          </a:p>
        </p:txBody>
      </p:sp>
      <p:sp>
        <p:nvSpPr>
          <p:cNvPr id="4" name="Slide Number Placeholder 3"/>
          <p:cNvSpPr>
            <a:spLocks noGrp="1"/>
          </p:cNvSpPr>
          <p:nvPr>
            <p:ph type="sldNum" sz="quarter" idx="12"/>
          </p:nvPr>
        </p:nvSpPr>
        <p:spPr/>
        <p:txBody>
          <a:bodyPr>
            <a:normAutofit lnSpcReduction="10000"/>
          </a:bodyPr>
          <a:lstStyle/>
          <a:p>
            <a:fld id="{EBCEC8B7-ECC6-484E-9C34-FEAF9DEC79D6}" type="slidenum">
              <a:rPr lang="en-US" smtClean="0"/>
              <a:t>2</a:t>
            </a:fld>
            <a:endParaRPr lang="en-US"/>
          </a:p>
        </p:txBody>
      </p:sp>
    </p:spTree>
    <p:extLst>
      <p:ext uri="{BB962C8B-B14F-4D97-AF65-F5344CB8AC3E}">
        <p14:creationId xmlns:p14="http://schemas.microsoft.com/office/powerpoint/2010/main" val="77649205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11271324" y="6172200"/>
            <a:ext cx="914400" cy="593725"/>
          </a:xfrm>
        </p:spPr>
        <p:txBody>
          <a:bodyPr>
            <a:normAutofit lnSpcReduction="10000"/>
          </a:bodyPr>
          <a:lstStyle/>
          <a:p>
            <a:fld id="{EBCEC8B7-ECC6-484E-9C34-FEAF9DEC79D6}" type="slidenum">
              <a:rPr lang="en-US" smtClean="0"/>
              <a:t>3</a:t>
            </a:fld>
            <a:endParaRPr lang="en-US" dirty="0"/>
          </a:p>
        </p:txBody>
      </p:sp>
      <p:sp>
        <p:nvSpPr>
          <p:cNvPr id="3" name="Title 1"/>
          <p:cNvSpPr txBox="1">
            <a:spLocks/>
          </p:cNvSpPr>
          <p:nvPr/>
        </p:nvSpPr>
        <p:spPr>
          <a:xfrm rot="5400000">
            <a:off x="8313419" y="2979422"/>
            <a:ext cx="6858002" cy="899160"/>
          </a:xfrm>
          <a:prstGeom prst="rect">
            <a:avLst/>
          </a:prstGeom>
        </p:spPr>
        <p:txBody>
          <a:bodyPr anchor="ctr"/>
          <a:lst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a:lstStyle>
          <a:p>
            <a:pPr algn="ctr"/>
            <a:r>
              <a:rPr lang="en-US" sz="3600" dirty="0">
                <a:solidFill>
                  <a:schemeClr val="bg1"/>
                </a:solidFill>
              </a:rPr>
              <a:t>Student Success Metrics</a:t>
            </a:r>
          </a:p>
        </p:txBody>
      </p:sp>
      <p:sp>
        <p:nvSpPr>
          <p:cNvPr id="6" name="Title 1"/>
          <p:cNvSpPr txBox="1">
            <a:spLocks/>
          </p:cNvSpPr>
          <p:nvPr/>
        </p:nvSpPr>
        <p:spPr>
          <a:xfrm>
            <a:off x="311972" y="257106"/>
            <a:ext cx="10607040" cy="1453359"/>
          </a:xfrm>
          <a:prstGeom prst="rect">
            <a:avLst/>
          </a:prstGeom>
        </p:spPr>
        <p:txBody>
          <a:bodyPr/>
          <a:lst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a:lstStyle>
          <a:p>
            <a:pPr algn="ctr"/>
            <a:r>
              <a:rPr lang="en-US" sz="4000" dirty="0"/>
              <a:t>Completed Transfer-Level Math and English</a:t>
            </a:r>
          </a:p>
          <a:p>
            <a:endParaRPr lang="en-US" sz="1800" dirty="0">
              <a:solidFill>
                <a:schemeClr val="bg1">
                  <a:lumMod val="50000"/>
                </a:schemeClr>
              </a:solidFill>
            </a:endParaRPr>
          </a:p>
          <a:p>
            <a:r>
              <a:rPr lang="en-US" sz="1800" dirty="0">
                <a:solidFill>
                  <a:schemeClr val="bg1">
                    <a:lumMod val="50000"/>
                  </a:schemeClr>
                </a:solidFill>
              </a:rPr>
              <a:t>Among all students, the proportion who completed transfer-level math and English in their first academic year of credit enrollment within the district</a:t>
            </a:r>
          </a:p>
        </p:txBody>
      </p:sp>
      <p:pic>
        <p:nvPicPr>
          <p:cNvPr id="8" name="Picture 7"/>
          <p:cNvPicPr>
            <a:picLocks noChangeAspect="1"/>
          </p:cNvPicPr>
          <p:nvPr/>
        </p:nvPicPr>
        <p:blipFill>
          <a:blip r:embed="rId2"/>
          <a:stretch>
            <a:fillRect/>
          </a:stretch>
        </p:blipFill>
        <p:spPr>
          <a:xfrm>
            <a:off x="1900742" y="1710465"/>
            <a:ext cx="7429500" cy="4064000"/>
          </a:xfrm>
          <a:prstGeom prst="rect">
            <a:avLst/>
          </a:prstGeom>
        </p:spPr>
      </p:pic>
    </p:spTree>
    <p:extLst>
      <p:ext uri="{BB962C8B-B14F-4D97-AF65-F5344CB8AC3E}">
        <p14:creationId xmlns:p14="http://schemas.microsoft.com/office/powerpoint/2010/main" val="137637583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11271324" y="6172200"/>
            <a:ext cx="914400" cy="593725"/>
          </a:xfrm>
        </p:spPr>
        <p:txBody>
          <a:bodyPr>
            <a:normAutofit lnSpcReduction="10000"/>
          </a:bodyPr>
          <a:lstStyle/>
          <a:p>
            <a:fld id="{EBCEC8B7-ECC6-484E-9C34-FEAF9DEC79D6}" type="slidenum">
              <a:rPr lang="en-US" smtClean="0"/>
              <a:t>4</a:t>
            </a:fld>
            <a:endParaRPr lang="en-US" dirty="0"/>
          </a:p>
        </p:txBody>
      </p:sp>
      <p:sp>
        <p:nvSpPr>
          <p:cNvPr id="3" name="Title 1"/>
          <p:cNvSpPr txBox="1">
            <a:spLocks/>
          </p:cNvSpPr>
          <p:nvPr/>
        </p:nvSpPr>
        <p:spPr>
          <a:xfrm rot="5400000">
            <a:off x="8313419" y="2979422"/>
            <a:ext cx="6858002" cy="899160"/>
          </a:xfrm>
          <a:prstGeom prst="rect">
            <a:avLst/>
          </a:prstGeom>
        </p:spPr>
        <p:txBody>
          <a:bodyPr anchor="ctr"/>
          <a:lst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a:lstStyle>
          <a:p>
            <a:pPr algn="ctr"/>
            <a:r>
              <a:rPr lang="en-US" sz="3600" dirty="0">
                <a:solidFill>
                  <a:schemeClr val="bg1"/>
                </a:solidFill>
              </a:rPr>
              <a:t>Student Success Metrics</a:t>
            </a:r>
          </a:p>
        </p:txBody>
      </p:sp>
      <p:sp>
        <p:nvSpPr>
          <p:cNvPr id="6" name="Title 1"/>
          <p:cNvSpPr txBox="1">
            <a:spLocks/>
          </p:cNvSpPr>
          <p:nvPr/>
        </p:nvSpPr>
        <p:spPr>
          <a:xfrm>
            <a:off x="311972" y="257106"/>
            <a:ext cx="10607040" cy="1453359"/>
          </a:xfrm>
          <a:prstGeom prst="rect">
            <a:avLst/>
          </a:prstGeom>
        </p:spPr>
        <p:txBody>
          <a:bodyPr/>
          <a:lst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a:lstStyle>
          <a:p>
            <a:pPr algn="ctr"/>
            <a:r>
              <a:rPr lang="en-US" sz="4000" dirty="0"/>
              <a:t>Completed Transfer-Level Math and English</a:t>
            </a:r>
          </a:p>
          <a:p>
            <a:endParaRPr lang="en-US" sz="1800" dirty="0">
              <a:solidFill>
                <a:schemeClr val="bg1">
                  <a:lumMod val="50000"/>
                </a:schemeClr>
              </a:solidFill>
            </a:endParaRPr>
          </a:p>
          <a:p>
            <a:r>
              <a:rPr lang="en-US" sz="1800" dirty="0">
                <a:solidFill>
                  <a:schemeClr val="bg1">
                    <a:lumMod val="50000"/>
                  </a:schemeClr>
                </a:solidFill>
              </a:rPr>
              <a:t>Among all students, the proportion who completed transfer-level math and English in their first academic year of credit enrollment within the district</a:t>
            </a:r>
          </a:p>
        </p:txBody>
      </p:sp>
      <p:pic>
        <p:nvPicPr>
          <p:cNvPr id="4" name="Picture 3"/>
          <p:cNvPicPr>
            <a:picLocks noChangeAspect="1"/>
          </p:cNvPicPr>
          <p:nvPr/>
        </p:nvPicPr>
        <p:blipFill>
          <a:blip r:embed="rId2"/>
          <a:stretch>
            <a:fillRect/>
          </a:stretch>
        </p:blipFill>
        <p:spPr>
          <a:xfrm>
            <a:off x="1900742" y="1710465"/>
            <a:ext cx="7429500" cy="4064000"/>
          </a:xfrm>
          <a:prstGeom prst="rect">
            <a:avLst/>
          </a:prstGeom>
        </p:spPr>
      </p:pic>
    </p:spTree>
    <p:extLst>
      <p:ext uri="{BB962C8B-B14F-4D97-AF65-F5344CB8AC3E}">
        <p14:creationId xmlns:p14="http://schemas.microsoft.com/office/powerpoint/2010/main" val="997291207"/>
      </p:ext>
    </p:extLst>
  </p:cSld>
  <p:clrMapOvr>
    <a:masterClrMapping/>
  </p:clrMapOvr>
  <mc:AlternateContent xmlns:mc="http://schemas.openxmlformats.org/markup-compatibility/2006">
    <mc:Choice xmlns:p14="http://schemas.microsoft.com/office/powerpoint/2010/main" Requires="p14">
      <p:transition p14:dur="0" advClick="0"/>
    </mc:Choice>
    <mc:Fallback>
      <p:transition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11271324" y="6172200"/>
            <a:ext cx="914400" cy="593725"/>
          </a:xfrm>
        </p:spPr>
        <p:txBody>
          <a:bodyPr>
            <a:normAutofit lnSpcReduction="10000"/>
          </a:bodyPr>
          <a:lstStyle/>
          <a:p>
            <a:fld id="{EBCEC8B7-ECC6-484E-9C34-FEAF9DEC79D6}" type="slidenum">
              <a:rPr lang="en-US" smtClean="0"/>
              <a:t>5</a:t>
            </a:fld>
            <a:endParaRPr lang="en-US" dirty="0"/>
          </a:p>
        </p:txBody>
      </p:sp>
      <p:sp>
        <p:nvSpPr>
          <p:cNvPr id="3" name="Title 1"/>
          <p:cNvSpPr txBox="1">
            <a:spLocks/>
          </p:cNvSpPr>
          <p:nvPr/>
        </p:nvSpPr>
        <p:spPr>
          <a:xfrm rot="5400000">
            <a:off x="8313419" y="2979422"/>
            <a:ext cx="6858002" cy="899160"/>
          </a:xfrm>
          <a:prstGeom prst="rect">
            <a:avLst/>
          </a:prstGeom>
        </p:spPr>
        <p:txBody>
          <a:bodyPr anchor="ctr"/>
          <a:lst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a:lstStyle>
          <a:p>
            <a:pPr algn="ctr"/>
            <a:r>
              <a:rPr lang="en-US" sz="3600" dirty="0">
                <a:solidFill>
                  <a:schemeClr val="bg1"/>
                </a:solidFill>
              </a:rPr>
              <a:t>Student Success Metrics</a:t>
            </a:r>
          </a:p>
        </p:txBody>
      </p:sp>
      <p:sp>
        <p:nvSpPr>
          <p:cNvPr id="6" name="Title 1"/>
          <p:cNvSpPr txBox="1">
            <a:spLocks/>
          </p:cNvSpPr>
          <p:nvPr/>
        </p:nvSpPr>
        <p:spPr>
          <a:xfrm>
            <a:off x="311972" y="257106"/>
            <a:ext cx="10607040" cy="1453359"/>
          </a:xfrm>
          <a:prstGeom prst="rect">
            <a:avLst/>
          </a:prstGeom>
        </p:spPr>
        <p:txBody>
          <a:bodyPr/>
          <a:lst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a:lstStyle>
          <a:p>
            <a:pPr algn="ctr"/>
            <a:r>
              <a:rPr lang="en-US" sz="4000" dirty="0"/>
              <a:t>Earned 9+ Career Education Units</a:t>
            </a:r>
          </a:p>
          <a:p>
            <a:endParaRPr lang="en-US" sz="1800" dirty="0">
              <a:solidFill>
                <a:schemeClr val="bg1">
                  <a:lumMod val="50000"/>
                </a:schemeClr>
              </a:solidFill>
            </a:endParaRPr>
          </a:p>
          <a:p>
            <a:r>
              <a:rPr lang="en-US" sz="1800" dirty="0">
                <a:solidFill>
                  <a:schemeClr val="bg1">
                    <a:lumMod val="50000"/>
                  </a:schemeClr>
                </a:solidFill>
              </a:rPr>
              <a:t>Among all students, the proportion who successfully completed nine or more career education units for semester schools, or 13.5 or more career education units for quarter schools, in the selected year within the district</a:t>
            </a:r>
          </a:p>
        </p:txBody>
      </p:sp>
      <p:pic>
        <p:nvPicPr>
          <p:cNvPr id="4" name="Picture 3"/>
          <p:cNvPicPr>
            <a:picLocks noChangeAspect="1"/>
          </p:cNvPicPr>
          <p:nvPr/>
        </p:nvPicPr>
        <p:blipFill>
          <a:blip r:embed="rId2"/>
          <a:stretch>
            <a:fillRect/>
          </a:stretch>
        </p:blipFill>
        <p:spPr>
          <a:xfrm>
            <a:off x="1900742" y="1710465"/>
            <a:ext cx="7429500" cy="4064000"/>
          </a:xfrm>
          <a:prstGeom prst="rect">
            <a:avLst/>
          </a:prstGeom>
        </p:spPr>
      </p:pic>
    </p:spTree>
    <p:extLst>
      <p:ext uri="{BB962C8B-B14F-4D97-AF65-F5344CB8AC3E}">
        <p14:creationId xmlns:p14="http://schemas.microsoft.com/office/powerpoint/2010/main" val="84262019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11271324" y="6172200"/>
            <a:ext cx="914400" cy="593725"/>
          </a:xfrm>
        </p:spPr>
        <p:txBody>
          <a:bodyPr>
            <a:normAutofit lnSpcReduction="10000"/>
          </a:bodyPr>
          <a:lstStyle/>
          <a:p>
            <a:fld id="{EBCEC8B7-ECC6-484E-9C34-FEAF9DEC79D6}" type="slidenum">
              <a:rPr lang="en-US" smtClean="0"/>
              <a:t>6</a:t>
            </a:fld>
            <a:endParaRPr lang="en-US" dirty="0"/>
          </a:p>
        </p:txBody>
      </p:sp>
      <p:sp>
        <p:nvSpPr>
          <p:cNvPr id="3" name="Title 1"/>
          <p:cNvSpPr txBox="1">
            <a:spLocks/>
          </p:cNvSpPr>
          <p:nvPr/>
        </p:nvSpPr>
        <p:spPr>
          <a:xfrm rot="5400000">
            <a:off x="8313419" y="2979422"/>
            <a:ext cx="6858002" cy="899160"/>
          </a:xfrm>
          <a:prstGeom prst="rect">
            <a:avLst/>
          </a:prstGeom>
        </p:spPr>
        <p:txBody>
          <a:bodyPr anchor="ctr"/>
          <a:lst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a:lstStyle>
          <a:p>
            <a:pPr algn="ctr"/>
            <a:r>
              <a:rPr lang="en-US" sz="3600" dirty="0">
                <a:solidFill>
                  <a:schemeClr val="bg1"/>
                </a:solidFill>
              </a:rPr>
              <a:t>Student Success Metrics</a:t>
            </a:r>
          </a:p>
        </p:txBody>
      </p:sp>
      <p:sp>
        <p:nvSpPr>
          <p:cNvPr id="6" name="Title 1"/>
          <p:cNvSpPr txBox="1">
            <a:spLocks/>
          </p:cNvSpPr>
          <p:nvPr/>
        </p:nvSpPr>
        <p:spPr>
          <a:xfrm>
            <a:off x="311972" y="257106"/>
            <a:ext cx="10607040" cy="1453359"/>
          </a:xfrm>
          <a:prstGeom prst="rect">
            <a:avLst/>
          </a:prstGeom>
        </p:spPr>
        <p:txBody>
          <a:bodyPr/>
          <a:lst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a:lstStyle>
          <a:p>
            <a:pPr algn="ctr"/>
            <a:r>
              <a:rPr lang="en-US" sz="4000" dirty="0"/>
              <a:t>Earned 9+ Career Education Units</a:t>
            </a:r>
          </a:p>
          <a:p>
            <a:endParaRPr lang="en-US" sz="1800" dirty="0">
              <a:solidFill>
                <a:schemeClr val="bg1">
                  <a:lumMod val="50000"/>
                </a:schemeClr>
              </a:solidFill>
            </a:endParaRPr>
          </a:p>
          <a:p>
            <a:r>
              <a:rPr lang="en-US" sz="1800" dirty="0">
                <a:solidFill>
                  <a:schemeClr val="bg1">
                    <a:lumMod val="50000"/>
                  </a:schemeClr>
                </a:solidFill>
              </a:rPr>
              <a:t>Among all students, the proportion who successfully completed nine or more career education units for semester schools, or 13.5 or more career education units for quarter schools, in the selected year within the district</a:t>
            </a:r>
          </a:p>
        </p:txBody>
      </p:sp>
      <p:pic>
        <p:nvPicPr>
          <p:cNvPr id="5" name="Picture 4"/>
          <p:cNvPicPr>
            <a:picLocks noChangeAspect="1"/>
          </p:cNvPicPr>
          <p:nvPr/>
        </p:nvPicPr>
        <p:blipFill>
          <a:blip r:embed="rId2"/>
          <a:stretch>
            <a:fillRect/>
          </a:stretch>
        </p:blipFill>
        <p:spPr>
          <a:xfrm>
            <a:off x="1900742" y="1871830"/>
            <a:ext cx="7429500" cy="4064000"/>
          </a:xfrm>
          <a:prstGeom prst="rect">
            <a:avLst/>
          </a:prstGeom>
        </p:spPr>
      </p:pic>
    </p:spTree>
    <p:extLst>
      <p:ext uri="{BB962C8B-B14F-4D97-AF65-F5344CB8AC3E}">
        <p14:creationId xmlns:p14="http://schemas.microsoft.com/office/powerpoint/2010/main" val="1081061630"/>
      </p:ext>
    </p:extLst>
  </p:cSld>
  <p:clrMapOvr>
    <a:masterClrMapping/>
  </p:clrMapOvr>
  <mc:AlternateContent xmlns:mc="http://schemas.openxmlformats.org/markup-compatibility/2006">
    <mc:Choice xmlns:p14="http://schemas.microsoft.com/office/powerpoint/2010/main" Requires="p14">
      <p:transition p14:dur="0" advClick="0"/>
    </mc:Choice>
    <mc:Fallback>
      <p:transition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11271324" y="6172200"/>
            <a:ext cx="914400" cy="593725"/>
          </a:xfrm>
        </p:spPr>
        <p:txBody>
          <a:bodyPr>
            <a:normAutofit lnSpcReduction="10000"/>
          </a:bodyPr>
          <a:lstStyle/>
          <a:p>
            <a:fld id="{EBCEC8B7-ECC6-484E-9C34-FEAF9DEC79D6}" type="slidenum">
              <a:rPr lang="en-US" smtClean="0"/>
              <a:t>7</a:t>
            </a:fld>
            <a:endParaRPr lang="en-US" dirty="0"/>
          </a:p>
        </p:txBody>
      </p:sp>
      <p:sp>
        <p:nvSpPr>
          <p:cNvPr id="3" name="Title 1"/>
          <p:cNvSpPr txBox="1">
            <a:spLocks/>
          </p:cNvSpPr>
          <p:nvPr/>
        </p:nvSpPr>
        <p:spPr>
          <a:xfrm rot="5400000">
            <a:off x="8313419" y="2979422"/>
            <a:ext cx="6858002" cy="899160"/>
          </a:xfrm>
          <a:prstGeom prst="rect">
            <a:avLst/>
          </a:prstGeom>
        </p:spPr>
        <p:txBody>
          <a:bodyPr anchor="ctr"/>
          <a:lst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a:lstStyle>
          <a:p>
            <a:pPr algn="ctr"/>
            <a:r>
              <a:rPr lang="en-US" sz="3600" dirty="0">
                <a:solidFill>
                  <a:schemeClr val="bg1"/>
                </a:solidFill>
              </a:rPr>
              <a:t>Student Success Metrics</a:t>
            </a:r>
          </a:p>
        </p:txBody>
      </p:sp>
      <p:sp>
        <p:nvSpPr>
          <p:cNvPr id="6" name="Title 1"/>
          <p:cNvSpPr txBox="1">
            <a:spLocks/>
          </p:cNvSpPr>
          <p:nvPr/>
        </p:nvSpPr>
        <p:spPr>
          <a:xfrm>
            <a:off x="311972" y="257106"/>
            <a:ext cx="10607040" cy="1453359"/>
          </a:xfrm>
          <a:prstGeom prst="rect">
            <a:avLst/>
          </a:prstGeom>
        </p:spPr>
        <p:txBody>
          <a:bodyPr/>
          <a:lst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a:lstStyle>
          <a:p>
            <a:pPr algn="ctr"/>
            <a:r>
              <a:rPr lang="en-US" sz="4000" dirty="0"/>
              <a:t>Retained from Fall to Spring</a:t>
            </a:r>
          </a:p>
          <a:p>
            <a:endParaRPr lang="en-US" sz="1800" dirty="0">
              <a:solidFill>
                <a:schemeClr val="bg1">
                  <a:lumMod val="50000"/>
                </a:schemeClr>
              </a:solidFill>
            </a:endParaRPr>
          </a:p>
          <a:p>
            <a:r>
              <a:rPr lang="en-US" sz="1800" dirty="0">
                <a:solidFill>
                  <a:schemeClr val="bg1">
                    <a:lumMod val="50000"/>
                  </a:schemeClr>
                </a:solidFill>
              </a:rPr>
              <a:t>Among all students, the proportion retained from fall to spring at college in the selected year, excluding students who completed an award or transferred to a postsecondary institution</a:t>
            </a:r>
          </a:p>
        </p:txBody>
      </p:sp>
      <p:pic>
        <p:nvPicPr>
          <p:cNvPr id="5" name="Picture 4"/>
          <p:cNvPicPr>
            <a:picLocks noChangeAspect="1"/>
          </p:cNvPicPr>
          <p:nvPr/>
        </p:nvPicPr>
        <p:blipFill>
          <a:blip r:embed="rId2"/>
          <a:stretch>
            <a:fillRect/>
          </a:stretch>
        </p:blipFill>
        <p:spPr>
          <a:xfrm>
            <a:off x="1900742" y="1710465"/>
            <a:ext cx="7429500" cy="4064000"/>
          </a:xfrm>
          <a:prstGeom prst="rect">
            <a:avLst/>
          </a:prstGeom>
        </p:spPr>
      </p:pic>
    </p:spTree>
    <p:extLst>
      <p:ext uri="{BB962C8B-B14F-4D97-AF65-F5344CB8AC3E}">
        <p14:creationId xmlns:p14="http://schemas.microsoft.com/office/powerpoint/2010/main" val="193727183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11271324" y="6172200"/>
            <a:ext cx="914400" cy="593725"/>
          </a:xfrm>
        </p:spPr>
        <p:txBody>
          <a:bodyPr>
            <a:normAutofit lnSpcReduction="10000"/>
          </a:bodyPr>
          <a:lstStyle/>
          <a:p>
            <a:fld id="{EBCEC8B7-ECC6-484E-9C34-FEAF9DEC79D6}" type="slidenum">
              <a:rPr lang="en-US" smtClean="0"/>
              <a:t>8</a:t>
            </a:fld>
            <a:endParaRPr lang="en-US" dirty="0"/>
          </a:p>
        </p:txBody>
      </p:sp>
      <p:sp>
        <p:nvSpPr>
          <p:cNvPr id="3" name="Title 1"/>
          <p:cNvSpPr txBox="1">
            <a:spLocks/>
          </p:cNvSpPr>
          <p:nvPr/>
        </p:nvSpPr>
        <p:spPr>
          <a:xfrm rot="5400000">
            <a:off x="8313419" y="2979422"/>
            <a:ext cx="6858002" cy="899160"/>
          </a:xfrm>
          <a:prstGeom prst="rect">
            <a:avLst/>
          </a:prstGeom>
        </p:spPr>
        <p:txBody>
          <a:bodyPr anchor="ctr"/>
          <a:lst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a:lstStyle>
          <a:p>
            <a:pPr algn="ctr"/>
            <a:r>
              <a:rPr lang="en-US" sz="3600" dirty="0">
                <a:solidFill>
                  <a:schemeClr val="bg1"/>
                </a:solidFill>
              </a:rPr>
              <a:t>Student Success Metrics</a:t>
            </a:r>
          </a:p>
        </p:txBody>
      </p:sp>
      <p:sp>
        <p:nvSpPr>
          <p:cNvPr id="6" name="Title 1"/>
          <p:cNvSpPr txBox="1">
            <a:spLocks/>
          </p:cNvSpPr>
          <p:nvPr/>
        </p:nvSpPr>
        <p:spPr>
          <a:xfrm>
            <a:off x="311972" y="257106"/>
            <a:ext cx="10607040" cy="1453359"/>
          </a:xfrm>
          <a:prstGeom prst="rect">
            <a:avLst/>
          </a:prstGeom>
        </p:spPr>
        <p:txBody>
          <a:bodyPr/>
          <a:lst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a:lstStyle>
          <a:p>
            <a:pPr algn="ctr"/>
            <a:r>
              <a:rPr lang="en-US" sz="4000" dirty="0"/>
              <a:t>Retained from Fall to Spring</a:t>
            </a:r>
          </a:p>
          <a:p>
            <a:endParaRPr lang="en-US" sz="1800" dirty="0">
              <a:solidFill>
                <a:schemeClr val="bg1">
                  <a:lumMod val="50000"/>
                </a:schemeClr>
              </a:solidFill>
            </a:endParaRPr>
          </a:p>
          <a:p>
            <a:r>
              <a:rPr lang="en-US" sz="1800" dirty="0">
                <a:solidFill>
                  <a:schemeClr val="bg1">
                    <a:lumMod val="50000"/>
                  </a:schemeClr>
                </a:solidFill>
              </a:rPr>
              <a:t>Among all students, the proportion retained from fall to spring at college in the selected year, excluding students who completed an award or transferred to a postsecondary institution</a:t>
            </a:r>
          </a:p>
        </p:txBody>
      </p:sp>
      <p:pic>
        <p:nvPicPr>
          <p:cNvPr id="4" name="Picture 3"/>
          <p:cNvPicPr>
            <a:picLocks noChangeAspect="1"/>
          </p:cNvPicPr>
          <p:nvPr/>
        </p:nvPicPr>
        <p:blipFill>
          <a:blip r:embed="rId2"/>
          <a:stretch>
            <a:fillRect/>
          </a:stretch>
        </p:blipFill>
        <p:spPr>
          <a:xfrm>
            <a:off x="1900742" y="1710465"/>
            <a:ext cx="7429500" cy="4064000"/>
          </a:xfrm>
          <a:prstGeom prst="rect">
            <a:avLst/>
          </a:prstGeom>
        </p:spPr>
      </p:pic>
    </p:spTree>
    <p:extLst>
      <p:ext uri="{BB962C8B-B14F-4D97-AF65-F5344CB8AC3E}">
        <p14:creationId xmlns:p14="http://schemas.microsoft.com/office/powerpoint/2010/main" val="1268887935"/>
      </p:ext>
    </p:extLst>
  </p:cSld>
  <p:clrMapOvr>
    <a:masterClrMapping/>
  </p:clrMapOvr>
  <mc:AlternateContent xmlns:mc="http://schemas.openxmlformats.org/markup-compatibility/2006">
    <mc:Choice xmlns:p14="http://schemas.microsoft.com/office/powerpoint/2010/main" Requires="p14">
      <p:transition p14:dur="0" advClick="0"/>
    </mc:Choice>
    <mc:Fallback>
      <p:transition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61872" y="-237744"/>
            <a:ext cx="9692640" cy="1325562"/>
          </a:xfrm>
        </p:spPr>
        <p:txBody>
          <a:bodyPr/>
          <a:lstStyle/>
          <a:p>
            <a:r>
              <a:rPr lang="en-US" dirty="0"/>
              <a:t>Institution-Set Standards</a:t>
            </a:r>
          </a:p>
        </p:txBody>
      </p:sp>
      <p:pic>
        <p:nvPicPr>
          <p:cNvPr id="15" name="Picture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77547" y="80009"/>
            <a:ext cx="722125" cy="696595"/>
          </a:xfrm>
          <a:prstGeom prst="rect">
            <a:avLst/>
          </a:prstGeom>
        </p:spPr>
      </p:pic>
      <p:sp>
        <p:nvSpPr>
          <p:cNvPr id="11" name="Slide Number Placeholder 10"/>
          <p:cNvSpPr>
            <a:spLocks noGrp="1"/>
          </p:cNvSpPr>
          <p:nvPr>
            <p:ph type="sldNum" sz="quarter" idx="12"/>
          </p:nvPr>
        </p:nvSpPr>
        <p:spPr/>
        <p:txBody>
          <a:bodyPr>
            <a:normAutofit lnSpcReduction="10000"/>
          </a:bodyPr>
          <a:lstStyle/>
          <a:p>
            <a:fld id="{EBCEC8B7-ECC6-484E-9C34-FEAF9DEC79D6}" type="slidenum">
              <a:rPr lang="en-US" smtClean="0"/>
              <a:t>9</a:t>
            </a:fld>
            <a:endParaRPr lang="en-US"/>
          </a:p>
        </p:txBody>
      </p:sp>
      <p:sp>
        <p:nvSpPr>
          <p:cNvPr id="7" name="TextBox 6"/>
          <p:cNvSpPr txBox="1"/>
          <p:nvPr/>
        </p:nvSpPr>
        <p:spPr>
          <a:xfrm>
            <a:off x="1509131" y="1460810"/>
            <a:ext cx="8002859" cy="369332"/>
          </a:xfrm>
          <a:prstGeom prst="rect">
            <a:avLst/>
          </a:prstGeom>
          <a:noFill/>
        </p:spPr>
        <p:txBody>
          <a:bodyPr wrap="square" rtlCol="0">
            <a:spAutoFit/>
          </a:bodyPr>
          <a:lstStyle/>
          <a:p>
            <a:pPr algn="ctr"/>
            <a:r>
              <a:rPr lang="en-US" b="1" dirty="0"/>
              <a:t>1. Successful Course Completion Rate</a:t>
            </a:r>
          </a:p>
        </p:txBody>
      </p:sp>
      <p:pic>
        <p:nvPicPr>
          <p:cNvPr id="4" name="Picture 3">
            <a:extLst>
              <a:ext uri="{FF2B5EF4-FFF2-40B4-BE49-F238E27FC236}">
                <a16:creationId xmlns:a16="http://schemas.microsoft.com/office/drawing/2014/main" id="{76D9C30B-075F-B74F-B135-A9AFDD81EB75}"/>
              </a:ext>
            </a:extLst>
          </p:cNvPr>
          <p:cNvPicPr>
            <a:picLocks noChangeAspect="1"/>
          </p:cNvPicPr>
          <p:nvPr/>
        </p:nvPicPr>
        <p:blipFill>
          <a:blip r:embed="rId3"/>
          <a:stretch>
            <a:fillRect/>
          </a:stretch>
        </p:blipFill>
        <p:spPr>
          <a:xfrm>
            <a:off x="1721196" y="1830142"/>
            <a:ext cx="7578728" cy="5044243"/>
          </a:xfrm>
          <a:prstGeom prst="rect">
            <a:avLst/>
          </a:prstGeom>
        </p:spPr>
      </p:pic>
    </p:spTree>
    <p:extLst>
      <p:ext uri="{BB962C8B-B14F-4D97-AF65-F5344CB8AC3E}">
        <p14:creationId xmlns:p14="http://schemas.microsoft.com/office/powerpoint/2010/main" val="123581667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theme/theme1.xml><?xml version="1.0" encoding="utf-8"?>
<a:theme xmlns:a="http://schemas.openxmlformats.org/drawingml/2006/main" name="View">
  <a:themeElements>
    <a:clrScheme name="View">
      <a:dk1>
        <a:srgbClr val="000000"/>
      </a:dk1>
      <a:lt1>
        <a:srgbClr val="FFFFFF"/>
      </a:lt1>
      <a:dk2>
        <a:srgbClr val="46464A"/>
      </a:dk2>
      <a:lt2>
        <a:srgbClr val="D6D3CC"/>
      </a:lt2>
      <a:accent1>
        <a:srgbClr val="6F6F74"/>
      </a:accent1>
      <a:accent2>
        <a:srgbClr val="92A9B9"/>
      </a:accent2>
      <a:accent3>
        <a:srgbClr val="A7B789"/>
      </a:accent3>
      <a:accent4>
        <a:srgbClr val="B9A489"/>
      </a:accent4>
      <a:accent5>
        <a:srgbClr val="8D6374"/>
      </a:accent5>
      <a:accent6>
        <a:srgbClr val="9B7362"/>
      </a:accent6>
      <a:hlink>
        <a:srgbClr val="67AABF"/>
      </a:hlink>
      <a:folHlink>
        <a:srgbClr val="ABAFA5"/>
      </a:folHlink>
    </a:clrScheme>
    <a:fontScheme name="View">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iew">
      <a:fillStyleLst>
        <a:solidFill>
          <a:schemeClr val="phClr"/>
        </a:solidFill>
        <a:solidFill>
          <a:schemeClr val="phClr">
            <a:tint val="60000"/>
            <a:satMod val="120000"/>
          </a:schemeClr>
        </a:solidFill>
        <a:solidFill>
          <a:schemeClr val="phClr">
            <a:shade val="75000"/>
            <a:satMod val="16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3969A8A2-35DB-4E3B-8885-16FD2056867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68BDF6241E380468CE612EE1803B4B9" ma:contentTypeVersion="1" ma:contentTypeDescription="Create a new document." ma:contentTypeScope="" ma:versionID="9bc15926593b1cad7295c0740355ada0">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18A0D86-E6FD-4439-AA17-581F9C27B913}">
  <ds:schemaRefs>
    <ds:schemaRef ds:uri="http://schemas.microsoft.com/sharepoint/v3/contenttype/forms"/>
  </ds:schemaRefs>
</ds:datastoreItem>
</file>

<file path=customXml/itemProps2.xml><?xml version="1.0" encoding="utf-8"?>
<ds:datastoreItem xmlns:ds="http://schemas.openxmlformats.org/officeDocument/2006/customXml" ds:itemID="{7B17CAF7-DF63-4325-9CC0-83141971522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D3C80009-5FC0-4343-B531-9E8000EBEC2D}">
  <ds:schemaRefs>
    <ds:schemaRef ds:uri="http://schemas.microsoft.com/office/2006/metadata/properties"/>
    <ds:schemaRef ds:uri="http://schemas.openxmlformats.org/package/2006/metadata/core-properties"/>
    <ds:schemaRef ds:uri="http://purl.org/dc/terms/"/>
    <ds:schemaRef ds:uri="http://purl.org/dc/elements/1.1/"/>
    <ds:schemaRef ds:uri="http://schemas.microsoft.com/office/2006/documentManagement/types"/>
    <ds:schemaRef ds:uri="http://purl.org/dc/dcmitype/"/>
    <ds:schemaRef ds:uri="http://www.w3.org/XML/1998/namespace"/>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View</Template>
  <TotalTime>3431</TotalTime>
  <Words>336</Words>
  <Application>Microsoft Macintosh PowerPoint</Application>
  <PresentationFormat>Widescreen</PresentationFormat>
  <Paragraphs>66</Paragraphs>
  <Slides>16</Slides>
  <Notes>0</Notes>
  <HiddenSlides>3</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Century Schoolbook</vt:lpstr>
      <vt:lpstr>Wingdings 2</vt:lpstr>
      <vt:lpstr>View</vt:lpstr>
      <vt:lpstr>Student Outcomes</vt:lpstr>
      <vt:lpstr>Student Outcomes</vt:lpstr>
      <vt:lpstr>PowerPoint Presentation</vt:lpstr>
      <vt:lpstr>PowerPoint Presentation</vt:lpstr>
      <vt:lpstr>PowerPoint Presentation</vt:lpstr>
      <vt:lpstr>PowerPoint Presentation</vt:lpstr>
      <vt:lpstr>PowerPoint Presentation</vt:lpstr>
      <vt:lpstr>PowerPoint Presentation</vt:lpstr>
      <vt:lpstr>Institution-Set Standards</vt:lpstr>
      <vt:lpstr>Institution-Set Standards</vt:lpstr>
      <vt:lpstr>Institution-Set Standards</vt:lpstr>
      <vt:lpstr>Institution-Set Standards</vt:lpstr>
      <vt:lpstr>Institution-Set Standards</vt:lpstr>
      <vt:lpstr>Withdrawal Behavior</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Edward Karpp</dc:creator>
  <cp:lastModifiedBy>Ed Karpp</cp:lastModifiedBy>
  <cp:revision>332</cp:revision>
  <cp:lastPrinted>2017-08-01T19:07:34Z</cp:lastPrinted>
  <dcterms:created xsi:type="dcterms:W3CDTF">2017-05-17T19:00:37Z</dcterms:created>
  <dcterms:modified xsi:type="dcterms:W3CDTF">2020-05-27T15:11:10Z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0x010100A68BDF6241E380468CE612EE1803B4B9</vt:lpwstr>
  </property>
</Properties>
</file>