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2"/>
  </p:notesMasterIdLst>
  <p:sldIdLst>
    <p:sldId id="256" r:id="rId5"/>
    <p:sldId id="307" r:id="rId6"/>
    <p:sldId id="314" r:id="rId7"/>
    <p:sldId id="306" r:id="rId8"/>
    <p:sldId id="310" r:id="rId9"/>
    <p:sldId id="308" r:id="rId10"/>
    <p:sldId id="311" r:id="rId11"/>
    <p:sldId id="309" r:id="rId12"/>
    <p:sldId id="312" r:id="rId13"/>
    <p:sldId id="301" r:id="rId14"/>
    <p:sldId id="302" r:id="rId15"/>
    <p:sldId id="303" r:id="rId16"/>
    <p:sldId id="304" r:id="rId17"/>
    <p:sldId id="305" r:id="rId18"/>
    <p:sldId id="313" r:id="rId19"/>
    <p:sldId id="299"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94753"/>
  </p:normalViewPr>
  <p:slideViewPr>
    <p:cSldViewPr snapToGrid="0" snapToObjects="1">
      <p:cViewPr varScale="1">
        <p:scale>
          <a:sx n="109" d="100"/>
          <a:sy n="109" d="100"/>
        </p:scale>
        <p:origin x="1656"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1A62D-E19F-8343-9F34-8DA4EA194BF0}" type="datetimeFigureOut">
              <a:rPr lang="en-US" smtClean="0"/>
              <a:t>4/22/21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6EA3B-250C-554E-BA72-829DF040553E}" type="slidenum">
              <a:rPr lang="en-US" smtClean="0"/>
              <a:t>‹#›</a:t>
            </a:fld>
            <a:endParaRPr lang="en-US"/>
          </a:p>
        </p:txBody>
      </p:sp>
    </p:spTree>
    <p:extLst>
      <p:ext uri="{BB962C8B-B14F-4D97-AF65-F5344CB8AC3E}">
        <p14:creationId xmlns:p14="http://schemas.microsoft.com/office/powerpoint/2010/main" val="4535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AA7DA2B-8551-4A46-9CB0-1F69FA044505}" type="datetime1">
              <a:rPr lang="en-US" smtClean="0"/>
              <a:t>4/22/21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EBCEC8B7-ECC6-484E-9C34-FEAF9DEC79D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1F3D9-580D-D44B-8A81-609E72B7D935}" type="datetime1">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C8B7-ECC6-484E-9C34-FEAF9DEC79D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75D149-F5CB-394D-BC0C-83458CE690FF}" type="datetime1">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C8B7-ECC6-484E-9C34-FEAF9DEC79D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416DA-CE76-5F48-84D6-6CD6D982601C}" type="datetime1">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C8B7-ECC6-484E-9C34-FEAF9DEC79D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C77AED-65EB-8848-9372-47A78D49D264}" type="datetime1">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C8B7-ECC6-484E-9C34-FEAF9DEC79D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CEFCF3-9AE4-EB43-836C-AD4021ABCFCA}" type="datetime1">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EC8B7-ECC6-484E-9C34-FEAF9DEC79D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3D338E-28B7-1A44-9C10-ABA1D242BCEA}" type="datetime1">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EC8B7-ECC6-484E-9C34-FEAF9DEC79D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0CEBD7-2B3E-684D-9BC5-BC5BA58C7E82}" type="datetime1">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EC8B7-ECC6-484E-9C34-FEAF9DEC79D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E00E1-9886-284F-BDD8-FFB486A52161}" type="datetime1">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EC8B7-ECC6-484E-9C34-FEAF9DEC79D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7732DA-B055-E94A-A755-8A4FD6CB86F0}" type="datetime1">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EC8B7-ECC6-484E-9C34-FEAF9DEC79D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42B91E-2B2B-F547-86AF-83769156F96A}" type="datetime1">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EC8B7-ECC6-484E-9C34-FEAF9DEC79D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32EF0C8-7159-E140-8160-CCA1497830CB}" type="datetime1">
              <a:rPr lang="en-US" smtClean="0"/>
              <a:t>4/22/21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EBCEC8B7-ECC6-484E-9C34-FEAF9DEC79D6}" type="slidenum">
              <a:rPr lang="en-US" smtClean="0"/>
              <a:t>‹#›</a:t>
            </a:fld>
            <a:endParaRPr lang="en-US"/>
          </a:p>
        </p:txBody>
      </p:sp>
    </p:spTree>
    <p:extLst>
      <p:ext uri="{BB962C8B-B14F-4D97-AF65-F5344CB8AC3E}">
        <p14:creationId xmlns:p14="http://schemas.microsoft.com/office/powerpoint/2010/main" val="2138291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Outcomes</a:t>
            </a:r>
          </a:p>
        </p:txBody>
      </p:sp>
      <p:sp>
        <p:nvSpPr>
          <p:cNvPr id="3" name="Subtitle 2"/>
          <p:cNvSpPr>
            <a:spLocks noGrp="1"/>
          </p:cNvSpPr>
          <p:nvPr>
            <p:ph type="subTitle" idx="1"/>
          </p:nvPr>
        </p:nvSpPr>
        <p:spPr/>
        <p:txBody>
          <a:bodyPr>
            <a:normAutofit fontScale="92500" lnSpcReduction="20000"/>
          </a:bodyPr>
          <a:lstStyle/>
          <a:p>
            <a:r>
              <a:rPr lang="en-US" dirty="0"/>
              <a:t>Edward Karpp</a:t>
            </a:r>
          </a:p>
          <a:p>
            <a:r>
              <a:rPr lang="en-US" dirty="0"/>
              <a:t>Dean of Research, Planning &amp; Grants</a:t>
            </a:r>
          </a:p>
          <a:p>
            <a:endParaRPr lang="en-US" dirty="0"/>
          </a:p>
          <a:p>
            <a:r>
              <a:rPr lang="en-US" dirty="0"/>
              <a:t>Team A – April 23, 2021</a:t>
            </a:r>
          </a:p>
        </p:txBody>
      </p:sp>
      <p:sp>
        <p:nvSpPr>
          <p:cNvPr id="4" name="Slide Number Placeholder 3"/>
          <p:cNvSpPr>
            <a:spLocks noGrp="1"/>
          </p:cNvSpPr>
          <p:nvPr>
            <p:ph type="sldNum" sz="quarter" idx="12"/>
          </p:nvPr>
        </p:nvSpPr>
        <p:spPr/>
        <p:txBody>
          <a:bodyPr>
            <a:normAutofit lnSpcReduction="10000"/>
          </a:bodyPr>
          <a:lstStyle/>
          <a:p>
            <a:fld id="{EBCEC8B7-ECC6-484E-9C34-FEAF9DEC79D6}" type="slidenum">
              <a:rPr lang="en-US" smtClean="0"/>
              <a:t>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Tree>
    <p:extLst>
      <p:ext uri="{BB962C8B-B14F-4D97-AF65-F5344CB8AC3E}">
        <p14:creationId xmlns:p14="http://schemas.microsoft.com/office/powerpoint/2010/main" val="3834336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Institution-Set Standards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lnSpcReduction="10000"/>
          </a:bodyPr>
          <a:lstStyle/>
          <a:p>
            <a:fld id="{EBCEC8B7-ECC6-484E-9C34-FEAF9DEC79D6}" type="slidenum">
              <a:rPr lang="en-US" smtClean="0"/>
              <a:t>10</a:t>
            </a:fld>
            <a:endParaRPr lang="en-US"/>
          </a:p>
        </p:txBody>
      </p:sp>
      <p:sp>
        <p:nvSpPr>
          <p:cNvPr id="7" name="TextBox 6"/>
          <p:cNvSpPr txBox="1"/>
          <p:nvPr/>
        </p:nvSpPr>
        <p:spPr>
          <a:xfrm>
            <a:off x="1497408" y="1087818"/>
            <a:ext cx="8002859" cy="369332"/>
          </a:xfrm>
          <a:prstGeom prst="rect">
            <a:avLst/>
          </a:prstGeom>
          <a:noFill/>
        </p:spPr>
        <p:txBody>
          <a:bodyPr wrap="square" rtlCol="0">
            <a:spAutoFit/>
          </a:bodyPr>
          <a:lstStyle/>
          <a:p>
            <a:pPr algn="ctr"/>
            <a:r>
              <a:rPr lang="en-US" b="1" dirty="0"/>
              <a:t>1. Successful Course Completion Rate</a:t>
            </a:r>
          </a:p>
        </p:txBody>
      </p:sp>
      <p:pic>
        <p:nvPicPr>
          <p:cNvPr id="4" name="Picture 3">
            <a:extLst>
              <a:ext uri="{FF2B5EF4-FFF2-40B4-BE49-F238E27FC236}">
                <a16:creationId xmlns:a16="http://schemas.microsoft.com/office/drawing/2014/main" id="{76D9C30B-075F-B74F-B135-A9AFDD81EB75}"/>
              </a:ext>
            </a:extLst>
          </p:cNvPr>
          <p:cNvPicPr>
            <a:picLocks noChangeAspect="1"/>
          </p:cNvPicPr>
          <p:nvPr/>
        </p:nvPicPr>
        <p:blipFill>
          <a:blip r:embed="rId3"/>
          <a:srcRect/>
          <a:stretch/>
        </p:blipFill>
        <p:spPr>
          <a:xfrm>
            <a:off x="1709473" y="1510350"/>
            <a:ext cx="7578727" cy="4937842"/>
          </a:xfrm>
          <a:prstGeom prst="rect">
            <a:avLst/>
          </a:prstGeom>
        </p:spPr>
      </p:pic>
      <p:sp>
        <p:nvSpPr>
          <p:cNvPr id="8" name="Rectangle 7">
            <a:extLst>
              <a:ext uri="{FF2B5EF4-FFF2-40B4-BE49-F238E27FC236}">
                <a16:creationId xmlns:a16="http://schemas.microsoft.com/office/drawing/2014/main" id="{F695789E-1165-8840-9DFD-67D9BE229655}"/>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12358166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Institution-Set Standards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lnSpcReduction="10000"/>
          </a:bodyPr>
          <a:lstStyle/>
          <a:p>
            <a:fld id="{EBCEC8B7-ECC6-484E-9C34-FEAF9DEC79D6}" type="slidenum">
              <a:rPr lang="en-US" smtClean="0"/>
              <a:t>11</a:t>
            </a:fld>
            <a:endParaRPr lang="en-US"/>
          </a:p>
        </p:txBody>
      </p:sp>
      <p:sp>
        <p:nvSpPr>
          <p:cNvPr id="7" name="TextBox 6"/>
          <p:cNvSpPr txBox="1"/>
          <p:nvPr/>
        </p:nvSpPr>
        <p:spPr>
          <a:xfrm>
            <a:off x="1509131" y="1195040"/>
            <a:ext cx="8002859" cy="369332"/>
          </a:xfrm>
          <a:prstGeom prst="rect">
            <a:avLst/>
          </a:prstGeom>
          <a:noFill/>
        </p:spPr>
        <p:txBody>
          <a:bodyPr wrap="square" rtlCol="0">
            <a:spAutoFit/>
          </a:bodyPr>
          <a:lstStyle/>
          <a:p>
            <a:pPr algn="ctr"/>
            <a:r>
              <a:rPr lang="en-US" b="1" dirty="0"/>
              <a:t>2. Retention Rate</a:t>
            </a:r>
          </a:p>
        </p:txBody>
      </p:sp>
      <p:pic>
        <p:nvPicPr>
          <p:cNvPr id="3" name="Picture 2">
            <a:extLst>
              <a:ext uri="{FF2B5EF4-FFF2-40B4-BE49-F238E27FC236}">
                <a16:creationId xmlns:a16="http://schemas.microsoft.com/office/drawing/2014/main" id="{EA7798BE-B42B-3842-9EFD-ED30257C998A}"/>
              </a:ext>
            </a:extLst>
          </p:cNvPr>
          <p:cNvPicPr>
            <a:picLocks noChangeAspect="1"/>
          </p:cNvPicPr>
          <p:nvPr/>
        </p:nvPicPr>
        <p:blipFill>
          <a:blip r:embed="rId3"/>
          <a:srcRect/>
          <a:stretch/>
        </p:blipFill>
        <p:spPr>
          <a:xfrm>
            <a:off x="1495531" y="1585490"/>
            <a:ext cx="8030058" cy="4611548"/>
          </a:xfrm>
          <a:prstGeom prst="rect">
            <a:avLst/>
          </a:prstGeom>
        </p:spPr>
      </p:pic>
      <p:sp>
        <p:nvSpPr>
          <p:cNvPr id="8" name="Rectangle 7">
            <a:extLst>
              <a:ext uri="{FF2B5EF4-FFF2-40B4-BE49-F238E27FC236}">
                <a16:creationId xmlns:a16="http://schemas.microsoft.com/office/drawing/2014/main" id="{B9876B33-1EEF-7E4F-B8AD-5CA85DE60A44}"/>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4544429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Institution-Set Standards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lnSpcReduction="10000"/>
          </a:bodyPr>
          <a:lstStyle/>
          <a:p>
            <a:fld id="{EBCEC8B7-ECC6-484E-9C34-FEAF9DEC79D6}" type="slidenum">
              <a:rPr lang="en-US" smtClean="0"/>
              <a:t>12</a:t>
            </a:fld>
            <a:endParaRPr lang="en-US"/>
          </a:p>
        </p:txBody>
      </p:sp>
      <p:sp>
        <p:nvSpPr>
          <p:cNvPr id="7" name="TextBox 6"/>
          <p:cNvSpPr txBox="1"/>
          <p:nvPr/>
        </p:nvSpPr>
        <p:spPr>
          <a:xfrm>
            <a:off x="1509131" y="1146793"/>
            <a:ext cx="8002859" cy="369332"/>
          </a:xfrm>
          <a:prstGeom prst="rect">
            <a:avLst/>
          </a:prstGeom>
          <a:noFill/>
        </p:spPr>
        <p:txBody>
          <a:bodyPr wrap="square" rtlCol="0">
            <a:spAutoFit/>
          </a:bodyPr>
          <a:lstStyle/>
          <a:p>
            <a:pPr algn="ctr"/>
            <a:r>
              <a:rPr lang="en-US" b="1" dirty="0"/>
              <a:t>3. Degree Completion</a:t>
            </a:r>
          </a:p>
        </p:txBody>
      </p:sp>
      <p:pic>
        <p:nvPicPr>
          <p:cNvPr id="4" name="Picture 3">
            <a:extLst>
              <a:ext uri="{FF2B5EF4-FFF2-40B4-BE49-F238E27FC236}">
                <a16:creationId xmlns:a16="http://schemas.microsoft.com/office/drawing/2014/main" id="{93BBB9AF-F4B3-864B-B02B-7AEC510868D9}"/>
              </a:ext>
            </a:extLst>
          </p:cNvPr>
          <p:cNvPicPr>
            <a:picLocks noChangeAspect="1"/>
          </p:cNvPicPr>
          <p:nvPr/>
        </p:nvPicPr>
        <p:blipFill>
          <a:blip r:embed="rId3"/>
          <a:srcRect/>
          <a:stretch/>
        </p:blipFill>
        <p:spPr>
          <a:xfrm>
            <a:off x="1509131" y="1546682"/>
            <a:ext cx="8002857" cy="4698603"/>
          </a:xfrm>
          <a:prstGeom prst="rect">
            <a:avLst/>
          </a:prstGeom>
        </p:spPr>
      </p:pic>
      <p:sp>
        <p:nvSpPr>
          <p:cNvPr id="8" name="Rectangle 7">
            <a:extLst>
              <a:ext uri="{FF2B5EF4-FFF2-40B4-BE49-F238E27FC236}">
                <a16:creationId xmlns:a16="http://schemas.microsoft.com/office/drawing/2014/main" id="{6958B79A-D668-2447-859C-BBB99A7EED3C}"/>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is a public community college granting certificates and associate degrees.</a:t>
            </a:r>
          </a:p>
        </p:txBody>
      </p:sp>
    </p:spTree>
    <p:extLst>
      <p:ext uri="{BB962C8B-B14F-4D97-AF65-F5344CB8AC3E}">
        <p14:creationId xmlns:p14="http://schemas.microsoft.com/office/powerpoint/2010/main" val="1313816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Institution-Set Standards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lnSpcReduction="10000"/>
          </a:bodyPr>
          <a:lstStyle/>
          <a:p>
            <a:fld id="{EBCEC8B7-ECC6-484E-9C34-FEAF9DEC79D6}" type="slidenum">
              <a:rPr lang="en-US" smtClean="0"/>
              <a:t>13</a:t>
            </a:fld>
            <a:endParaRPr lang="en-US"/>
          </a:p>
        </p:txBody>
      </p:sp>
      <p:sp>
        <p:nvSpPr>
          <p:cNvPr id="7" name="TextBox 6"/>
          <p:cNvSpPr txBox="1"/>
          <p:nvPr/>
        </p:nvSpPr>
        <p:spPr>
          <a:xfrm>
            <a:off x="1509131" y="1185420"/>
            <a:ext cx="8002859" cy="369332"/>
          </a:xfrm>
          <a:prstGeom prst="rect">
            <a:avLst/>
          </a:prstGeom>
          <a:noFill/>
        </p:spPr>
        <p:txBody>
          <a:bodyPr wrap="square" rtlCol="0">
            <a:spAutoFit/>
          </a:bodyPr>
          <a:lstStyle/>
          <a:p>
            <a:pPr algn="ctr"/>
            <a:r>
              <a:rPr lang="en-US" b="1" dirty="0"/>
              <a:t>4. Transfers</a:t>
            </a:r>
          </a:p>
        </p:txBody>
      </p:sp>
      <p:pic>
        <p:nvPicPr>
          <p:cNvPr id="3" name="Picture 2">
            <a:extLst>
              <a:ext uri="{FF2B5EF4-FFF2-40B4-BE49-F238E27FC236}">
                <a16:creationId xmlns:a16="http://schemas.microsoft.com/office/drawing/2014/main" id="{B0ACA344-37D3-CD44-A79F-28B425DF933D}"/>
              </a:ext>
            </a:extLst>
          </p:cNvPr>
          <p:cNvPicPr>
            <a:picLocks noChangeAspect="1"/>
          </p:cNvPicPr>
          <p:nvPr/>
        </p:nvPicPr>
        <p:blipFill>
          <a:blip r:embed="rId3"/>
          <a:srcRect/>
          <a:stretch/>
        </p:blipFill>
        <p:spPr>
          <a:xfrm>
            <a:off x="1389163" y="1582317"/>
            <a:ext cx="8242793" cy="4721943"/>
          </a:xfrm>
          <a:prstGeom prst="rect">
            <a:avLst/>
          </a:prstGeom>
        </p:spPr>
      </p:pic>
      <p:sp>
        <p:nvSpPr>
          <p:cNvPr id="8" name="Rectangle 7">
            <a:extLst>
              <a:ext uri="{FF2B5EF4-FFF2-40B4-BE49-F238E27FC236}">
                <a16:creationId xmlns:a16="http://schemas.microsoft.com/office/drawing/2014/main" id="{2D2CEFCB-ED07-264D-AA57-7C4BD5B02F97}"/>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is a public community college granting certificates and associate degrees.</a:t>
            </a:r>
          </a:p>
        </p:txBody>
      </p:sp>
    </p:spTree>
    <p:extLst>
      <p:ext uri="{BB962C8B-B14F-4D97-AF65-F5344CB8AC3E}">
        <p14:creationId xmlns:p14="http://schemas.microsoft.com/office/powerpoint/2010/main" val="17375771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Institution-Set Standards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lnSpcReduction="10000"/>
          </a:bodyPr>
          <a:lstStyle/>
          <a:p>
            <a:fld id="{EBCEC8B7-ECC6-484E-9C34-FEAF9DEC79D6}" type="slidenum">
              <a:rPr lang="en-US" smtClean="0"/>
              <a:t>14</a:t>
            </a:fld>
            <a:endParaRPr lang="en-US"/>
          </a:p>
        </p:txBody>
      </p:sp>
      <p:sp>
        <p:nvSpPr>
          <p:cNvPr id="7" name="TextBox 6"/>
          <p:cNvSpPr txBox="1"/>
          <p:nvPr/>
        </p:nvSpPr>
        <p:spPr>
          <a:xfrm>
            <a:off x="1509131" y="1134357"/>
            <a:ext cx="8002859" cy="369332"/>
          </a:xfrm>
          <a:prstGeom prst="rect">
            <a:avLst/>
          </a:prstGeom>
          <a:noFill/>
        </p:spPr>
        <p:txBody>
          <a:bodyPr wrap="square" rtlCol="0">
            <a:spAutoFit/>
          </a:bodyPr>
          <a:lstStyle/>
          <a:p>
            <a:pPr algn="ctr"/>
            <a:r>
              <a:rPr lang="en-US" b="1" dirty="0"/>
              <a:t>5. Certificate Completion</a:t>
            </a:r>
          </a:p>
        </p:txBody>
      </p:sp>
      <p:pic>
        <p:nvPicPr>
          <p:cNvPr id="3" name="Picture 2">
            <a:extLst>
              <a:ext uri="{FF2B5EF4-FFF2-40B4-BE49-F238E27FC236}">
                <a16:creationId xmlns:a16="http://schemas.microsoft.com/office/drawing/2014/main" id="{14104B15-3546-C64D-95DD-044A80B8BB50}"/>
              </a:ext>
            </a:extLst>
          </p:cNvPr>
          <p:cNvPicPr>
            <a:picLocks noChangeAspect="1"/>
          </p:cNvPicPr>
          <p:nvPr/>
        </p:nvPicPr>
        <p:blipFill>
          <a:blip r:embed="rId3"/>
          <a:srcRect/>
          <a:stretch/>
        </p:blipFill>
        <p:spPr>
          <a:xfrm>
            <a:off x="1493065" y="1528487"/>
            <a:ext cx="8034990" cy="4729233"/>
          </a:xfrm>
          <a:prstGeom prst="rect">
            <a:avLst/>
          </a:prstGeom>
        </p:spPr>
      </p:pic>
      <p:sp>
        <p:nvSpPr>
          <p:cNvPr id="8" name="Rectangle 7">
            <a:extLst>
              <a:ext uri="{FF2B5EF4-FFF2-40B4-BE49-F238E27FC236}">
                <a16:creationId xmlns:a16="http://schemas.microsoft.com/office/drawing/2014/main" id="{5A2F570D-FD39-374D-8B04-38CEEBCAD4DA}"/>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is a public community college granting certificates and associate degrees.</a:t>
            </a:r>
          </a:p>
        </p:txBody>
      </p:sp>
    </p:spTree>
    <p:extLst>
      <p:ext uri="{BB962C8B-B14F-4D97-AF65-F5344CB8AC3E}">
        <p14:creationId xmlns:p14="http://schemas.microsoft.com/office/powerpoint/2010/main" val="96675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Withdrawal Behavior</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lnSpcReduction="10000"/>
          </a:bodyPr>
          <a:lstStyle/>
          <a:p>
            <a:fld id="{EBCEC8B7-ECC6-484E-9C34-FEAF9DEC79D6}" type="slidenum">
              <a:rPr lang="en-US" smtClean="0"/>
              <a:t>15</a:t>
            </a:fld>
            <a:endParaRPr lang="en-US"/>
          </a:p>
        </p:txBody>
      </p:sp>
      <p:pic>
        <p:nvPicPr>
          <p:cNvPr id="4" name="Picture 3">
            <a:extLst>
              <a:ext uri="{FF2B5EF4-FFF2-40B4-BE49-F238E27FC236}">
                <a16:creationId xmlns:a16="http://schemas.microsoft.com/office/drawing/2014/main" id="{892BD870-DB99-F649-A6C9-0BE0D3B293B9}"/>
              </a:ext>
            </a:extLst>
          </p:cNvPr>
          <p:cNvPicPr>
            <a:picLocks noChangeAspect="1"/>
          </p:cNvPicPr>
          <p:nvPr/>
        </p:nvPicPr>
        <p:blipFill>
          <a:blip r:embed="rId3"/>
          <a:stretch>
            <a:fillRect/>
          </a:stretch>
        </p:blipFill>
        <p:spPr>
          <a:xfrm>
            <a:off x="1237488" y="1087818"/>
            <a:ext cx="9177894" cy="4985523"/>
          </a:xfrm>
          <a:prstGeom prst="rect">
            <a:avLst/>
          </a:prstGeom>
        </p:spPr>
      </p:pic>
    </p:spTree>
    <p:extLst>
      <p:ext uri="{BB962C8B-B14F-4D97-AF65-F5344CB8AC3E}">
        <p14:creationId xmlns:p14="http://schemas.microsoft.com/office/powerpoint/2010/main" val="2315371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EBCEC8B7-ECC6-484E-9C34-FEAF9DEC79D6}" type="slidenum">
              <a:rPr lang="en-US" smtClean="0"/>
              <a:t>16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4" name="Title 1"/>
          <p:cNvSpPr txBox="1">
            <a:spLocks/>
          </p:cNvSpPr>
          <p:nvPr/>
        </p:nvSpPr>
        <p:spPr>
          <a:xfrm>
            <a:off x="1261872" y="-237744"/>
            <a:ext cx="9692640" cy="1325562"/>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br>
              <a:rPr lang="en-US" dirty="0"/>
            </a:br>
            <a:r>
              <a:rPr lang="en-US" dirty="0"/>
              <a:t>Credit Student Progress</a:t>
            </a:r>
          </a:p>
        </p:txBody>
      </p:sp>
      <p:sp>
        <p:nvSpPr>
          <p:cNvPr id="7" name="TextBox 6"/>
          <p:cNvSpPr txBox="1"/>
          <p:nvPr/>
        </p:nvSpPr>
        <p:spPr>
          <a:xfrm>
            <a:off x="273460" y="1087818"/>
            <a:ext cx="6233351" cy="369332"/>
          </a:xfrm>
          <a:prstGeom prst="rect">
            <a:avLst/>
          </a:prstGeom>
          <a:noFill/>
        </p:spPr>
        <p:txBody>
          <a:bodyPr wrap="square" rtlCol="0">
            <a:spAutoFit/>
          </a:bodyPr>
          <a:lstStyle/>
          <a:p>
            <a:pPr algn="ctr"/>
            <a:r>
              <a:rPr lang="en-US" dirty="0"/>
              <a:t>New Credit Applicants, Fall 2016</a:t>
            </a:r>
          </a:p>
        </p:txBody>
      </p:sp>
      <p:pic>
        <p:nvPicPr>
          <p:cNvPr id="5" name="Picture 4"/>
          <p:cNvPicPr>
            <a:picLocks noChangeAspect="1"/>
          </p:cNvPicPr>
          <p:nvPr/>
        </p:nvPicPr>
        <p:blipFill>
          <a:blip r:embed="rId3"/>
          <a:stretch>
            <a:fillRect/>
          </a:stretch>
        </p:blipFill>
        <p:spPr>
          <a:xfrm>
            <a:off x="273460" y="1339921"/>
            <a:ext cx="6233351" cy="2799540"/>
          </a:xfrm>
          <a:prstGeom prst="rect">
            <a:avLst/>
          </a:prstGeom>
        </p:spPr>
      </p:pic>
      <p:pic>
        <p:nvPicPr>
          <p:cNvPr id="6" name="Picture 5">
            <a:extLst>
              <a:ext uri="{FF2B5EF4-FFF2-40B4-BE49-F238E27FC236}">
                <a16:creationId xmlns:a16="http://schemas.microsoft.com/office/drawing/2014/main" id="{8F614733-DEEF-E34E-AF04-14B747738451}"/>
              </a:ext>
            </a:extLst>
          </p:cNvPr>
          <p:cNvPicPr>
            <a:picLocks noChangeAspect="1"/>
          </p:cNvPicPr>
          <p:nvPr/>
        </p:nvPicPr>
        <p:blipFill>
          <a:blip r:embed="rId4"/>
          <a:stretch>
            <a:fillRect/>
          </a:stretch>
        </p:blipFill>
        <p:spPr>
          <a:xfrm>
            <a:off x="5065776" y="3569467"/>
            <a:ext cx="6227064" cy="2796717"/>
          </a:xfrm>
          <a:prstGeom prst="rect">
            <a:avLst/>
          </a:prstGeom>
        </p:spPr>
      </p:pic>
      <p:sp>
        <p:nvSpPr>
          <p:cNvPr id="8" name="TextBox 7">
            <a:extLst>
              <a:ext uri="{FF2B5EF4-FFF2-40B4-BE49-F238E27FC236}">
                <a16:creationId xmlns:a16="http://schemas.microsoft.com/office/drawing/2014/main" id="{34ED3790-E84A-E042-B2A9-2CA8DC1D6AD2}"/>
              </a:ext>
            </a:extLst>
          </p:cNvPr>
          <p:cNvSpPr txBox="1"/>
          <p:nvPr/>
        </p:nvSpPr>
        <p:spPr>
          <a:xfrm>
            <a:off x="5059489" y="3171303"/>
            <a:ext cx="6233351" cy="369332"/>
          </a:xfrm>
          <a:prstGeom prst="rect">
            <a:avLst/>
          </a:prstGeom>
          <a:noFill/>
        </p:spPr>
        <p:txBody>
          <a:bodyPr wrap="square" rtlCol="0">
            <a:spAutoFit/>
          </a:bodyPr>
          <a:lstStyle/>
          <a:p>
            <a:pPr algn="ctr"/>
            <a:r>
              <a:rPr lang="en-US" dirty="0"/>
              <a:t>New Credit Applicants, Fall 2017</a:t>
            </a:r>
          </a:p>
        </p:txBody>
      </p:sp>
      <p:sp>
        <p:nvSpPr>
          <p:cNvPr id="9" name="Rectangle 8">
            <a:extLst>
              <a:ext uri="{FF2B5EF4-FFF2-40B4-BE49-F238E27FC236}">
                <a16:creationId xmlns:a16="http://schemas.microsoft.com/office/drawing/2014/main" id="{7E41F609-87B7-EA40-842C-55CAA602BC58}"/>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1563924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EBCEC8B7-ECC6-484E-9C34-FEAF9DEC79D6}" type="slidenum">
              <a:rPr lang="en-US" smtClean="0"/>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4" name="Title 1"/>
          <p:cNvSpPr txBox="1">
            <a:spLocks/>
          </p:cNvSpPr>
          <p:nvPr/>
        </p:nvSpPr>
        <p:spPr>
          <a:xfrm>
            <a:off x="1261872" y="-237744"/>
            <a:ext cx="9692640" cy="1325562"/>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br>
              <a:rPr lang="en-US" dirty="0"/>
            </a:br>
            <a:r>
              <a:rPr lang="en-US" dirty="0"/>
              <a:t>Noncredit Student Progress</a:t>
            </a:r>
          </a:p>
        </p:txBody>
      </p:sp>
      <p:pic>
        <p:nvPicPr>
          <p:cNvPr id="6" name="Picture 5"/>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55009" y="1417932"/>
            <a:ext cx="6227635" cy="2798064"/>
          </a:xfrm>
          <a:prstGeom prst="rect">
            <a:avLst/>
          </a:prstGeom>
          <a:ln>
            <a:noFill/>
          </a:ln>
          <a:effectLst/>
        </p:spPr>
      </p:pic>
      <p:sp>
        <p:nvSpPr>
          <p:cNvPr id="7" name="TextBox 6"/>
          <p:cNvSpPr txBox="1"/>
          <p:nvPr/>
        </p:nvSpPr>
        <p:spPr>
          <a:xfrm>
            <a:off x="253796" y="1087818"/>
            <a:ext cx="6230063" cy="369332"/>
          </a:xfrm>
          <a:prstGeom prst="rect">
            <a:avLst/>
          </a:prstGeom>
          <a:noFill/>
        </p:spPr>
        <p:txBody>
          <a:bodyPr wrap="square" rtlCol="0">
            <a:spAutoFit/>
          </a:bodyPr>
          <a:lstStyle/>
          <a:p>
            <a:pPr algn="ctr"/>
            <a:r>
              <a:rPr lang="en-US" dirty="0"/>
              <a:t>New Noncredit Applicants, Fall 2016</a:t>
            </a:r>
          </a:p>
        </p:txBody>
      </p:sp>
      <p:pic>
        <p:nvPicPr>
          <p:cNvPr id="5" name="Picture 4">
            <a:extLst>
              <a:ext uri="{FF2B5EF4-FFF2-40B4-BE49-F238E27FC236}">
                <a16:creationId xmlns:a16="http://schemas.microsoft.com/office/drawing/2014/main" id="{C0732B54-21F8-0A4A-A527-675D8CC5FEE3}"/>
              </a:ext>
            </a:extLst>
          </p:cNvPr>
          <p:cNvPicPr>
            <a:picLocks noChangeAspect="1"/>
          </p:cNvPicPr>
          <p:nvPr/>
        </p:nvPicPr>
        <p:blipFill>
          <a:blip r:embed="rId5"/>
          <a:stretch>
            <a:fillRect/>
          </a:stretch>
        </p:blipFill>
        <p:spPr>
          <a:xfrm>
            <a:off x="5039330" y="3710356"/>
            <a:ext cx="6230064" cy="2798064"/>
          </a:xfrm>
          <a:prstGeom prst="rect">
            <a:avLst/>
          </a:prstGeom>
        </p:spPr>
      </p:pic>
      <p:sp>
        <p:nvSpPr>
          <p:cNvPr id="8" name="TextBox 7">
            <a:extLst>
              <a:ext uri="{FF2B5EF4-FFF2-40B4-BE49-F238E27FC236}">
                <a16:creationId xmlns:a16="http://schemas.microsoft.com/office/drawing/2014/main" id="{E664BB04-A7B9-4243-907A-7050E9C9FB86}"/>
              </a:ext>
            </a:extLst>
          </p:cNvPr>
          <p:cNvSpPr txBox="1"/>
          <p:nvPr/>
        </p:nvSpPr>
        <p:spPr>
          <a:xfrm>
            <a:off x="5039330" y="3419248"/>
            <a:ext cx="6230063" cy="369332"/>
          </a:xfrm>
          <a:prstGeom prst="rect">
            <a:avLst/>
          </a:prstGeom>
          <a:noFill/>
        </p:spPr>
        <p:txBody>
          <a:bodyPr wrap="square" rtlCol="0">
            <a:spAutoFit/>
          </a:bodyPr>
          <a:lstStyle/>
          <a:p>
            <a:pPr algn="ctr"/>
            <a:r>
              <a:rPr lang="en-US" dirty="0"/>
              <a:t>New Noncredit Applicants, Fall 2017</a:t>
            </a:r>
          </a:p>
        </p:txBody>
      </p:sp>
      <p:sp>
        <p:nvSpPr>
          <p:cNvPr id="9" name="Rectangle 8">
            <a:extLst>
              <a:ext uri="{FF2B5EF4-FFF2-40B4-BE49-F238E27FC236}">
                <a16:creationId xmlns:a16="http://schemas.microsoft.com/office/drawing/2014/main" id="{6AA6B241-5EE5-CB48-B143-07236C0D1B15}"/>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1620298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Mission</a:t>
            </a:r>
          </a:p>
        </p:txBody>
      </p:sp>
      <p:sp>
        <p:nvSpPr>
          <p:cNvPr id="3" name="Content Placeholder 2"/>
          <p:cNvSpPr>
            <a:spLocks noGrp="1"/>
          </p:cNvSpPr>
          <p:nvPr>
            <p:ph idx="1"/>
          </p:nvPr>
        </p:nvSpPr>
        <p:spPr>
          <a:xfrm>
            <a:off x="211015" y="1766668"/>
            <a:ext cx="11081825" cy="4405532"/>
          </a:xfrm>
        </p:spPr>
        <p:txBody>
          <a:bodyPr>
            <a:noAutofit/>
          </a:bodyPr>
          <a:lstStyle/>
          <a:p>
            <a:pPr marL="0" indent="0">
              <a:buNone/>
            </a:pPr>
            <a:r>
              <a:rPr lang="en-US" sz="1600" dirty="0"/>
              <a:t>Glendale Community College is a public community college granting certificates and associate degrees. The college serves people from a variety of geographical areas but primarily serves a diverse population of the Greater Los Angeles region that is capable of benefiting from instruction in credit, noncredit, and community education programs.</a:t>
            </a:r>
          </a:p>
          <a:p>
            <a:pPr marL="0" indent="0">
              <a:buNone/>
            </a:pPr>
            <a:r>
              <a:rPr lang="en-US" sz="1600" dirty="0"/>
              <a:t>Glendale Community College exists to ensure students identify their educational goals and needs and successfully accomplish student learning in the following broad educational areas:</a:t>
            </a:r>
          </a:p>
          <a:p>
            <a:r>
              <a:rPr lang="en-US" sz="1600" dirty="0"/>
              <a:t>Basic skills education to achieve basic foundation skills in reading, writing, mathematics, English as a Second Language, and learning and study skills which are necessary for students to succeed in college-level work.</a:t>
            </a:r>
          </a:p>
          <a:p>
            <a:r>
              <a:rPr lang="en-US" sz="1600" dirty="0"/>
              <a:t>Lower division post-secondary education to achieve transfer to and success in obtaining a degree at a college or university.</a:t>
            </a:r>
          </a:p>
          <a:p>
            <a:r>
              <a:rPr lang="en-US" sz="1600" dirty="0"/>
              <a:t>Career and technical education to achieve employment or enhanced career skills for job advancement.</a:t>
            </a:r>
          </a:p>
          <a:p>
            <a:r>
              <a:rPr lang="en-US" sz="1600" dirty="0"/>
              <a:t>General education to achieve knowledge, skills and attitudes for postsecondary education success, personal enrichment, self-development, and a purposeful and meaningful life as a member of a global community.</a:t>
            </a:r>
          </a:p>
        </p:txBody>
      </p:sp>
      <p:sp>
        <p:nvSpPr>
          <p:cNvPr id="4" name="Slide Number Placeholder 3"/>
          <p:cNvSpPr>
            <a:spLocks noGrp="1"/>
          </p:cNvSpPr>
          <p:nvPr>
            <p:ph type="sldNum" sz="quarter" idx="12"/>
          </p:nvPr>
        </p:nvSpPr>
        <p:spPr/>
        <p:txBody>
          <a:bodyPr>
            <a:normAutofit lnSpcReduction="10000"/>
          </a:bodyPr>
          <a:lstStyle/>
          <a:p>
            <a:fld id="{EBCEC8B7-ECC6-484E-9C34-FEAF9DEC79D6}" type="slidenum">
              <a:rPr lang="en-US" smtClean="0"/>
              <a:t>2</a:t>
            </a:fld>
            <a:endParaRPr lang="en-US"/>
          </a:p>
        </p:txBody>
      </p:sp>
    </p:spTree>
    <p:extLst>
      <p:ext uri="{BB962C8B-B14F-4D97-AF65-F5344CB8AC3E}">
        <p14:creationId xmlns:p14="http://schemas.microsoft.com/office/powerpoint/2010/main" val="7764920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Outcomes</a:t>
            </a:r>
          </a:p>
        </p:txBody>
      </p:sp>
      <p:sp>
        <p:nvSpPr>
          <p:cNvPr id="3" name="Content Placeholder 2"/>
          <p:cNvSpPr>
            <a:spLocks noGrp="1"/>
          </p:cNvSpPr>
          <p:nvPr>
            <p:ph idx="1"/>
          </p:nvPr>
        </p:nvSpPr>
        <p:spPr>
          <a:xfrm>
            <a:off x="1261872" y="2431229"/>
            <a:ext cx="10030968" cy="2307384"/>
          </a:xfrm>
        </p:spPr>
        <p:txBody>
          <a:bodyPr>
            <a:noAutofit/>
          </a:bodyPr>
          <a:lstStyle/>
          <a:p>
            <a:r>
              <a:rPr lang="en-US" sz="2400" dirty="0"/>
              <a:t>Student Success Metrics </a:t>
            </a:r>
            <a:r>
              <a:rPr lang="en-US" sz="2400" dirty="0">
                <a:solidFill>
                  <a:schemeClr val="tx1">
                    <a:lumMod val="50000"/>
                    <a:lumOff val="50000"/>
                  </a:schemeClr>
                </a:solidFill>
              </a:rPr>
              <a:t>(no more Student Success Scorecard)</a:t>
            </a:r>
          </a:p>
          <a:p>
            <a:endParaRPr lang="en-US" sz="2400" dirty="0"/>
          </a:p>
          <a:p>
            <a:r>
              <a:rPr lang="en-US" sz="2400" dirty="0"/>
              <a:t>Institution-Set Standards</a:t>
            </a:r>
          </a:p>
          <a:p>
            <a:endParaRPr lang="en-US" sz="2400" dirty="0"/>
          </a:p>
          <a:p>
            <a:r>
              <a:rPr lang="en-US" sz="2400" dirty="0"/>
              <a:t>Credit and Noncredit Student Progress</a:t>
            </a:r>
          </a:p>
        </p:txBody>
      </p:sp>
      <p:sp>
        <p:nvSpPr>
          <p:cNvPr id="4" name="Slide Number Placeholder 3"/>
          <p:cNvSpPr>
            <a:spLocks noGrp="1"/>
          </p:cNvSpPr>
          <p:nvPr>
            <p:ph type="sldNum" sz="quarter" idx="12"/>
          </p:nvPr>
        </p:nvSpPr>
        <p:spPr/>
        <p:txBody>
          <a:bodyPr>
            <a:normAutofit lnSpcReduction="10000"/>
          </a:bodyPr>
          <a:lstStyle/>
          <a:p>
            <a:fld id="{EBCEC8B7-ECC6-484E-9C34-FEAF9DEC79D6}" type="slidenum">
              <a:rPr lang="en-US" smtClean="0"/>
              <a:t>3</a:t>
            </a:fld>
            <a:endParaRPr lang="en-US"/>
          </a:p>
        </p:txBody>
      </p:sp>
    </p:spTree>
    <p:extLst>
      <p:ext uri="{BB962C8B-B14F-4D97-AF65-F5344CB8AC3E}">
        <p14:creationId xmlns:p14="http://schemas.microsoft.com/office/powerpoint/2010/main" val="817062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lnSpcReduction="10000"/>
          </a:bodyPr>
          <a:lstStyle/>
          <a:p>
            <a:fld id="{EBCEC8B7-ECC6-484E-9C34-FEAF9DEC79D6}" type="slidenum">
              <a:rPr lang="en-US" smtClean="0"/>
              <a:t>4</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Completed Transfer-Level Math and English</a:t>
            </a:r>
          </a:p>
          <a:p>
            <a:endParaRPr lang="en-US" sz="1800" dirty="0">
              <a:solidFill>
                <a:schemeClr val="bg1">
                  <a:lumMod val="50000"/>
                </a:schemeClr>
              </a:solidFill>
            </a:endParaRPr>
          </a:p>
          <a:p>
            <a:r>
              <a:rPr lang="en-US" sz="1800" dirty="0">
                <a:solidFill>
                  <a:schemeClr val="bg1">
                    <a:lumMod val="50000"/>
                  </a:schemeClr>
                </a:solidFill>
              </a:rPr>
              <a:t>Among all students, the proportion who completed transfer-level math and English in their first academic year of credit enrollment within the district</a:t>
            </a:r>
          </a:p>
        </p:txBody>
      </p:sp>
      <p:pic>
        <p:nvPicPr>
          <p:cNvPr id="8" name="Picture 7"/>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710465"/>
            <a:ext cx="7416800" cy="4064000"/>
          </a:xfrm>
          <a:prstGeom prst="rect">
            <a:avLst/>
          </a:prstGeom>
        </p:spPr>
      </p:pic>
      <p:sp>
        <p:nvSpPr>
          <p:cNvPr id="4" name="Rectangle 3">
            <a:extLst>
              <a:ext uri="{FF2B5EF4-FFF2-40B4-BE49-F238E27FC236}">
                <a16:creationId xmlns:a16="http://schemas.microsoft.com/office/drawing/2014/main" id="{5B53F79F-BD50-C840-BECB-077D71988EA0}"/>
              </a:ext>
            </a:extLst>
          </p:cNvPr>
          <p:cNvSpPr/>
          <p:nvPr/>
        </p:nvSpPr>
        <p:spPr>
          <a:xfrm>
            <a:off x="311972" y="6027261"/>
            <a:ext cx="10607039" cy="646331"/>
          </a:xfrm>
          <a:prstGeom prst="rect">
            <a:avLst/>
          </a:prstGeom>
        </p:spPr>
        <p:txBody>
          <a:bodyPr wrap="square">
            <a:spAutoFit/>
          </a:bodyPr>
          <a:lstStyle/>
          <a:p>
            <a:r>
              <a:rPr lang="en-US" sz="1200" b="1" dirty="0"/>
              <a:t>Mission:</a:t>
            </a:r>
          </a:p>
          <a:p>
            <a:r>
              <a:rPr lang="en-US" sz="1200" dirty="0"/>
              <a:t>Basic skills education to achieve basic foundation skills in reading, writing, mathematics, English as a Second Language, and learning and study skills which are necessary for students to succeed in college-level work.</a:t>
            </a:r>
          </a:p>
        </p:txBody>
      </p:sp>
    </p:spTree>
    <p:extLst>
      <p:ext uri="{BB962C8B-B14F-4D97-AF65-F5344CB8AC3E}">
        <p14:creationId xmlns:p14="http://schemas.microsoft.com/office/powerpoint/2010/main" val="1376375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lnSpcReduction="10000"/>
          </a:bodyPr>
          <a:lstStyle/>
          <a:p>
            <a:fld id="{EBCEC8B7-ECC6-484E-9C34-FEAF9DEC79D6}" type="slidenum">
              <a:rPr lang="en-US" smtClean="0"/>
              <a:t>5</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Completed Transfer-Level Math and English</a:t>
            </a:r>
          </a:p>
          <a:p>
            <a:endParaRPr lang="en-US" sz="1800" dirty="0">
              <a:solidFill>
                <a:schemeClr val="bg1">
                  <a:lumMod val="50000"/>
                </a:schemeClr>
              </a:solidFill>
            </a:endParaRPr>
          </a:p>
          <a:p>
            <a:r>
              <a:rPr lang="en-US" sz="1800" dirty="0">
                <a:solidFill>
                  <a:schemeClr val="bg1">
                    <a:lumMod val="50000"/>
                  </a:schemeClr>
                </a:solidFill>
              </a:rPr>
              <a:t>Among all students, the proportion who completed transfer-level math and English in their first academic year of credit enrollment within the district</a:t>
            </a:r>
          </a:p>
        </p:txBody>
      </p:sp>
      <p:pic>
        <p:nvPicPr>
          <p:cNvPr id="4" name="Picture 3"/>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710465"/>
            <a:ext cx="7416800" cy="4064000"/>
          </a:xfrm>
          <a:prstGeom prst="rect">
            <a:avLst/>
          </a:prstGeom>
        </p:spPr>
      </p:pic>
      <p:sp>
        <p:nvSpPr>
          <p:cNvPr id="7" name="Rectangle 6">
            <a:extLst>
              <a:ext uri="{FF2B5EF4-FFF2-40B4-BE49-F238E27FC236}">
                <a16:creationId xmlns:a16="http://schemas.microsoft.com/office/drawing/2014/main" id="{9A652ABF-DBAE-A94E-A8FE-6350AD0F475C}"/>
              </a:ext>
            </a:extLst>
          </p:cNvPr>
          <p:cNvSpPr/>
          <p:nvPr/>
        </p:nvSpPr>
        <p:spPr>
          <a:xfrm>
            <a:off x="311972" y="6027261"/>
            <a:ext cx="10607039" cy="646331"/>
          </a:xfrm>
          <a:prstGeom prst="rect">
            <a:avLst/>
          </a:prstGeom>
        </p:spPr>
        <p:txBody>
          <a:bodyPr wrap="square">
            <a:spAutoFit/>
          </a:bodyPr>
          <a:lstStyle/>
          <a:p>
            <a:r>
              <a:rPr lang="en-US" sz="1200" b="1" dirty="0"/>
              <a:t>Mission:</a:t>
            </a:r>
          </a:p>
          <a:p>
            <a:r>
              <a:rPr lang="en-US" sz="1200" dirty="0"/>
              <a:t>Basic skills education to achieve basic foundation skills in reading, writing, mathematics, English as a Second Language, and learning and study skills which are necessary for students to succeed in college-level work.</a:t>
            </a:r>
          </a:p>
        </p:txBody>
      </p:sp>
    </p:spTree>
    <p:extLst>
      <p:ext uri="{BB962C8B-B14F-4D97-AF65-F5344CB8AC3E}">
        <p14:creationId xmlns:p14="http://schemas.microsoft.com/office/powerpoint/2010/main" val="9972912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lnSpcReduction="10000"/>
          </a:bodyPr>
          <a:lstStyle/>
          <a:p>
            <a:fld id="{EBCEC8B7-ECC6-484E-9C34-FEAF9DEC79D6}" type="slidenum">
              <a:rPr lang="en-US" smtClean="0"/>
              <a:t>6</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Earned 9+ Career Education Units</a:t>
            </a:r>
          </a:p>
          <a:p>
            <a:endParaRPr lang="en-US" sz="1800" dirty="0">
              <a:solidFill>
                <a:schemeClr val="bg1">
                  <a:lumMod val="50000"/>
                </a:schemeClr>
              </a:solidFill>
            </a:endParaRPr>
          </a:p>
          <a:p>
            <a:r>
              <a:rPr lang="en-US" sz="1800" dirty="0">
                <a:solidFill>
                  <a:schemeClr val="bg1">
                    <a:lumMod val="50000"/>
                  </a:schemeClr>
                </a:solidFill>
              </a:rPr>
              <a:t>Among all students, the proportion who successfully completed nine or more career education units for semester schools, or 13.5 or more career education units for quarter schools, in the selected year within the district</a:t>
            </a:r>
          </a:p>
        </p:txBody>
      </p:sp>
      <p:pic>
        <p:nvPicPr>
          <p:cNvPr id="4" name="Picture 3"/>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710465"/>
            <a:ext cx="7416800" cy="4064000"/>
          </a:xfrm>
          <a:prstGeom prst="rect">
            <a:avLst/>
          </a:prstGeom>
        </p:spPr>
      </p:pic>
      <p:sp>
        <p:nvSpPr>
          <p:cNvPr id="7" name="Rectangle 6">
            <a:extLst>
              <a:ext uri="{FF2B5EF4-FFF2-40B4-BE49-F238E27FC236}">
                <a16:creationId xmlns:a16="http://schemas.microsoft.com/office/drawing/2014/main" id="{2F036549-874C-754B-9A40-71D0727BBD3A}"/>
              </a:ext>
            </a:extLst>
          </p:cNvPr>
          <p:cNvSpPr/>
          <p:nvPr/>
        </p:nvSpPr>
        <p:spPr>
          <a:xfrm>
            <a:off x="311972" y="6027261"/>
            <a:ext cx="10607039" cy="461665"/>
          </a:xfrm>
          <a:prstGeom prst="rect">
            <a:avLst/>
          </a:prstGeom>
        </p:spPr>
        <p:txBody>
          <a:bodyPr wrap="square">
            <a:spAutoFit/>
          </a:bodyPr>
          <a:lstStyle/>
          <a:p>
            <a:r>
              <a:rPr lang="en-US" sz="1200" b="1" dirty="0"/>
              <a:t>Mission:</a:t>
            </a:r>
          </a:p>
          <a:p>
            <a:r>
              <a:rPr lang="en-US" sz="1200" dirty="0"/>
              <a:t>Career and technical education to achieve employment or enhanced career skills for job advancement.</a:t>
            </a:r>
          </a:p>
        </p:txBody>
      </p:sp>
    </p:spTree>
    <p:extLst>
      <p:ext uri="{BB962C8B-B14F-4D97-AF65-F5344CB8AC3E}">
        <p14:creationId xmlns:p14="http://schemas.microsoft.com/office/powerpoint/2010/main" val="8426201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lnSpcReduction="10000"/>
          </a:bodyPr>
          <a:lstStyle/>
          <a:p>
            <a:fld id="{EBCEC8B7-ECC6-484E-9C34-FEAF9DEC79D6}" type="slidenum">
              <a:rPr lang="en-US" smtClean="0"/>
              <a:t>7</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Earned 9+ Career Education Units</a:t>
            </a:r>
          </a:p>
          <a:p>
            <a:endParaRPr lang="en-US" sz="1800" dirty="0">
              <a:solidFill>
                <a:schemeClr val="bg1">
                  <a:lumMod val="50000"/>
                </a:schemeClr>
              </a:solidFill>
            </a:endParaRPr>
          </a:p>
          <a:p>
            <a:r>
              <a:rPr lang="en-US" sz="1800" dirty="0">
                <a:solidFill>
                  <a:schemeClr val="bg1">
                    <a:lumMod val="50000"/>
                  </a:schemeClr>
                </a:solidFill>
              </a:rPr>
              <a:t>Among all students, the proportion who successfully completed nine or more career education units for semester schools, or 13.5 or more career education units for quarter schools, in the selected year within the district</a:t>
            </a:r>
          </a:p>
        </p:txBody>
      </p:sp>
      <p:pic>
        <p:nvPicPr>
          <p:cNvPr id="5" name="Picture 4"/>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871830"/>
            <a:ext cx="7416800" cy="4064000"/>
          </a:xfrm>
          <a:prstGeom prst="rect">
            <a:avLst/>
          </a:prstGeom>
        </p:spPr>
      </p:pic>
      <p:sp>
        <p:nvSpPr>
          <p:cNvPr id="7" name="Rectangle 6">
            <a:extLst>
              <a:ext uri="{FF2B5EF4-FFF2-40B4-BE49-F238E27FC236}">
                <a16:creationId xmlns:a16="http://schemas.microsoft.com/office/drawing/2014/main" id="{3BE8118B-4359-564B-8A81-41251C10EAFA}"/>
              </a:ext>
            </a:extLst>
          </p:cNvPr>
          <p:cNvSpPr/>
          <p:nvPr/>
        </p:nvSpPr>
        <p:spPr>
          <a:xfrm>
            <a:off x="311972" y="6027261"/>
            <a:ext cx="10607039" cy="461665"/>
          </a:xfrm>
          <a:prstGeom prst="rect">
            <a:avLst/>
          </a:prstGeom>
        </p:spPr>
        <p:txBody>
          <a:bodyPr wrap="square">
            <a:spAutoFit/>
          </a:bodyPr>
          <a:lstStyle/>
          <a:p>
            <a:r>
              <a:rPr lang="en-US" sz="1200" b="1" dirty="0"/>
              <a:t>Mission:</a:t>
            </a:r>
          </a:p>
          <a:p>
            <a:r>
              <a:rPr lang="en-US" sz="1200" dirty="0"/>
              <a:t>Career and technical education to achieve employment or enhanced career skills for job advancement.</a:t>
            </a:r>
          </a:p>
        </p:txBody>
      </p:sp>
    </p:spTree>
    <p:extLst>
      <p:ext uri="{BB962C8B-B14F-4D97-AF65-F5344CB8AC3E}">
        <p14:creationId xmlns:p14="http://schemas.microsoft.com/office/powerpoint/2010/main" val="10810616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lnSpcReduction="10000"/>
          </a:bodyPr>
          <a:lstStyle/>
          <a:p>
            <a:fld id="{EBCEC8B7-ECC6-484E-9C34-FEAF9DEC79D6}" type="slidenum">
              <a:rPr lang="en-US" smtClean="0"/>
              <a:t>8</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Retained from Fall to Spring</a:t>
            </a:r>
          </a:p>
          <a:p>
            <a:endParaRPr lang="en-US" sz="1800" dirty="0">
              <a:solidFill>
                <a:schemeClr val="bg1">
                  <a:lumMod val="50000"/>
                </a:schemeClr>
              </a:solidFill>
            </a:endParaRPr>
          </a:p>
          <a:p>
            <a:r>
              <a:rPr lang="en-US" sz="1800" dirty="0">
                <a:solidFill>
                  <a:schemeClr val="bg1">
                    <a:lumMod val="50000"/>
                  </a:schemeClr>
                </a:solidFill>
              </a:rPr>
              <a:t>Among all students, the proportion retained from fall to spring at college in the selected year, excluding students who completed an award or transferred to a postsecondary institution</a:t>
            </a:r>
          </a:p>
        </p:txBody>
      </p:sp>
      <p:pic>
        <p:nvPicPr>
          <p:cNvPr id="5" name="Picture 4"/>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710465"/>
            <a:ext cx="7416800" cy="4064000"/>
          </a:xfrm>
          <a:prstGeom prst="rect">
            <a:avLst/>
          </a:prstGeom>
        </p:spPr>
      </p:pic>
      <p:sp>
        <p:nvSpPr>
          <p:cNvPr id="7" name="Rectangle 6">
            <a:extLst>
              <a:ext uri="{FF2B5EF4-FFF2-40B4-BE49-F238E27FC236}">
                <a16:creationId xmlns:a16="http://schemas.microsoft.com/office/drawing/2014/main" id="{0640CDE1-DCD0-A341-909A-BFECF46A2CA5}"/>
              </a:ext>
            </a:extLst>
          </p:cNvPr>
          <p:cNvSpPr/>
          <p:nvPr/>
        </p:nvSpPr>
        <p:spPr>
          <a:xfrm>
            <a:off x="311972" y="6027261"/>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1937271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lnSpcReduction="10000"/>
          </a:bodyPr>
          <a:lstStyle/>
          <a:p>
            <a:fld id="{EBCEC8B7-ECC6-484E-9C34-FEAF9DEC79D6}" type="slidenum">
              <a:rPr lang="en-US" smtClean="0"/>
              <a:t>9</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Retained from Fall to Spring</a:t>
            </a:r>
          </a:p>
          <a:p>
            <a:endParaRPr lang="en-US" sz="1800" dirty="0">
              <a:solidFill>
                <a:schemeClr val="bg1">
                  <a:lumMod val="50000"/>
                </a:schemeClr>
              </a:solidFill>
            </a:endParaRPr>
          </a:p>
          <a:p>
            <a:r>
              <a:rPr lang="en-US" sz="1800" dirty="0">
                <a:solidFill>
                  <a:schemeClr val="bg1">
                    <a:lumMod val="50000"/>
                  </a:schemeClr>
                </a:solidFill>
              </a:rPr>
              <a:t>Among all students, the proportion retained from fall to spring at college in the selected year, excluding students who completed an award or transferred to a postsecondary institution</a:t>
            </a:r>
          </a:p>
        </p:txBody>
      </p:sp>
      <p:pic>
        <p:nvPicPr>
          <p:cNvPr id="4" name="Picture 3"/>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710465"/>
            <a:ext cx="7416800" cy="4064000"/>
          </a:xfrm>
          <a:prstGeom prst="rect">
            <a:avLst/>
          </a:prstGeom>
        </p:spPr>
      </p:pic>
      <p:sp>
        <p:nvSpPr>
          <p:cNvPr id="7" name="Rectangle 6">
            <a:extLst>
              <a:ext uri="{FF2B5EF4-FFF2-40B4-BE49-F238E27FC236}">
                <a16:creationId xmlns:a16="http://schemas.microsoft.com/office/drawing/2014/main" id="{EE4BC7D9-7DAB-154C-8D22-FF2E024B4E4E}"/>
              </a:ext>
            </a:extLst>
          </p:cNvPr>
          <p:cNvSpPr/>
          <p:nvPr/>
        </p:nvSpPr>
        <p:spPr>
          <a:xfrm>
            <a:off x="311972" y="6027261"/>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12688879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8BDF6241E380468CE612EE1803B4B9" ma:contentTypeVersion="1" ma:contentTypeDescription="Create a new document." ma:contentTypeScope="" ma:versionID="9bc15926593b1cad7295c0740355ada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8A0D86-E6FD-4439-AA17-581F9C27B913}">
  <ds:schemaRefs>
    <ds:schemaRef ds:uri="http://schemas.microsoft.com/sharepoint/v3/contenttype/forms"/>
  </ds:schemaRefs>
</ds:datastoreItem>
</file>

<file path=customXml/itemProps2.xml><?xml version="1.0" encoding="utf-8"?>
<ds:datastoreItem xmlns:ds="http://schemas.openxmlformats.org/officeDocument/2006/customXml" ds:itemID="{7B17CAF7-DF63-4325-9CC0-831419715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3C80009-5FC0-4343-B531-9E8000EBEC2D}">
  <ds:schemaRefs>
    <ds:schemaRef ds:uri="http://schemas.microsoft.com/office/2006/metadata/properties"/>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View</Template>
  <TotalTime>6079</TotalTime>
  <Words>820</Words>
  <Application>Microsoft Macintosh PowerPoint</Application>
  <PresentationFormat>Widescreen</PresentationFormat>
  <Paragraphs>102</Paragraphs>
  <Slides>17</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Schoolbook</vt:lpstr>
      <vt:lpstr>Wingdings 2</vt:lpstr>
      <vt:lpstr>View</vt:lpstr>
      <vt:lpstr>Student Outcomes</vt:lpstr>
      <vt:lpstr>College Mission</vt:lpstr>
      <vt:lpstr>Student Outcomes</vt:lpstr>
      <vt:lpstr>PowerPoint Presentation</vt:lpstr>
      <vt:lpstr>PowerPoint Presentation</vt:lpstr>
      <vt:lpstr>PowerPoint Presentation</vt:lpstr>
      <vt:lpstr>PowerPoint Presentation</vt:lpstr>
      <vt:lpstr>PowerPoint Presentation</vt:lpstr>
      <vt:lpstr>PowerPoint Presentation</vt:lpstr>
      <vt:lpstr>Institution-Set Standards</vt:lpstr>
      <vt:lpstr>Institution-Set Standards</vt:lpstr>
      <vt:lpstr>Institution-Set Standards</vt:lpstr>
      <vt:lpstr>Institution-Set Standards</vt:lpstr>
      <vt:lpstr>Institution-Set Standards</vt:lpstr>
      <vt:lpstr>Withdrawal Behavior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Karpp</dc:creator>
  <cp:lastModifiedBy>Ed Karpp</cp:lastModifiedBy>
  <cp:revision>366</cp:revision>
  <cp:lastPrinted>2017-08-01T19:07:34Z</cp:lastPrinted>
  <dcterms:created xsi:type="dcterms:W3CDTF">2017-05-17T19:00:37Z</dcterms:created>
  <dcterms:modified xsi:type="dcterms:W3CDTF">2021-04-22T21:46:49Z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0x010100A68BDF6241E380468CE612EE1803B4B9</vt:lpwstr>
  </property>
</Properties>
</file>