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307" r:id="rId5"/>
    <p:sldId id="314" r:id="rId6"/>
    <p:sldId id="306" r:id="rId7"/>
    <p:sldId id="310" r:id="rId8"/>
    <p:sldId id="308" r:id="rId9"/>
    <p:sldId id="311" r:id="rId10"/>
    <p:sldId id="309" r:id="rId11"/>
    <p:sldId id="312" r:id="rId12"/>
    <p:sldId id="301" r:id="rId13"/>
    <p:sldId id="302" r:id="rId14"/>
    <p:sldId id="303" r:id="rId15"/>
    <p:sldId id="304" r:id="rId16"/>
    <p:sldId id="305" r:id="rId17"/>
    <p:sldId id="299" r:id="rId18"/>
    <p:sldId id="315" r:id="rId19"/>
    <p:sldId id="30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32036"/>
    <a:srgbClr val="3C393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044"/>
    <p:restoredTop sz="96405"/>
  </p:normalViewPr>
  <p:slideViewPr>
    <p:cSldViewPr snapToGrid="0" snapToObjects="1">
      <p:cViewPr varScale="1">
        <p:scale>
          <a:sx n="118" d="100"/>
          <a:sy n="118" d="100"/>
        </p:scale>
        <p:origin x="904"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1F41E02-C66C-0A44-A856-535533DA0F29}"/>
              </a:ext>
            </a:extLst>
          </p:cNvPr>
          <p:cNvSpPr/>
          <p:nvPr userDrawn="1"/>
        </p:nvSpPr>
        <p:spPr>
          <a:xfrm>
            <a:off x="-3586" y="6211669"/>
            <a:ext cx="6103171" cy="723205"/>
          </a:xfrm>
          <a:prstGeom prst="rect">
            <a:avLst/>
          </a:prstGeom>
          <a:solidFill>
            <a:srgbClr val="A41F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E3D44BED-0EB0-9D43-9815-B7EF112865CB}"/>
              </a:ext>
            </a:extLst>
          </p:cNvPr>
          <p:cNvSpPr/>
          <p:nvPr userDrawn="1"/>
        </p:nvSpPr>
        <p:spPr>
          <a:xfrm>
            <a:off x="6099586" y="6211669"/>
            <a:ext cx="6096000" cy="723205"/>
          </a:xfrm>
          <a:prstGeom prst="rect">
            <a:avLst/>
          </a:prstGeom>
          <a:solidFill>
            <a:srgbClr val="FFC7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E883DC-5695-364C-A1DB-0769D3AEDE56}"/>
              </a:ext>
            </a:extLst>
          </p:cNvPr>
          <p:cNvSpPr>
            <a:spLocks noGrp="1"/>
          </p:cNvSpPr>
          <p:nvPr>
            <p:ph type="ctrTitle" hasCustomPrompt="1"/>
          </p:nvPr>
        </p:nvSpPr>
        <p:spPr>
          <a:xfrm>
            <a:off x="838200" y="2322666"/>
            <a:ext cx="9144000" cy="1255421"/>
          </a:xfrm>
        </p:spPr>
        <p:txBody>
          <a:bodyPr anchor="b"/>
          <a:lstStyle>
            <a:lvl1pPr algn="l">
              <a:defRPr sz="6000" i="1">
                <a:solidFill>
                  <a:srgbClr val="A32036"/>
                </a:solidFill>
              </a:defRPr>
            </a:lvl1pPr>
          </a:lstStyle>
          <a:p>
            <a:r>
              <a:rPr lang="en-US" dirty="0"/>
              <a:t>Title of Presentation</a:t>
            </a:r>
          </a:p>
        </p:txBody>
      </p:sp>
      <p:sp>
        <p:nvSpPr>
          <p:cNvPr id="3" name="Subtitle 2">
            <a:extLst>
              <a:ext uri="{FF2B5EF4-FFF2-40B4-BE49-F238E27FC236}">
                <a16:creationId xmlns:a16="http://schemas.microsoft.com/office/drawing/2014/main" id="{ADDDE74A-EAFA-7141-A777-91DD67909CA9}"/>
              </a:ext>
            </a:extLst>
          </p:cNvPr>
          <p:cNvSpPr>
            <a:spLocks noGrp="1"/>
          </p:cNvSpPr>
          <p:nvPr>
            <p:ph type="subTitle" idx="1" hasCustomPrompt="1"/>
          </p:nvPr>
        </p:nvSpPr>
        <p:spPr>
          <a:xfrm>
            <a:off x="781556" y="5175558"/>
            <a:ext cx="9144000" cy="534972"/>
          </a:xfrm>
        </p:spPr>
        <p:txBody>
          <a:bodyPr>
            <a:normAutofit/>
          </a:bodyPr>
          <a:lstStyle>
            <a:lvl1pPr marL="0" indent="0" algn="l">
              <a:buNone/>
              <a:defRPr sz="2800" b="0" i="0">
                <a:solidFill>
                  <a:srgbClr val="3C3935"/>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Presented by/Date</a:t>
            </a:r>
          </a:p>
        </p:txBody>
      </p:sp>
      <p:pic>
        <p:nvPicPr>
          <p:cNvPr id="7" name="Picture 6">
            <a:extLst>
              <a:ext uri="{FF2B5EF4-FFF2-40B4-BE49-F238E27FC236}">
                <a16:creationId xmlns:a16="http://schemas.microsoft.com/office/drawing/2014/main" id="{A8993DFC-D5B6-1840-8FA8-53F6EF078E90}"/>
              </a:ext>
            </a:extLst>
          </p:cNvPr>
          <p:cNvPicPr>
            <a:picLocks noChangeAspect="1"/>
          </p:cNvPicPr>
          <p:nvPr userDrawn="1"/>
        </p:nvPicPr>
        <p:blipFill>
          <a:blip r:embed="rId2"/>
          <a:stretch>
            <a:fillRect/>
          </a:stretch>
        </p:blipFill>
        <p:spPr>
          <a:xfrm>
            <a:off x="685053" y="685800"/>
            <a:ext cx="3984844" cy="1593937"/>
          </a:xfrm>
          <a:prstGeom prst="rect">
            <a:avLst/>
          </a:prstGeom>
        </p:spPr>
      </p:pic>
      <p:sp>
        <p:nvSpPr>
          <p:cNvPr id="10" name="Text Placeholder 14">
            <a:extLst>
              <a:ext uri="{FF2B5EF4-FFF2-40B4-BE49-F238E27FC236}">
                <a16:creationId xmlns:a16="http://schemas.microsoft.com/office/drawing/2014/main" id="{CA3E69E4-4856-BB47-A03A-32ECAB27377F}"/>
              </a:ext>
            </a:extLst>
          </p:cNvPr>
          <p:cNvSpPr>
            <a:spLocks noGrp="1"/>
          </p:cNvSpPr>
          <p:nvPr>
            <p:ph type="body" sz="quarter" idx="10" hasCustomPrompt="1"/>
          </p:nvPr>
        </p:nvSpPr>
        <p:spPr>
          <a:xfrm>
            <a:off x="781556" y="6398693"/>
            <a:ext cx="4849813" cy="402944"/>
          </a:xfrm>
          <a:noFill/>
          <a:ln>
            <a:noFill/>
          </a:ln>
        </p:spPr>
        <p:txBody>
          <a:bodyPr>
            <a:normAutofit/>
          </a:bodyPr>
          <a:lstStyle>
            <a:lvl1pPr marL="0" indent="0">
              <a:buNone/>
              <a:defRPr sz="2000">
                <a:ln>
                  <a:noFill/>
                </a:ln>
                <a:solidFill>
                  <a:schemeClr val="bg1"/>
                </a:solidFill>
              </a:defRPr>
            </a:lvl1pPr>
          </a:lstStyle>
          <a:p>
            <a:pPr lvl="0"/>
            <a:r>
              <a:rPr lang="en-US" dirty="0"/>
              <a:t>Division/Office/Department</a:t>
            </a:r>
          </a:p>
        </p:txBody>
      </p:sp>
      <p:sp>
        <p:nvSpPr>
          <p:cNvPr id="11" name="Text Placeholder 16">
            <a:extLst>
              <a:ext uri="{FF2B5EF4-FFF2-40B4-BE49-F238E27FC236}">
                <a16:creationId xmlns:a16="http://schemas.microsoft.com/office/drawing/2014/main" id="{8AEEA6E8-D1BF-3C43-8422-5D81D71ECD0E}"/>
              </a:ext>
            </a:extLst>
          </p:cNvPr>
          <p:cNvSpPr>
            <a:spLocks noGrp="1"/>
          </p:cNvSpPr>
          <p:nvPr>
            <p:ph type="body" sz="quarter" idx="11" hasCustomPrompt="1"/>
          </p:nvPr>
        </p:nvSpPr>
        <p:spPr>
          <a:xfrm>
            <a:off x="6652829" y="6398693"/>
            <a:ext cx="4989513" cy="402944"/>
          </a:xfrm>
        </p:spPr>
        <p:txBody>
          <a:bodyPr>
            <a:normAutofit/>
          </a:bodyPr>
          <a:lstStyle>
            <a:lvl1pPr marL="0" indent="0">
              <a:buNone/>
              <a:defRPr sz="2000">
                <a:solidFill>
                  <a:srgbClr val="A32036"/>
                </a:solidFill>
              </a:defRPr>
            </a:lvl1pPr>
          </a:lstStyle>
          <a:p>
            <a:pPr lvl="0"/>
            <a:r>
              <a:rPr lang="en-US" dirty="0" err="1"/>
              <a:t>glendale.edu</a:t>
            </a:r>
            <a:endParaRPr lang="en-US" dirty="0"/>
          </a:p>
        </p:txBody>
      </p:sp>
    </p:spTree>
    <p:extLst>
      <p:ext uri="{BB962C8B-B14F-4D97-AF65-F5344CB8AC3E}">
        <p14:creationId xmlns:p14="http://schemas.microsoft.com/office/powerpoint/2010/main" val="2183195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961E5A4-775F-FF46-B74C-44CB0D18686C}"/>
              </a:ext>
            </a:extLst>
          </p:cNvPr>
          <p:cNvSpPr/>
          <p:nvPr userDrawn="1"/>
        </p:nvSpPr>
        <p:spPr>
          <a:xfrm>
            <a:off x="-3586" y="6211669"/>
            <a:ext cx="6103171" cy="723205"/>
          </a:xfrm>
          <a:prstGeom prst="rect">
            <a:avLst/>
          </a:prstGeom>
          <a:solidFill>
            <a:srgbClr val="A41F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43046C9A-DE8B-C941-A003-6328B15BE7B7}"/>
              </a:ext>
            </a:extLst>
          </p:cNvPr>
          <p:cNvSpPr/>
          <p:nvPr userDrawn="1"/>
        </p:nvSpPr>
        <p:spPr>
          <a:xfrm>
            <a:off x="6099586" y="6211669"/>
            <a:ext cx="6096000" cy="723205"/>
          </a:xfrm>
          <a:prstGeom prst="rect">
            <a:avLst/>
          </a:prstGeom>
          <a:solidFill>
            <a:srgbClr val="FFC7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ubtitle 2">
            <a:extLst>
              <a:ext uri="{FF2B5EF4-FFF2-40B4-BE49-F238E27FC236}">
                <a16:creationId xmlns:a16="http://schemas.microsoft.com/office/drawing/2014/main" id="{71A00A42-B96D-A644-BBB3-C2D0FDB2AB61}"/>
              </a:ext>
            </a:extLst>
          </p:cNvPr>
          <p:cNvSpPr>
            <a:spLocks noGrp="1"/>
          </p:cNvSpPr>
          <p:nvPr>
            <p:ph type="subTitle" idx="13" hasCustomPrompt="1"/>
          </p:nvPr>
        </p:nvSpPr>
        <p:spPr>
          <a:xfrm>
            <a:off x="781556" y="2183061"/>
            <a:ext cx="10697000" cy="3612789"/>
          </a:xfrm>
        </p:spPr>
        <p:txBody>
          <a:bodyPr>
            <a:normAutofit/>
          </a:bodyPr>
          <a:lstStyle>
            <a:lvl1pPr marL="0" indent="0" algn="l">
              <a:buNone/>
              <a:defRPr sz="2400" b="0" i="0">
                <a:solidFill>
                  <a:srgbClr val="3C3935"/>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content.</a:t>
            </a:r>
          </a:p>
        </p:txBody>
      </p:sp>
      <p:pic>
        <p:nvPicPr>
          <p:cNvPr id="11" name="Picture 10">
            <a:extLst>
              <a:ext uri="{FF2B5EF4-FFF2-40B4-BE49-F238E27FC236}">
                <a16:creationId xmlns:a16="http://schemas.microsoft.com/office/drawing/2014/main" id="{BFEF5773-33F8-214A-BA13-DC08930D1527}"/>
              </a:ext>
            </a:extLst>
          </p:cNvPr>
          <p:cNvPicPr>
            <a:picLocks noChangeAspect="1"/>
          </p:cNvPicPr>
          <p:nvPr userDrawn="1"/>
        </p:nvPicPr>
        <p:blipFill>
          <a:blip r:embed="rId2"/>
          <a:stretch>
            <a:fillRect/>
          </a:stretch>
        </p:blipFill>
        <p:spPr>
          <a:xfrm>
            <a:off x="685053" y="685800"/>
            <a:ext cx="2703606" cy="1081442"/>
          </a:xfrm>
          <a:prstGeom prst="rect">
            <a:avLst/>
          </a:prstGeom>
        </p:spPr>
      </p:pic>
      <p:sp>
        <p:nvSpPr>
          <p:cNvPr id="9" name="Text Placeholder 14">
            <a:extLst>
              <a:ext uri="{FF2B5EF4-FFF2-40B4-BE49-F238E27FC236}">
                <a16:creationId xmlns:a16="http://schemas.microsoft.com/office/drawing/2014/main" id="{4A55AC25-B912-4540-B77F-653A85549620}"/>
              </a:ext>
            </a:extLst>
          </p:cNvPr>
          <p:cNvSpPr>
            <a:spLocks noGrp="1"/>
          </p:cNvSpPr>
          <p:nvPr>
            <p:ph type="body" sz="quarter" idx="10" hasCustomPrompt="1"/>
          </p:nvPr>
        </p:nvSpPr>
        <p:spPr>
          <a:xfrm>
            <a:off x="781556" y="6398693"/>
            <a:ext cx="4849813" cy="402944"/>
          </a:xfrm>
          <a:noFill/>
          <a:ln>
            <a:noFill/>
          </a:ln>
        </p:spPr>
        <p:txBody>
          <a:bodyPr>
            <a:normAutofit/>
          </a:bodyPr>
          <a:lstStyle>
            <a:lvl1pPr marL="0" indent="0">
              <a:buNone/>
              <a:defRPr sz="2000">
                <a:ln>
                  <a:noFill/>
                </a:ln>
                <a:solidFill>
                  <a:schemeClr val="bg1"/>
                </a:solidFill>
              </a:defRPr>
            </a:lvl1pPr>
          </a:lstStyle>
          <a:p>
            <a:pPr lvl="0"/>
            <a:r>
              <a:rPr lang="en-US" dirty="0"/>
              <a:t>Division/Office/Department</a:t>
            </a:r>
          </a:p>
        </p:txBody>
      </p:sp>
      <p:sp>
        <p:nvSpPr>
          <p:cNvPr id="12" name="Text Placeholder 16">
            <a:extLst>
              <a:ext uri="{FF2B5EF4-FFF2-40B4-BE49-F238E27FC236}">
                <a16:creationId xmlns:a16="http://schemas.microsoft.com/office/drawing/2014/main" id="{C29950F3-2C8A-9A45-A598-838E17E8D586}"/>
              </a:ext>
            </a:extLst>
          </p:cNvPr>
          <p:cNvSpPr>
            <a:spLocks noGrp="1"/>
          </p:cNvSpPr>
          <p:nvPr>
            <p:ph type="body" sz="quarter" idx="11" hasCustomPrompt="1"/>
          </p:nvPr>
        </p:nvSpPr>
        <p:spPr>
          <a:xfrm>
            <a:off x="6652829" y="6398693"/>
            <a:ext cx="4989513" cy="402944"/>
          </a:xfrm>
        </p:spPr>
        <p:txBody>
          <a:bodyPr>
            <a:normAutofit/>
          </a:bodyPr>
          <a:lstStyle>
            <a:lvl1pPr marL="0" indent="0">
              <a:buNone/>
              <a:defRPr sz="2000">
                <a:solidFill>
                  <a:srgbClr val="A32036"/>
                </a:solidFill>
              </a:defRPr>
            </a:lvl1pPr>
          </a:lstStyle>
          <a:p>
            <a:pPr lvl="0"/>
            <a:r>
              <a:rPr lang="en-US" dirty="0" err="1"/>
              <a:t>glendale.edu</a:t>
            </a:r>
            <a:endParaRPr lang="en-US" dirty="0"/>
          </a:p>
        </p:txBody>
      </p:sp>
    </p:spTree>
    <p:extLst>
      <p:ext uri="{BB962C8B-B14F-4D97-AF65-F5344CB8AC3E}">
        <p14:creationId xmlns:p14="http://schemas.microsoft.com/office/powerpoint/2010/main" val="2412500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cSld name="1_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9AA7DA2B-8551-4A46-9CB0-1F69FA044505}" type="datetime1">
              <a:rPr lang="en-US" smtClean="0"/>
              <a:t>5/12/22</a:t>
            </a:fld>
            <a:endParaRPr lang="en-US"/>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EBCEC8B7-ECC6-484E-9C34-FEAF9DEC79D6}" type="slidenum">
              <a:rPr lang="en-US" smtClean="0"/>
              <a:t>‹#›</a:t>
            </a:fld>
            <a:endParaRPr 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016713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4416DA-CE76-5F48-84D6-6CD6D982601C}" type="datetime1">
              <a:rPr lang="en-US" smtClean="0"/>
              <a:t>5/12/22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CEC8B7-ECC6-484E-9C34-FEAF9DEC79D6}" type="slidenum">
              <a:rPr lang="en-US" smtClean="0"/>
              <a:t>‹#›</a:t>
            </a:fld>
            <a:endParaRPr lang="en-US"/>
          </a:p>
        </p:txBody>
      </p:sp>
    </p:spTree>
    <p:extLst>
      <p:ext uri="{BB962C8B-B14F-4D97-AF65-F5344CB8AC3E}">
        <p14:creationId xmlns:p14="http://schemas.microsoft.com/office/powerpoint/2010/main" val="345412814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3E00E1-9886-284F-BDD8-FFB486A52161}" type="datetime1">
              <a:rPr lang="en-US" smtClean="0"/>
              <a:t>5/12/22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CEC8B7-ECC6-484E-9C34-FEAF9DEC79D6}" type="slidenum">
              <a:rPr lang="en-US" smtClean="0"/>
              <a:t>‹#›</a:t>
            </a:fld>
            <a:endParaRPr lang="en-US"/>
          </a:p>
        </p:txBody>
      </p:sp>
    </p:spTree>
    <p:extLst>
      <p:ext uri="{BB962C8B-B14F-4D97-AF65-F5344CB8AC3E}">
        <p14:creationId xmlns:p14="http://schemas.microsoft.com/office/powerpoint/2010/main" val="134724016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A86781F-A350-EE41-9829-CAF3972698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A875859-1C3A-9B46-A439-2C2102EE8C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127998-46C2-3A40-9FA0-9215F761BC4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E87F26-1EAE-2D4D-89B4-88530F9C7BAA}" type="datetimeFigureOut">
              <a:rPr lang="en-US" smtClean="0"/>
              <a:t>5/12/22</a:t>
            </a:fld>
            <a:endParaRPr lang="en-US"/>
          </a:p>
        </p:txBody>
      </p:sp>
      <p:sp>
        <p:nvSpPr>
          <p:cNvPr id="5" name="Footer Placeholder 4">
            <a:extLst>
              <a:ext uri="{FF2B5EF4-FFF2-40B4-BE49-F238E27FC236}">
                <a16:creationId xmlns:a16="http://schemas.microsoft.com/office/drawing/2014/main" id="{17EB4C8D-97CE-E544-99B1-979D5993389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6FE8ED8-1EDB-2647-B913-63897D520F4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F568FE-3542-234B-A2BE-5C321BAC520A}" type="slidenum">
              <a:rPr lang="en-US" smtClean="0"/>
              <a:t>‹#›</a:t>
            </a:fld>
            <a:endParaRPr lang="en-US"/>
          </a:p>
        </p:txBody>
      </p:sp>
    </p:spTree>
    <p:extLst>
      <p:ext uri="{BB962C8B-B14F-4D97-AF65-F5344CB8AC3E}">
        <p14:creationId xmlns:p14="http://schemas.microsoft.com/office/powerpoint/2010/main" val="8580500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4.xml"/><Relationship Id="rId4" Type="http://schemas.openxmlformats.org/officeDocument/2006/relationships/image" Target="../media/image16.sv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4.xml"/><Relationship Id="rId4" Type="http://schemas.openxmlformats.org/officeDocument/2006/relationships/image" Target="../media/image18.sv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4.xml"/><Relationship Id="rId4" Type="http://schemas.openxmlformats.org/officeDocument/2006/relationships/image" Target="../media/image20.sv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4.xml"/><Relationship Id="rId4" Type="http://schemas.openxmlformats.org/officeDocument/2006/relationships/image" Target="../media/image22.sv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4.xml"/><Relationship Id="rId4" Type="http://schemas.openxmlformats.org/officeDocument/2006/relationships/image" Target="../media/image24.sv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5.xml"/><Relationship Id="rId4" Type="http://schemas.openxmlformats.org/officeDocument/2006/relationships/image" Target="../media/image26.sv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5.xml"/><Relationship Id="rId4" Type="http://schemas.openxmlformats.org/officeDocument/2006/relationships/image" Target="../media/image28.svg"/></Relationships>
</file>

<file path=ppt/slides/_rels/slide19.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5E0ED-624A-194D-8DDA-0230051E7CD4}"/>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75F81DA3-752A-7348-865A-138ED4454C09}"/>
              </a:ext>
            </a:extLst>
          </p:cNvPr>
          <p:cNvSpPr>
            <a:spLocks noGrp="1"/>
          </p:cNvSpPr>
          <p:nvPr>
            <p:ph type="subTitle" idx="1"/>
          </p:nvPr>
        </p:nvSpPr>
        <p:spPr/>
        <p:txBody>
          <a:bodyPr/>
          <a:lstStyle/>
          <a:p>
            <a:endParaRPr lang="en-US"/>
          </a:p>
        </p:txBody>
      </p:sp>
      <p:sp>
        <p:nvSpPr>
          <p:cNvPr id="4" name="Text Placeholder 3">
            <a:extLst>
              <a:ext uri="{FF2B5EF4-FFF2-40B4-BE49-F238E27FC236}">
                <a16:creationId xmlns:a16="http://schemas.microsoft.com/office/drawing/2014/main" id="{326F3F82-DB87-544A-AEBA-59205CD1EE2F}"/>
              </a:ext>
            </a:extLst>
          </p:cNvPr>
          <p:cNvSpPr>
            <a:spLocks noGrp="1"/>
          </p:cNvSpPr>
          <p:nvPr>
            <p:ph type="body" sz="quarter" idx="10"/>
          </p:nvPr>
        </p:nvSpPr>
        <p:spPr/>
        <p:txBody>
          <a:bodyPr/>
          <a:lstStyle/>
          <a:p>
            <a:endParaRPr lang="en-US" dirty="0"/>
          </a:p>
        </p:txBody>
      </p:sp>
      <p:sp>
        <p:nvSpPr>
          <p:cNvPr id="5" name="Text Placeholder 4">
            <a:extLst>
              <a:ext uri="{FF2B5EF4-FFF2-40B4-BE49-F238E27FC236}">
                <a16:creationId xmlns:a16="http://schemas.microsoft.com/office/drawing/2014/main" id="{7A502AC0-082D-B645-89C9-1F118E202E7D}"/>
              </a:ext>
            </a:extLst>
          </p:cNvPr>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21717113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271324" y="6172200"/>
            <a:ext cx="914400" cy="593725"/>
          </a:xfrm>
        </p:spPr>
        <p:txBody>
          <a:bodyPr>
            <a:normAutofit/>
          </a:bodyPr>
          <a:lstStyle/>
          <a:p>
            <a:fld id="{EBCEC8B7-ECC6-484E-9C34-FEAF9DEC79D6}" type="slidenum">
              <a:rPr lang="en-US" smtClean="0"/>
              <a:t>10</a:t>
            </a:fld>
            <a:endParaRPr lang="en-US" dirty="0"/>
          </a:p>
        </p:txBody>
      </p:sp>
      <p:sp>
        <p:nvSpPr>
          <p:cNvPr id="3" name="Title 1"/>
          <p:cNvSpPr txBox="1">
            <a:spLocks/>
          </p:cNvSpPr>
          <p:nvPr/>
        </p:nvSpPr>
        <p:spPr>
          <a:xfrm rot="5400000">
            <a:off x="8313419" y="2979422"/>
            <a:ext cx="6858002" cy="899160"/>
          </a:xfrm>
          <a:prstGeom prst="rect">
            <a:avLst/>
          </a:prstGeom>
        </p:spPr>
        <p:txBody>
          <a:bodyPr anchor="ctr"/>
          <a:lst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a:lstStyle>
          <a:p>
            <a:pPr algn="ctr"/>
            <a:r>
              <a:rPr lang="en-US" sz="3600" dirty="0">
                <a:solidFill>
                  <a:schemeClr val="bg1"/>
                </a:solidFill>
              </a:rPr>
              <a:t>Student Success Metrics</a:t>
            </a:r>
          </a:p>
        </p:txBody>
      </p:sp>
      <p:sp>
        <p:nvSpPr>
          <p:cNvPr id="6" name="Title 1"/>
          <p:cNvSpPr txBox="1">
            <a:spLocks/>
          </p:cNvSpPr>
          <p:nvPr/>
        </p:nvSpPr>
        <p:spPr>
          <a:xfrm>
            <a:off x="311972" y="257106"/>
            <a:ext cx="10607040" cy="1453359"/>
          </a:xfrm>
          <a:prstGeom prst="rect">
            <a:avLst/>
          </a:prstGeom>
        </p:spPr>
        <p:txBody>
          <a:bodyPr/>
          <a:lst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a:lstStyle>
          <a:p>
            <a:pPr algn="ctr"/>
            <a:r>
              <a:rPr lang="en-US" sz="4000" dirty="0"/>
              <a:t>Persisted from Fall to Spring</a:t>
            </a:r>
          </a:p>
          <a:p>
            <a:endParaRPr lang="en-US" sz="1800" dirty="0">
              <a:solidFill>
                <a:schemeClr val="bg1">
                  <a:lumMod val="50000"/>
                </a:schemeClr>
              </a:solidFill>
            </a:endParaRPr>
          </a:p>
          <a:p>
            <a:r>
              <a:rPr lang="en-US" sz="1800" dirty="0">
                <a:solidFill>
                  <a:schemeClr val="bg1">
                    <a:lumMod val="50000"/>
                  </a:schemeClr>
                </a:solidFill>
              </a:rPr>
              <a:t>Among students in selected student journey, the proportion who enrolled in fall and spring terms in the selected year, excluding students who completed an award or transferred to a postsecondary institution</a:t>
            </a:r>
          </a:p>
        </p:txBody>
      </p:sp>
      <p:pic>
        <p:nvPicPr>
          <p:cNvPr id="5" name="Picture 4"/>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07092" y="1710465"/>
            <a:ext cx="7416800" cy="4064000"/>
          </a:xfrm>
          <a:prstGeom prst="rect">
            <a:avLst/>
          </a:prstGeom>
        </p:spPr>
      </p:pic>
      <p:sp>
        <p:nvSpPr>
          <p:cNvPr id="7" name="Rectangle 6">
            <a:extLst>
              <a:ext uri="{FF2B5EF4-FFF2-40B4-BE49-F238E27FC236}">
                <a16:creationId xmlns:a16="http://schemas.microsoft.com/office/drawing/2014/main" id="{0640CDE1-DCD0-A341-909A-BFECF46A2CA5}"/>
              </a:ext>
            </a:extLst>
          </p:cNvPr>
          <p:cNvSpPr/>
          <p:nvPr/>
        </p:nvSpPr>
        <p:spPr>
          <a:xfrm>
            <a:off x="311972" y="6027261"/>
            <a:ext cx="10607039" cy="461665"/>
          </a:xfrm>
          <a:prstGeom prst="rect">
            <a:avLst/>
          </a:prstGeom>
        </p:spPr>
        <p:txBody>
          <a:bodyPr wrap="square">
            <a:spAutoFit/>
          </a:bodyPr>
          <a:lstStyle/>
          <a:p>
            <a:r>
              <a:rPr lang="en-US" sz="1200" b="1" dirty="0"/>
              <a:t>Mission:</a:t>
            </a:r>
          </a:p>
          <a:p>
            <a:r>
              <a:rPr lang="en-US" sz="1200" dirty="0"/>
              <a:t>Glendale Community College exists to ensure students identify their educational goals and needs and successfully accomplish student learning…</a:t>
            </a:r>
          </a:p>
        </p:txBody>
      </p:sp>
    </p:spTree>
    <p:extLst>
      <p:ext uri="{BB962C8B-B14F-4D97-AF65-F5344CB8AC3E}">
        <p14:creationId xmlns:p14="http://schemas.microsoft.com/office/powerpoint/2010/main" val="193727183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271324" y="6172200"/>
            <a:ext cx="914400" cy="593725"/>
          </a:xfrm>
        </p:spPr>
        <p:txBody>
          <a:bodyPr>
            <a:normAutofit/>
          </a:bodyPr>
          <a:lstStyle/>
          <a:p>
            <a:fld id="{EBCEC8B7-ECC6-484E-9C34-FEAF9DEC79D6}" type="slidenum">
              <a:rPr lang="en-US" smtClean="0"/>
              <a:t>11</a:t>
            </a:fld>
            <a:endParaRPr lang="en-US" dirty="0"/>
          </a:p>
        </p:txBody>
      </p:sp>
      <p:sp>
        <p:nvSpPr>
          <p:cNvPr id="3" name="Title 1"/>
          <p:cNvSpPr txBox="1">
            <a:spLocks/>
          </p:cNvSpPr>
          <p:nvPr/>
        </p:nvSpPr>
        <p:spPr>
          <a:xfrm rot="5400000">
            <a:off x="8313419" y="2979422"/>
            <a:ext cx="6858002" cy="899160"/>
          </a:xfrm>
          <a:prstGeom prst="rect">
            <a:avLst/>
          </a:prstGeom>
        </p:spPr>
        <p:txBody>
          <a:bodyPr anchor="ctr"/>
          <a:lst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a:lstStyle>
          <a:p>
            <a:pPr algn="ctr"/>
            <a:r>
              <a:rPr lang="en-US" sz="3600" dirty="0">
                <a:solidFill>
                  <a:schemeClr val="bg1"/>
                </a:solidFill>
              </a:rPr>
              <a:t>Student Success Metrics</a:t>
            </a:r>
          </a:p>
        </p:txBody>
      </p:sp>
      <p:sp>
        <p:nvSpPr>
          <p:cNvPr id="6" name="Title 1"/>
          <p:cNvSpPr txBox="1">
            <a:spLocks/>
          </p:cNvSpPr>
          <p:nvPr/>
        </p:nvSpPr>
        <p:spPr>
          <a:xfrm>
            <a:off x="311972" y="257106"/>
            <a:ext cx="10607040" cy="1453359"/>
          </a:xfrm>
          <a:prstGeom prst="rect">
            <a:avLst/>
          </a:prstGeom>
        </p:spPr>
        <p:txBody>
          <a:bodyPr/>
          <a:lst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a:lstStyle>
          <a:p>
            <a:pPr algn="ctr"/>
            <a:r>
              <a:rPr lang="en-US" sz="4000" dirty="0"/>
              <a:t>Persisted from Fall to Spring</a:t>
            </a:r>
          </a:p>
          <a:p>
            <a:endParaRPr lang="en-US" sz="1800" dirty="0">
              <a:solidFill>
                <a:schemeClr val="bg1">
                  <a:lumMod val="50000"/>
                </a:schemeClr>
              </a:solidFill>
            </a:endParaRPr>
          </a:p>
          <a:p>
            <a:r>
              <a:rPr lang="en-US" sz="1800" dirty="0">
                <a:solidFill>
                  <a:schemeClr val="bg1">
                    <a:lumMod val="50000"/>
                  </a:schemeClr>
                </a:solidFill>
              </a:rPr>
              <a:t>Among students in selected student journey, the proportion who enrolled in fall and spring terms in the selected year, excluding students who completed an award or transferred to a postsecondary institution</a:t>
            </a:r>
          </a:p>
        </p:txBody>
      </p:sp>
      <p:pic>
        <p:nvPicPr>
          <p:cNvPr id="4" name="Picture 3"/>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07092" y="1710465"/>
            <a:ext cx="7416800" cy="4064000"/>
          </a:xfrm>
          <a:prstGeom prst="rect">
            <a:avLst/>
          </a:prstGeom>
        </p:spPr>
      </p:pic>
      <p:sp>
        <p:nvSpPr>
          <p:cNvPr id="7" name="Rectangle 6">
            <a:extLst>
              <a:ext uri="{FF2B5EF4-FFF2-40B4-BE49-F238E27FC236}">
                <a16:creationId xmlns:a16="http://schemas.microsoft.com/office/drawing/2014/main" id="{EE4BC7D9-7DAB-154C-8D22-FF2E024B4E4E}"/>
              </a:ext>
            </a:extLst>
          </p:cNvPr>
          <p:cNvSpPr/>
          <p:nvPr/>
        </p:nvSpPr>
        <p:spPr>
          <a:xfrm>
            <a:off x="311972" y="6027261"/>
            <a:ext cx="10607039" cy="461665"/>
          </a:xfrm>
          <a:prstGeom prst="rect">
            <a:avLst/>
          </a:prstGeom>
        </p:spPr>
        <p:txBody>
          <a:bodyPr wrap="square">
            <a:spAutoFit/>
          </a:bodyPr>
          <a:lstStyle/>
          <a:p>
            <a:r>
              <a:rPr lang="en-US" sz="1200" b="1" dirty="0"/>
              <a:t>Mission:</a:t>
            </a:r>
          </a:p>
          <a:p>
            <a:r>
              <a:rPr lang="en-US" sz="1200" dirty="0"/>
              <a:t>Glendale Community College exists to ensure students identify their educational goals and needs and successfully accomplish student learning…</a:t>
            </a:r>
          </a:p>
        </p:txBody>
      </p:sp>
    </p:spTree>
    <p:extLst>
      <p:ext uri="{BB962C8B-B14F-4D97-AF65-F5344CB8AC3E}">
        <p14:creationId xmlns:p14="http://schemas.microsoft.com/office/powerpoint/2010/main" val="126888793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1872" y="-237744"/>
            <a:ext cx="9692640" cy="1325562"/>
          </a:xfrm>
        </p:spPr>
        <p:txBody>
          <a:bodyPr/>
          <a:lstStyle/>
          <a:p>
            <a:r>
              <a:rPr lang="en-US" dirty="0"/>
              <a:t>Institution-Set Standards</a:t>
            </a:r>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77547" y="80009"/>
            <a:ext cx="722125" cy="696595"/>
          </a:xfrm>
          <a:prstGeom prst="rect">
            <a:avLst/>
          </a:prstGeom>
        </p:spPr>
      </p:pic>
      <p:sp>
        <p:nvSpPr>
          <p:cNvPr id="11" name="Slide Number Placeholder 10"/>
          <p:cNvSpPr>
            <a:spLocks noGrp="1"/>
          </p:cNvSpPr>
          <p:nvPr>
            <p:ph type="sldNum" sz="quarter" idx="12"/>
          </p:nvPr>
        </p:nvSpPr>
        <p:spPr/>
        <p:txBody>
          <a:bodyPr>
            <a:normAutofit/>
          </a:bodyPr>
          <a:lstStyle/>
          <a:p>
            <a:fld id="{EBCEC8B7-ECC6-484E-9C34-FEAF9DEC79D6}" type="slidenum">
              <a:rPr lang="en-US" smtClean="0"/>
              <a:t>12</a:t>
            </a:fld>
            <a:endParaRPr lang="en-US"/>
          </a:p>
        </p:txBody>
      </p:sp>
      <p:sp>
        <p:nvSpPr>
          <p:cNvPr id="7" name="TextBox 6"/>
          <p:cNvSpPr txBox="1"/>
          <p:nvPr/>
        </p:nvSpPr>
        <p:spPr>
          <a:xfrm>
            <a:off x="1497408" y="1087818"/>
            <a:ext cx="8002859" cy="369332"/>
          </a:xfrm>
          <a:prstGeom prst="rect">
            <a:avLst/>
          </a:prstGeom>
          <a:noFill/>
        </p:spPr>
        <p:txBody>
          <a:bodyPr wrap="square" rtlCol="0">
            <a:spAutoFit/>
          </a:bodyPr>
          <a:lstStyle/>
          <a:p>
            <a:pPr algn="ctr"/>
            <a:r>
              <a:rPr lang="en-US" b="1" dirty="0"/>
              <a:t>1. Successful Course Completion Rate</a:t>
            </a:r>
          </a:p>
        </p:txBody>
      </p:sp>
      <p:pic>
        <p:nvPicPr>
          <p:cNvPr id="4" name="Picture 3">
            <a:extLst>
              <a:ext uri="{FF2B5EF4-FFF2-40B4-BE49-F238E27FC236}">
                <a16:creationId xmlns:a16="http://schemas.microsoft.com/office/drawing/2014/main" id="{76D9C30B-075F-B74F-B135-A9AFDD81EB75}"/>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709473" y="1510443"/>
            <a:ext cx="7578727" cy="4937655"/>
          </a:xfrm>
          <a:prstGeom prst="rect">
            <a:avLst/>
          </a:prstGeom>
        </p:spPr>
      </p:pic>
      <p:sp>
        <p:nvSpPr>
          <p:cNvPr id="8" name="Rectangle 7">
            <a:extLst>
              <a:ext uri="{FF2B5EF4-FFF2-40B4-BE49-F238E27FC236}">
                <a16:creationId xmlns:a16="http://schemas.microsoft.com/office/drawing/2014/main" id="{F695789E-1165-8840-9DFD-67D9BE229655}"/>
              </a:ext>
            </a:extLst>
          </p:cNvPr>
          <p:cNvSpPr/>
          <p:nvPr/>
        </p:nvSpPr>
        <p:spPr>
          <a:xfrm>
            <a:off x="347473" y="6304260"/>
            <a:ext cx="10607039" cy="461665"/>
          </a:xfrm>
          <a:prstGeom prst="rect">
            <a:avLst/>
          </a:prstGeom>
        </p:spPr>
        <p:txBody>
          <a:bodyPr wrap="square">
            <a:spAutoFit/>
          </a:bodyPr>
          <a:lstStyle/>
          <a:p>
            <a:r>
              <a:rPr lang="en-US" sz="1200" b="1" dirty="0"/>
              <a:t>Mission:</a:t>
            </a:r>
          </a:p>
          <a:p>
            <a:r>
              <a:rPr lang="en-US" sz="1200" dirty="0"/>
              <a:t>Glendale Community College exists to ensure students identify their educational goals and needs and successfully accomplish student learning…</a:t>
            </a:r>
          </a:p>
        </p:txBody>
      </p:sp>
    </p:spTree>
    <p:extLst>
      <p:ext uri="{BB962C8B-B14F-4D97-AF65-F5344CB8AC3E}">
        <p14:creationId xmlns:p14="http://schemas.microsoft.com/office/powerpoint/2010/main" val="123581667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1872" y="-237744"/>
            <a:ext cx="9692640" cy="1325562"/>
          </a:xfrm>
        </p:spPr>
        <p:txBody>
          <a:bodyPr/>
          <a:lstStyle/>
          <a:p>
            <a:r>
              <a:rPr lang="en-US" dirty="0"/>
              <a:t>Institution-Set Standards</a:t>
            </a:r>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77547" y="80009"/>
            <a:ext cx="722125" cy="696595"/>
          </a:xfrm>
          <a:prstGeom prst="rect">
            <a:avLst/>
          </a:prstGeom>
        </p:spPr>
      </p:pic>
      <p:sp>
        <p:nvSpPr>
          <p:cNvPr id="11" name="Slide Number Placeholder 10"/>
          <p:cNvSpPr>
            <a:spLocks noGrp="1"/>
          </p:cNvSpPr>
          <p:nvPr>
            <p:ph type="sldNum" sz="quarter" idx="12"/>
          </p:nvPr>
        </p:nvSpPr>
        <p:spPr/>
        <p:txBody>
          <a:bodyPr>
            <a:normAutofit/>
          </a:bodyPr>
          <a:lstStyle/>
          <a:p>
            <a:fld id="{EBCEC8B7-ECC6-484E-9C34-FEAF9DEC79D6}" type="slidenum">
              <a:rPr lang="en-US" smtClean="0"/>
              <a:t>13</a:t>
            </a:fld>
            <a:endParaRPr lang="en-US"/>
          </a:p>
        </p:txBody>
      </p:sp>
      <p:sp>
        <p:nvSpPr>
          <p:cNvPr id="7" name="TextBox 6"/>
          <p:cNvSpPr txBox="1"/>
          <p:nvPr/>
        </p:nvSpPr>
        <p:spPr>
          <a:xfrm>
            <a:off x="1509131" y="1195040"/>
            <a:ext cx="8002859" cy="369332"/>
          </a:xfrm>
          <a:prstGeom prst="rect">
            <a:avLst/>
          </a:prstGeom>
          <a:noFill/>
        </p:spPr>
        <p:txBody>
          <a:bodyPr wrap="square" rtlCol="0">
            <a:spAutoFit/>
          </a:bodyPr>
          <a:lstStyle/>
          <a:p>
            <a:pPr algn="ctr"/>
            <a:r>
              <a:rPr lang="en-US" b="1" dirty="0"/>
              <a:t>2. Retention Rate</a:t>
            </a:r>
          </a:p>
        </p:txBody>
      </p:sp>
      <p:pic>
        <p:nvPicPr>
          <p:cNvPr id="3" name="Picture 2">
            <a:extLst>
              <a:ext uri="{FF2B5EF4-FFF2-40B4-BE49-F238E27FC236}">
                <a16:creationId xmlns:a16="http://schemas.microsoft.com/office/drawing/2014/main" id="{EA7798BE-B42B-3842-9EFD-ED30257C998A}"/>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495531" y="1589314"/>
            <a:ext cx="8030058" cy="4603899"/>
          </a:xfrm>
          <a:prstGeom prst="rect">
            <a:avLst/>
          </a:prstGeom>
        </p:spPr>
      </p:pic>
      <p:sp>
        <p:nvSpPr>
          <p:cNvPr id="8" name="Rectangle 7">
            <a:extLst>
              <a:ext uri="{FF2B5EF4-FFF2-40B4-BE49-F238E27FC236}">
                <a16:creationId xmlns:a16="http://schemas.microsoft.com/office/drawing/2014/main" id="{B9876B33-1EEF-7E4F-B8AD-5CA85DE60A44}"/>
              </a:ext>
            </a:extLst>
          </p:cNvPr>
          <p:cNvSpPr/>
          <p:nvPr/>
        </p:nvSpPr>
        <p:spPr>
          <a:xfrm>
            <a:off x="347473" y="6304260"/>
            <a:ext cx="10607039" cy="461665"/>
          </a:xfrm>
          <a:prstGeom prst="rect">
            <a:avLst/>
          </a:prstGeom>
        </p:spPr>
        <p:txBody>
          <a:bodyPr wrap="square">
            <a:spAutoFit/>
          </a:bodyPr>
          <a:lstStyle/>
          <a:p>
            <a:r>
              <a:rPr lang="en-US" sz="1200" b="1" dirty="0"/>
              <a:t>Mission:</a:t>
            </a:r>
          </a:p>
          <a:p>
            <a:r>
              <a:rPr lang="en-US" sz="1200" dirty="0"/>
              <a:t>Glendale Community College exists to ensure students identify their educational goals and needs and successfully accomplish student learning…</a:t>
            </a:r>
          </a:p>
        </p:txBody>
      </p:sp>
    </p:spTree>
    <p:extLst>
      <p:ext uri="{BB962C8B-B14F-4D97-AF65-F5344CB8AC3E}">
        <p14:creationId xmlns:p14="http://schemas.microsoft.com/office/powerpoint/2010/main" val="45444295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1872" y="-237744"/>
            <a:ext cx="9692640" cy="1325562"/>
          </a:xfrm>
        </p:spPr>
        <p:txBody>
          <a:bodyPr/>
          <a:lstStyle/>
          <a:p>
            <a:r>
              <a:rPr lang="en-US" dirty="0"/>
              <a:t>Institution-Set Standards</a:t>
            </a:r>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77547" y="80009"/>
            <a:ext cx="722125" cy="696595"/>
          </a:xfrm>
          <a:prstGeom prst="rect">
            <a:avLst/>
          </a:prstGeom>
        </p:spPr>
      </p:pic>
      <p:sp>
        <p:nvSpPr>
          <p:cNvPr id="11" name="Slide Number Placeholder 10"/>
          <p:cNvSpPr>
            <a:spLocks noGrp="1"/>
          </p:cNvSpPr>
          <p:nvPr>
            <p:ph type="sldNum" sz="quarter" idx="12"/>
          </p:nvPr>
        </p:nvSpPr>
        <p:spPr/>
        <p:txBody>
          <a:bodyPr>
            <a:normAutofit/>
          </a:bodyPr>
          <a:lstStyle/>
          <a:p>
            <a:fld id="{EBCEC8B7-ECC6-484E-9C34-FEAF9DEC79D6}" type="slidenum">
              <a:rPr lang="en-US" smtClean="0"/>
              <a:t>14</a:t>
            </a:fld>
            <a:endParaRPr lang="en-US"/>
          </a:p>
        </p:txBody>
      </p:sp>
      <p:sp>
        <p:nvSpPr>
          <p:cNvPr id="7" name="TextBox 6"/>
          <p:cNvSpPr txBox="1"/>
          <p:nvPr/>
        </p:nvSpPr>
        <p:spPr>
          <a:xfrm>
            <a:off x="1509131" y="1146793"/>
            <a:ext cx="8002859" cy="369332"/>
          </a:xfrm>
          <a:prstGeom prst="rect">
            <a:avLst/>
          </a:prstGeom>
          <a:noFill/>
        </p:spPr>
        <p:txBody>
          <a:bodyPr wrap="square" rtlCol="0">
            <a:spAutoFit/>
          </a:bodyPr>
          <a:lstStyle/>
          <a:p>
            <a:pPr algn="ctr"/>
            <a:r>
              <a:rPr lang="en-US" b="1" dirty="0"/>
              <a:t>3. Degree Completion</a:t>
            </a:r>
          </a:p>
        </p:txBody>
      </p:sp>
      <p:pic>
        <p:nvPicPr>
          <p:cNvPr id="4" name="Picture 3">
            <a:extLst>
              <a:ext uri="{FF2B5EF4-FFF2-40B4-BE49-F238E27FC236}">
                <a16:creationId xmlns:a16="http://schemas.microsoft.com/office/drawing/2014/main" id="{93BBB9AF-F4B3-864B-B02B-7AEC510868D9}"/>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509131" y="1551396"/>
            <a:ext cx="8002857" cy="4689174"/>
          </a:xfrm>
          <a:prstGeom prst="rect">
            <a:avLst/>
          </a:prstGeom>
        </p:spPr>
      </p:pic>
      <p:sp>
        <p:nvSpPr>
          <p:cNvPr id="8" name="Rectangle 7">
            <a:extLst>
              <a:ext uri="{FF2B5EF4-FFF2-40B4-BE49-F238E27FC236}">
                <a16:creationId xmlns:a16="http://schemas.microsoft.com/office/drawing/2014/main" id="{6958B79A-D668-2447-859C-BBB99A7EED3C}"/>
              </a:ext>
            </a:extLst>
          </p:cNvPr>
          <p:cNvSpPr/>
          <p:nvPr/>
        </p:nvSpPr>
        <p:spPr>
          <a:xfrm>
            <a:off x="347473" y="6304260"/>
            <a:ext cx="10607039" cy="461665"/>
          </a:xfrm>
          <a:prstGeom prst="rect">
            <a:avLst/>
          </a:prstGeom>
        </p:spPr>
        <p:txBody>
          <a:bodyPr wrap="square">
            <a:spAutoFit/>
          </a:bodyPr>
          <a:lstStyle/>
          <a:p>
            <a:r>
              <a:rPr lang="en-US" sz="1200" b="1" dirty="0"/>
              <a:t>Mission:</a:t>
            </a:r>
          </a:p>
          <a:p>
            <a:r>
              <a:rPr lang="en-US" sz="1200" dirty="0"/>
              <a:t>Glendale Community College is a public community college granting certificates and associate degrees.</a:t>
            </a:r>
          </a:p>
        </p:txBody>
      </p:sp>
    </p:spTree>
    <p:extLst>
      <p:ext uri="{BB962C8B-B14F-4D97-AF65-F5344CB8AC3E}">
        <p14:creationId xmlns:p14="http://schemas.microsoft.com/office/powerpoint/2010/main" val="131381605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1872" y="-237744"/>
            <a:ext cx="9692640" cy="1325562"/>
          </a:xfrm>
        </p:spPr>
        <p:txBody>
          <a:bodyPr/>
          <a:lstStyle/>
          <a:p>
            <a:r>
              <a:rPr lang="en-US" dirty="0"/>
              <a:t>Institution-Set Standards</a:t>
            </a:r>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77547" y="80009"/>
            <a:ext cx="722125" cy="696595"/>
          </a:xfrm>
          <a:prstGeom prst="rect">
            <a:avLst/>
          </a:prstGeom>
        </p:spPr>
      </p:pic>
      <p:sp>
        <p:nvSpPr>
          <p:cNvPr id="11" name="Slide Number Placeholder 10"/>
          <p:cNvSpPr>
            <a:spLocks noGrp="1"/>
          </p:cNvSpPr>
          <p:nvPr>
            <p:ph type="sldNum" sz="quarter" idx="12"/>
          </p:nvPr>
        </p:nvSpPr>
        <p:spPr/>
        <p:txBody>
          <a:bodyPr>
            <a:normAutofit/>
          </a:bodyPr>
          <a:lstStyle/>
          <a:p>
            <a:fld id="{EBCEC8B7-ECC6-484E-9C34-FEAF9DEC79D6}" type="slidenum">
              <a:rPr lang="en-US" smtClean="0"/>
              <a:t>15</a:t>
            </a:fld>
            <a:endParaRPr lang="en-US"/>
          </a:p>
        </p:txBody>
      </p:sp>
      <p:sp>
        <p:nvSpPr>
          <p:cNvPr id="7" name="TextBox 6"/>
          <p:cNvSpPr txBox="1"/>
          <p:nvPr/>
        </p:nvSpPr>
        <p:spPr>
          <a:xfrm>
            <a:off x="1509131" y="1185420"/>
            <a:ext cx="8002859" cy="369332"/>
          </a:xfrm>
          <a:prstGeom prst="rect">
            <a:avLst/>
          </a:prstGeom>
          <a:noFill/>
        </p:spPr>
        <p:txBody>
          <a:bodyPr wrap="square" rtlCol="0">
            <a:spAutoFit/>
          </a:bodyPr>
          <a:lstStyle/>
          <a:p>
            <a:pPr algn="ctr"/>
            <a:r>
              <a:rPr lang="en-US" b="1" dirty="0"/>
              <a:t>4. Transfers</a:t>
            </a:r>
          </a:p>
        </p:txBody>
      </p:sp>
      <p:pic>
        <p:nvPicPr>
          <p:cNvPr id="3" name="Picture 2">
            <a:extLst>
              <a:ext uri="{FF2B5EF4-FFF2-40B4-BE49-F238E27FC236}">
                <a16:creationId xmlns:a16="http://schemas.microsoft.com/office/drawing/2014/main" id="{B0ACA344-37D3-CD44-A79F-28B425DF933D}"/>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392586" y="1582317"/>
            <a:ext cx="8235947" cy="4721943"/>
          </a:xfrm>
          <a:prstGeom prst="rect">
            <a:avLst/>
          </a:prstGeom>
        </p:spPr>
      </p:pic>
      <p:sp>
        <p:nvSpPr>
          <p:cNvPr id="8" name="Rectangle 7">
            <a:extLst>
              <a:ext uri="{FF2B5EF4-FFF2-40B4-BE49-F238E27FC236}">
                <a16:creationId xmlns:a16="http://schemas.microsoft.com/office/drawing/2014/main" id="{2D2CEFCB-ED07-264D-AA57-7C4BD5B02F97}"/>
              </a:ext>
            </a:extLst>
          </p:cNvPr>
          <p:cNvSpPr/>
          <p:nvPr/>
        </p:nvSpPr>
        <p:spPr>
          <a:xfrm>
            <a:off x="347473" y="6304260"/>
            <a:ext cx="10607039" cy="461665"/>
          </a:xfrm>
          <a:prstGeom prst="rect">
            <a:avLst/>
          </a:prstGeom>
        </p:spPr>
        <p:txBody>
          <a:bodyPr wrap="square">
            <a:spAutoFit/>
          </a:bodyPr>
          <a:lstStyle/>
          <a:p>
            <a:r>
              <a:rPr lang="en-US" sz="1200" b="1" dirty="0"/>
              <a:t>Mission:</a:t>
            </a:r>
          </a:p>
          <a:p>
            <a:r>
              <a:rPr lang="en-US" sz="1200" dirty="0"/>
              <a:t>Glendale Community College is a public community college granting certificates and associate degrees.</a:t>
            </a:r>
          </a:p>
        </p:txBody>
      </p:sp>
    </p:spTree>
    <p:extLst>
      <p:ext uri="{BB962C8B-B14F-4D97-AF65-F5344CB8AC3E}">
        <p14:creationId xmlns:p14="http://schemas.microsoft.com/office/powerpoint/2010/main" val="173757713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1872" y="-237744"/>
            <a:ext cx="9692640" cy="1325562"/>
          </a:xfrm>
        </p:spPr>
        <p:txBody>
          <a:bodyPr/>
          <a:lstStyle/>
          <a:p>
            <a:r>
              <a:rPr lang="en-US" dirty="0"/>
              <a:t>Institution-Set Standards</a:t>
            </a:r>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77547" y="80009"/>
            <a:ext cx="722125" cy="696595"/>
          </a:xfrm>
          <a:prstGeom prst="rect">
            <a:avLst/>
          </a:prstGeom>
        </p:spPr>
      </p:pic>
      <p:sp>
        <p:nvSpPr>
          <p:cNvPr id="11" name="Slide Number Placeholder 10"/>
          <p:cNvSpPr>
            <a:spLocks noGrp="1"/>
          </p:cNvSpPr>
          <p:nvPr>
            <p:ph type="sldNum" sz="quarter" idx="12"/>
          </p:nvPr>
        </p:nvSpPr>
        <p:spPr/>
        <p:txBody>
          <a:bodyPr>
            <a:normAutofit/>
          </a:bodyPr>
          <a:lstStyle/>
          <a:p>
            <a:fld id="{EBCEC8B7-ECC6-484E-9C34-FEAF9DEC79D6}" type="slidenum">
              <a:rPr lang="en-US" smtClean="0"/>
              <a:t>16</a:t>
            </a:fld>
            <a:endParaRPr lang="en-US"/>
          </a:p>
        </p:txBody>
      </p:sp>
      <p:sp>
        <p:nvSpPr>
          <p:cNvPr id="7" name="TextBox 6"/>
          <p:cNvSpPr txBox="1"/>
          <p:nvPr/>
        </p:nvSpPr>
        <p:spPr>
          <a:xfrm>
            <a:off x="1509131" y="1134357"/>
            <a:ext cx="8002859" cy="369332"/>
          </a:xfrm>
          <a:prstGeom prst="rect">
            <a:avLst/>
          </a:prstGeom>
          <a:noFill/>
        </p:spPr>
        <p:txBody>
          <a:bodyPr wrap="square" rtlCol="0">
            <a:spAutoFit/>
          </a:bodyPr>
          <a:lstStyle/>
          <a:p>
            <a:pPr algn="ctr"/>
            <a:r>
              <a:rPr lang="en-US" b="1" dirty="0"/>
              <a:t>5. Certificate Completion</a:t>
            </a:r>
          </a:p>
        </p:txBody>
      </p:sp>
      <p:pic>
        <p:nvPicPr>
          <p:cNvPr id="3" name="Picture 2">
            <a:extLst>
              <a:ext uri="{FF2B5EF4-FFF2-40B4-BE49-F238E27FC236}">
                <a16:creationId xmlns:a16="http://schemas.microsoft.com/office/drawing/2014/main" id="{14104B15-3546-C64D-95DD-044A80B8BB50}"/>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493065" y="1531256"/>
            <a:ext cx="8034990" cy="4723695"/>
          </a:xfrm>
          <a:prstGeom prst="rect">
            <a:avLst/>
          </a:prstGeom>
        </p:spPr>
      </p:pic>
      <p:sp>
        <p:nvSpPr>
          <p:cNvPr id="8" name="Rectangle 7">
            <a:extLst>
              <a:ext uri="{FF2B5EF4-FFF2-40B4-BE49-F238E27FC236}">
                <a16:creationId xmlns:a16="http://schemas.microsoft.com/office/drawing/2014/main" id="{5A2F570D-FD39-374D-8B04-38CEEBCAD4DA}"/>
              </a:ext>
            </a:extLst>
          </p:cNvPr>
          <p:cNvSpPr/>
          <p:nvPr/>
        </p:nvSpPr>
        <p:spPr>
          <a:xfrm>
            <a:off x="347473" y="6304260"/>
            <a:ext cx="10607039" cy="461665"/>
          </a:xfrm>
          <a:prstGeom prst="rect">
            <a:avLst/>
          </a:prstGeom>
        </p:spPr>
        <p:txBody>
          <a:bodyPr wrap="square">
            <a:spAutoFit/>
          </a:bodyPr>
          <a:lstStyle/>
          <a:p>
            <a:r>
              <a:rPr lang="en-US" sz="1200" b="1" dirty="0"/>
              <a:t>Mission:</a:t>
            </a:r>
          </a:p>
          <a:p>
            <a:r>
              <a:rPr lang="en-US" sz="1200" dirty="0"/>
              <a:t>Glendale Community College is a public community college granting certificates and associate degrees.</a:t>
            </a:r>
          </a:p>
        </p:txBody>
      </p:sp>
    </p:spTree>
    <p:extLst>
      <p:ext uri="{BB962C8B-B14F-4D97-AF65-F5344CB8AC3E}">
        <p14:creationId xmlns:p14="http://schemas.microsoft.com/office/powerpoint/2010/main" val="966756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normAutofit/>
          </a:bodyPr>
          <a:lstStyle/>
          <a:p>
            <a:fld id="{EBCEC8B7-ECC6-484E-9C34-FEAF9DEC79D6}" type="slidenum">
              <a:rPr lang="en-US" smtClean="0"/>
              <a:t>17</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77547" y="80009"/>
            <a:ext cx="722125" cy="696595"/>
          </a:xfrm>
          <a:prstGeom prst="rect">
            <a:avLst/>
          </a:prstGeom>
        </p:spPr>
      </p:pic>
      <p:sp>
        <p:nvSpPr>
          <p:cNvPr id="4" name="Title 1"/>
          <p:cNvSpPr txBox="1">
            <a:spLocks/>
          </p:cNvSpPr>
          <p:nvPr/>
        </p:nvSpPr>
        <p:spPr>
          <a:xfrm>
            <a:off x="1261872" y="-237744"/>
            <a:ext cx="9692640" cy="1325562"/>
          </a:xfrm>
          <a:prstGeom prst="rect">
            <a:avLst/>
          </a:prstGeom>
        </p:spPr>
        <p:txBody>
          <a:bodyPr/>
          <a:lst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a:lstStyle>
          <a:p>
            <a:br>
              <a:rPr lang="en-US" dirty="0"/>
            </a:br>
            <a:r>
              <a:rPr lang="en-US" dirty="0"/>
              <a:t>Credit Student Progress</a:t>
            </a:r>
          </a:p>
        </p:txBody>
      </p:sp>
      <p:sp>
        <p:nvSpPr>
          <p:cNvPr id="7" name="TextBox 6"/>
          <p:cNvSpPr txBox="1"/>
          <p:nvPr/>
        </p:nvSpPr>
        <p:spPr>
          <a:xfrm>
            <a:off x="1693786" y="1091818"/>
            <a:ext cx="7914411" cy="369332"/>
          </a:xfrm>
          <a:prstGeom prst="rect">
            <a:avLst/>
          </a:prstGeom>
          <a:noFill/>
        </p:spPr>
        <p:txBody>
          <a:bodyPr wrap="square" rtlCol="0">
            <a:spAutoFit/>
          </a:bodyPr>
          <a:lstStyle/>
          <a:p>
            <a:pPr algn="ctr"/>
            <a:r>
              <a:rPr lang="en-US" dirty="0"/>
              <a:t>New Credit Applicants, Fall 2018</a:t>
            </a:r>
          </a:p>
        </p:txBody>
      </p:sp>
      <p:pic>
        <p:nvPicPr>
          <p:cNvPr id="5" name="Picture 4"/>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693786" y="1651035"/>
            <a:ext cx="7914411" cy="3555929"/>
          </a:xfrm>
          <a:prstGeom prst="rect">
            <a:avLst/>
          </a:prstGeom>
        </p:spPr>
      </p:pic>
      <p:sp>
        <p:nvSpPr>
          <p:cNvPr id="9" name="Rectangle 8">
            <a:extLst>
              <a:ext uri="{FF2B5EF4-FFF2-40B4-BE49-F238E27FC236}">
                <a16:creationId xmlns:a16="http://schemas.microsoft.com/office/drawing/2014/main" id="{7E41F609-87B7-EA40-842C-55CAA602BC58}"/>
              </a:ext>
            </a:extLst>
          </p:cNvPr>
          <p:cNvSpPr/>
          <p:nvPr/>
        </p:nvSpPr>
        <p:spPr>
          <a:xfrm>
            <a:off x="347473" y="6304260"/>
            <a:ext cx="10607039" cy="461665"/>
          </a:xfrm>
          <a:prstGeom prst="rect">
            <a:avLst/>
          </a:prstGeom>
        </p:spPr>
        <p:txBody>
          <a:bodyPr wrap="square">
            <a:spAutoFit/>
          </a:bodyPr>
          <a:lstStyle/>
          <a:p>
            <a:r>
              <a:rPr lang="en-US" sz="1200" b="1" dirty="0"/>
              <a:t>Mission:</a:t>
            </a:r>
          </a:p>
          <a:p>
            <a:r>
              <a:rPr lang="en-US" sz="1200" dirty="0"/>
              <a:t>Glendale Community College exists to ensure students identify their educational goals and needs and successfully accomplish student learning…</a:t>
            </a:r>
          </a:p>
        </p:txBody>
      </p:sp>
    </p:spTree>
    <p:extLst>
      <p:ext uri="{BB962C8B-B14F-4D97-AF65-F5344CB8AC3E}">
        <p14:creationId xmlns:p14="http://schemas.microsoft.com/office/powerpoint/2010/main" val="156392412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normAutofit/>
          </a:bodyPr>
          <a:lstStyle/>
          <a:p>
            <a:fld id="{EBCEC8B7-ECC6-484E-9C34-FEAF9DEC79D6}" type="slidenum">
              <a:rPr lang="en-US" smtClean="0"/>
              <a:t>18</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77547" y="80009"/>
            <a:ext cx="722125" cy="696595"/>
          </a:xfrm>
          <a:prstGeom prst="rect">
            <a:avLst/>
          </a:prstGeom>
        </p:spPr>
      </p:pic>
      <p:sp>
        <p:nvSpPr>
          <p:cNvPr id="4" name="Title 1"/>
          <p:cNvSpPr txBox="1">
            <a:spLocks/>
          </p:cNvSpPr>
          <p:nvPr/>
        </p:nvSpPr>
        <p:spPr>
          <a:xfrm>
            <a:off x="1261872" y="-237744"/>
            <a:ext cx="9692640" cy="1325562"/>
          </a:xfrm>
          <a:prstGeom prst="rect">
            <a:avLst/>
          </a:prstGeom>
        </p:spPr>
        <p:txBody>
          <a:bodyPr/>
          <a:lst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a:lstStyle>
          <a:p>
            <a:br>
              <a:rPr lang="en-US" dirty="0"/>
            </a:br>
            <a:r>
              <a:rPr lang="en-US" dirty="0"/>
              <a:t>Credit Student Progress</a:t>
            </a:r>
          </a:p>
        </p:txBody>
      </p:sp>
      <p:sp>
        <p:nvSpPr>
          <p:cNvPr id="7" name="TextBox 6"/>
          <p:cNvSpPr txBox="1"/>
          <p:nvPr/>
        </p:nvSpPr>
        <p:spPr>
          <a:xfrm>
            <a:off x="1693786" y="1091818"/>
            <a:ext cx="7914411" cy="369332"/>
          </a:xfrm>
          <a:prstGeom prst="rect">
            <a:avLst/>
          </a:prstGeom>
          <a:noFill/>
        </p:spPr>
        <p:txBody>
          <a:bodyPr wrap="square" rtlCol="0">
            <a:spAutoFit/>
          </a:bodyPr>
          <a:lstStyle/>
          <a:p>
            <a:pPr algn="ctr"/>
            <a:r>
              <a:rPr lang="en-US" dirty="0"/>
              <a:t>Trends: New Credit Applicants</a:t>
            </a:r>
          </a:p>
        </p:txBody>
      </p:sp>
      <p:sp>
        <p:nvSpPr>
          <p:cNvPr id="9" name="Rectangle 8">
            <a:extLst>
              <a:ext uri="{FF2B5EF4-FFF2-40B4-BE49-F238E27FC236}">
                <a16:creationId xmlns:a16="http://schemas.microsoft.com/office/drawing/2014/main" id="{7E41F609-87B7-EA40-842C-55CAA602BC58}"/>
              </a:ext>
            </a:extLst>
          </p:cNvPr>
          <p:cNvSpPr/>
          <p:nvPr/>
        </p:nvSpPr>
        <p:spPr>
          <a:xfrm>
            <a:off x="347473" y="6304260"/>
            <a:ext cx="10607039" cy="461665"/>
          </a:xfrm>
          <a:prstGeom prst="rect">
            <a:avLst/>
          </a:prstGeom>
        </p:spPr>
        <p:txBody>
          <a:bodyPr wrap="square">
            <a:spAutoFit/>
          </a:bodyPr>
          <a:lstStyle/>
          <a:p>
            <a:r>
              <a:rPr lang="en-US" sz="1200" b="1" dirty="0"/>
              <a:t>Mission:</a:t>
            </a:r>
          </a:p>
          <a:p>
            <a:r>
              <a:rPr lang="en-US" sz="1200" dirty="0"/>
              <a:t>Glendale Community College exists to ensure students identify their educational goals and needs and successfully accomplish student learning…</a:t>
            </a:r>
          </a:p>
        </p:txBody>
      </p:sp>
      <p:pic>
        <p:nvPicPr>
          <p:cNvPr id="8" name="Picture 7">
            <a:extLst>
              <a:ext uri="{FF2B5EF4-FFF2-40B4-BE49-F238E27FC236}">
                <a16:creationId xmlns:a16="http://schemas.microsoft.com/office/drawing/2014/main" id="{56F79B0B-49A6-3825-E7BF-0DDA45642F24}"/>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815375" y="1708150"/>
            <a:ext cx="7671231" cy="4464050"/>
          </a:xfrm>
          <a:prstGeom prst="rect">
            <a:avLst/>
          </a:prstGeom>
        </p:spPr>
      </p:pic>
    </p:spTree>
    <p:extLst>
      <p:ext uri="{BB962C8B-B14F-4D97-AF65-F5344CB8AC3E}">
        <p14:creationId xmlns:p14="http://schemas.microsoft.com/office/powerpoint/2010/main" val="7038439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normAutofit/>
          </a:bodyPr>
          <a:lstStyle/>
          <a:p>
            <a:fld id="{EBCEC8B7-ECC6-484E-9C34-FEAF9DEC79D6}" type="slidenum">
              <a:rPr lang="en-US" smtClean="0"/>
              <a:t>19</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77547" y="80009"/>
            <a:ext cx="722125" cy="696595"/>
          </a:xfrm>
          <a:prstGeom prst="rect">
            <a:avLst/>
          </a:prstGeom>
        </p:spPr>
      </p:pic>
      <p:sp>
        <p:nvSpPr>
          <p:cNvPr id="4" name="Title 1"/>
          <p:cNvSpPr txBox="1">
            <a:spLocks/>
          </p:cNvSpPr>
          <p:nvPr/>
        </p:nvSpPr>
        <p:spPr>
          <a:xfrm>
            <a:off x="1261872" y="-237744"/>
            <a:ext cx="9692640" cy="1325562"/>
          </a:xfrm>
          <a:prstGeom prst="rect">
            <a:avLst/>
          </a:prstGeom>
        </p:spPr>
        <p:txBody>
          <a:bodyPr/>
          <a:lst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a:lstStyle>
          <a:p>
            <a:br>
              <a:rPr lang="en-US" dirty="0"/>
            </a:br>
            <a:r>
              <a:rPr lang="en-US" dirty="0"/>
              <a:t>Noncredit Student Progress</a:t>
            </a:r>
          </a:p>
        </p:txBody>
      </p:sp>
      <p:sp>
        <p:nvSpPr>
          <p:cNvPr id="7" name="TextBox 6"/>
          <p:cNvSpPr txBox="1"/>
          <p:nvPr/>
        </p:nvSpPr>
        <p:spPr>
          <a:xfrm>
            <a:off x="1154894" y="1313583"/>
            <a:ext cx="8992195" cy="369332"/>
          </a:xfrm>
          <a:prstGeom prst="rect">
            <a:avLst/>
          </a:prstGeom>
          <a:noFill/>
        </p:spPr>
        <p:txBody>
          <a:bodyPr wrap="square" rtlCol="0">
            <a:spAutoFit/>
          </a:bodyPr>
          <a:lstStyle/>
          <a:p>
            <a:pPr algn="ctr"/>
            <a:r>
              <a:rPr lang="en-US" dirty="0"/>
              <a:t>New Noncredit Applicants, Fall 2016</a:t>
            </a:r>
          </a:p>
        </p:txBody>
      </p:sp>
      <p:sp>
        <p:nvSpPr>
          <p:cNvPr id="9" name="Rectangle 8">
            <a:extLst>
              <a:ext uri="{FF2B5EF4-FFF2-40B4-BE49-F238E27FC236}">
                <a16:creationId xmlns:a16="http://schemas.microsoft.com/office/drawing/2014/main" id="{6AA6B241-5EE5-CB48-B143-07236C0D1B15}"/>
              </a:ext>
            </a:extLst>
          </p:cNvPr>
          <p:cNvSpPr/>
          <p:nvPr/>
        </p:nvSpPr>
        <p:spPr>
          <a:xfrm>
            <a:off x="347473" y="6304260"/>
            <a:ext cx="10607039" cy="461665"/>
          </a:xfrm>
          <a:prstGeom prst="rect">
            <a:avLst/>
          </a:prstGeom>
        </p:spPr>
        <p:txBody>
          <a:bodyPr wrap="square">
            <a:spAutoFit/>
          </a:bodyPr>
          <a:lstStyle/>
          <a:p>
            <a:r>
              <a:rPr lang="en-US" sz="1200" b="1" dirty="0"/>
              <a:t>Mission:</a:t>
            </a:r>
          </a:p>
          <a:p>
            <a:r>
              <a:rPr lang="en-US" sz="1200" dirty="0"/>
              <a:t>Glendale Community College exists to ensure students identify their educational goals and needs and successfully accomplish student learning…</a:t>
            </a:r>
          </a:p>
        </p:txBody>
      </p:sp>
      <p:pic>
        <p:nvPicPr>
          <p:cNvPr id="10" name="Picture 9">
            <a:extLst>
              <a:ext uri="{FF2B5EF4-FFF2-40B4-BE49-F238E27FC236}">
                <a16:creationId xmlns:a16="http://schemas.microsoft.com/office/drawing/2014/main" id="{89AD2D94-1532-2725-0A0F-3F91322A29F2}"/>
              </a:ext>
            </a:extLst>
          </p:cNvPr>
          <p:cNvPicPr>
            <a:picLocks noChangeAspect="1"/>
          </p:cNvPicPr>
          <p:nvPr/>
        </p:nvPicPr>
        <p:blipFill>
          <a:blip r:embed="rId3"/>
          <a:stretch>
            <a:fillRect/>
          </a:stretch>
        </p:blipFill>
        <p:spPr>
          <a:xfrm>
            <a:off x="1154894" y="1870930"/>
            <a:ext cx="8992195" cy="4038600"/>
          </a:xfrm>
          <a:prstGeom prst="rect">
            <a:avLst/>
          </a:prstGeom>
        </p:spPr>
      </p:pic>
    </p:spTree>
    <p:extLst>
      <p:ext uri="{BB962C8B-B14F-4D97-AF65-F5344CB8AC3E}">
        <p14:creationId xmlns:p14="http://schemas.microsoft.com/office/powerpoint/2010/main" val="162029877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A5407305-ABF3-D047-9647-AC68670F8274}"/>
              </a:ext>
            </a:extLst>
          </p:cNvPr>
          <p:cNvSpPr>
            <a:spLocks noGrp="1"/>
          </p:cNvSpPr>
          <p:nvPr>
            <p:ph type="subTitle" idx="13"/>
          </p:nvPr>
        </p:nvSpPr>
        <p:spPr/>
        <p:txBody>
          <a:bodyPr/>
          <a:lstStyle/>
          <a:p>
            <a:endParaRPr lang="en-US"/>
          </a:p>
        </p:txBody>
      </p:sp>
      <p:sp>
        <p:nvSpPr>
          <p:cNvPr id="3" name="Text Placeholder 2">
            <a:extLst>
              <a:ext uri="{FF2B5EF4-FFF2-40B4-BE49-F238E27FC236}">
                <a16:creationId xmlns:a16="http://schemas.microsoft.com/office/drawing/2014/main" id="{81E313D7-3BC9-E44A-A0FC-6A3BB51413C9}"/>
              </a:ext>
            </a:extLst>
          </p:cNvPr>
          <p:cNvSpPr>
            <a:spLocks noGrp="1"/>
          </p:cNvSpPr>
          <p:nvPr>
            <p:ph type="body" sz="quarter" idx="10"/>
          </p:nvPr>
        </p:nvSpPr>
        <p:spPr/>
        <p:txBody>
          <a:bodyPr/>
          <a:lstStyle/>
          <a:p>
            <a:endParaRPr lang="en-US"/>
          </a:p>
        </p:txBody>
      </p:sp>
      <p:sp>
        <p:nvSpPr>
          <p:cNvPr id="4" name="Text Placeholder 3">
            <a:extLst>
              <a:ext uri="{FF2B5EF4-FFF2-40B4-BE49-F238E27FC236}">
                <a16:creationId xmlns:a16="http://schemas.microsoft.com/office/drawing/2014/main" id="{526C61A6-9A34-A140-8F6D-2FE4280B2B35}"/>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780445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Student Outcomes</a:t>
            </a:r>
          </a:p>
        </p:txBody>
      </p:sp>
      <p:sp>
        <p:nvSpPr>
          <p:cNvPr id="3" name="Subtitle 2"/>
          <p:cNvSpPr>
            <a:spLocks noGrp="1"/>
          </p:cNvSpPr>
          <p:nvPr>
            <p:ph type="subTitle" idx="1"/>
          </p:nvPr>
        </p:nvSpPr>
        <p:spPr/>
        <p:txBody>
          <a:bodyPr>
            <a:normAutofit/>
          </a:bodyPr>
          <a:lstStyle/>
          <a:p>
            <a:r>
              <a:rPr lang="en-US" dirty="0"/>
              <a:t>Edward Karpp</a:t>
            </a:r>
          </a:p>
          <a:p>
            <a:r>
              <a:rPr lang="en-US" dirty="0"/>
              <a:t>Dean of Research, Planning &amp; Grants</a:t>
            </a:r>
          </a:p>
          <a:p>
            <a:endParaRPr lang="en-US" dirty="0"/>
          </a:p>
          <a:p>
            <a:r>
              <a:rPr lang="en-US" dirty="0"/>
              <a:t>Team A – May 13, 2022</a:t>
            </a:r>
          </a:p>
        </p:txBody>
      </p:sp>
      <p:sp>
        <p:nvSpPr>
          <p:cNvPr id="4" name="Slide Number Placeholder 3"/>
          <p:cNvSpPr>
            <a:spLocks noGrp="1"/>
          </p:cNvSpPr>
          <p:nvPr>
            <p:ph type="sldNum" sz="quarter" idx="12"/>
          </p:nvPr>
        </p:nvSpPr>
        <p:spPr/>
        <p:txBody>
          <a:bodyPr>
            <a:normAutofit/>
          </a:bodyPr>
          <a:lstStyle/>
          <a:p>
            <a:fld id="{EBCEC8B7-ECC6-484E-9C34-FEAF9DEC79D6}" type="slidenum">
              <a:rPr lang="en-US" smtClean="0"/>
              <a:t>3</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77547" y="80009"/>
            <a:ext cx="722125" cy="696595"/>
          </a:xfrm>
          <a:prstGeom prst="rect">
            <a:avLst/>
          </a:prstGeom>
        </p:spPr>
      </p:pic>
    </p:spTree>
    <p:extLst>
      <p:ext uri="{BB962C8B-B14F-4D97-AF65-F5344CB8AC3E}">
        <p14:creationId xmlns:p14="http://schemas.microsoft.com/office/powerpoint/2010/main" val="38343361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College Mission</a:t>
            </a:r>
          </a:p>
        </p:txBody>
      </p:sp>
      <p:sp>
        <p:nvSpPr>
          <p:cNvPr id="3" name="Content Placeholder 2"/>
          <p:cNvSpPr>
            <a:spLocks noGrp="1"/>
          </p:cNvSpPr>
          <p:nvPr>
            <p:ph idx="1"/>
          </p:nvPr>
        </p:nvSpPr>
        <p:spPr>
          <a:xfrm>
            <a:off x="211015" y="1766668"/>
            <a:ext cx="11081825" cy="4405532"/>
          </a:xfrm>
        </p:spPr>
        <p:txBody>
          <a:bodyPr>
            <a:noAutofit/>
          </a:bodyPr>
          <a:lstStyle/>
          <a:p>
            <a:pPr marL="0" indent="0">
              <a:buNone/>
            </a:pPr>
            <a:r>
              <a:rPr lang="en-US" sz="1600" dirty="0"/>
              <a:t>Glendale Community College is a public community college granting certificates and associate degrees. The college serves people from a variety of geographical areas but primarily serves a diverse population of the Greater Los Angeles region that is capable of benefiting from instruction in credit, noncredit, and community education programs.</a:t>
            </a:r>
          </a:p>
          <a:p>
            <a:pPr marL="0" indent="0">
              <a:buNone/>
            </a:pPr>
            <a:r>
              <a:rPr lang="en-US" sz="1600" dirty="0"/>
              <a:t>Glendale Community College exists to ensure students identify their educational goals and needs and successfully accomplish student learning in the following broad educational areas:</a:t>
            </a:r>
          </a:p>
          <a:p>
            <a:r>
              <a:rPr lang="en-US" sz="1600" dirty="0"/>
              <a:t>Basic skills education to achieve basic foundation skills in reading, writing, mathematics, English as a Second Language, and learning and study skills which are necessary for students to succeed in college-level work.</a:t>
            </a:r>
          </a:p>
          <a:p>
            <a:r>
              <a:rPr lang="en-US" sz="1600" dirty="0"/>
              <a:t>Lower division post-secondary education to achieve transfer to and success in obtaining a degree at a college or university.</a:t>
            </a:r>
          </a:p>
          <a:p>
            <a:r>
              <a:rPr lang="en-US" sz="1600" dirty="0"/>
              <a:t>Career and technical education to achieve employment or enhanced career skills for job advancement.</a:t>
            </a:r>
          </a:p>
          <a:p>
            <a:r>
              <a:rPr lang="en-US" sz="1600" dirty="0"/>
              <a:t>General education to achieve knowledge, skills and attitudes for postsecondary education success, personal enrichment, self-development, and a purposeful and meaningful life as a member of a global community.</a:t>
            </a:r>
          </a:p>
        </p:txBody>
      </p:sp>
      <p:sp>
        <p:nvSpPr>
          <p:cNvPr id="4" name="Slide Number Placeholder 3"/>
          <p:cNvSpPr>
            <a:spLocks noGrp="1"/>
          </p:cNvSpPr>
          <p:nvPr>
            <p:ph type="sldNum" sz="quarter" idx="12"/>
          </p:nvPr>
        </p:nvSpPr>
        <p:spPr/>
        <p:txBody>
          <a:bodyPr>
            <a:normAutofit/>
          </a:bodyPr>
          <a:lstStyle/>
          <a:p>
            <a:fld id="{EBCEC8B7-ECC6-484E-9C34-FEAF9DEC79D6}" type="slidenum">
              <a:rPr lang="en-US" smtClean="0"/>
              <a:t>4</a:t>
            </a:fld>
            <a:endParaRPr lang="en-US"/>
          </a:p>
        </p:txBody>
      </p:sp>
    </p:spTree>
    <p:extLst>
      <p:ext uri="{BB962C8B-B14F-4D97-AF65-F5344CB8AC3E}">
        <p14:creationId xmlns:p14="http://schemas.microsoft.com/office/powerpoint/2010/main" val="77649205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Student Outcomes</a:t>
            </a:r>
          </a:p>
        </p:txBody>
      </p:sp>
      <p:sp>
        <p:nvSpPr>
          <p:cNvPr id="3" name="Content Placeholder 2"/>
          <p:cNvSpPr>
            <a:spLocks noGrp="1"/>
          </p:cNvSpPr>
          <p:nvPr>
            <p:ph idx="1"/>
          </p:nvPr>
        </p:nvSpPr>
        <p:spPr>
          <a:xfrm>
            <a:off x="1261872" y="2431229"/>
            <a:ext cx="10030968" cy="2307384"/>
          </a:xfrm>
        </p:spPr>
        <p:txBody>
          <a:bodyPr>
            <a:noAutofit/>
          </a:bodyPr>
          <a:lstStyle/>
          <a:p>
            <a:r>
              <a:rPr lang="en-US" sz="2400" dirty="0"/>
              <a:t>Student Success Metrics </a:t>
            </a:r>
            <a:r>
              <a:rPr lang="en-US" sz="2400" dirty="0">
                <a:solidFill>
                  <a:schemeClr val="tx1">
                    <a:lumMod val="50000"/>
                    <a:lumOff val="50000"/>
                  </a:schemeClr>
                </a:solidFill>
              </a:rPr>
              <a:t>(no more Student Success Scorecard)</a:t>
            </a:r>
          </a:p>
          <a:p>
            <a:endParaRPr lang="en-US" sz="2400" dirty="0"/>
          </a:p>
          <a:p>
            <a:r>
              <a:rPr lang="en-US" sz="2400" dirty="0"/>
              <a:t>Institution-Set Standards</a:t>
            </a:r>
          </a:p>
          <a:p>
            <a:endParaRPr lang="en-US" sz="2400" dirty="0"/>
          </a:p>
          <a:p>
            <a:r>
              <a:rPr lang="en-US" sz="2400" dirty="0"/>
              <a:t>Credit and Noncredit Student Progress</a:t>
            </a:r>
          </a:p>
        </p:txBody>
      </p:sp>
      <p:sp>
        <p:nvSpPr>
          <p:cNvPr id="4" name="Slide Number Placeholder 3"/>
          <p:cNvSpPr>
            <a:spLocks noGrp="1"/>
          </p:cNvSpPr>
          <p:nvPr>
            <p:ph type="sldNum" sz="quarter" idx="12"/>
          </p:nvPr>
        </p:nvSpPr>
        <p:spPr/>
        <p:txBody>
          <a:bodyPr>
            <a:normAutofit/>
          </a:bodyPr>
          <a:lstStyle/>
          <a:p>
            <a:fld id="{EBCEC8B7-ECC6-484E-9C34-FEAF9DEC79D6}" type="slidenum">
              <a:rPr lang="en-US" smtClean="0"/>
              <a:t>5</a:t>
            </a:fld>
            <a:endParaRPr lang="en-US"/>
          </a:p>
        </p:txBody>
      </p:sp>
    </p:spTree>
    <p:extLst>
      <p:ext uri="{BB962C8B-B14F-4D97-AF65-F5344CB8AC3E}">
        <p14:creationId xmlns:p14="http://schemas.microsoft.com/office/powerpoint/2010/main" val="81706206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271324" y="6172200"/>
            <a:ext cx="914400" cy="593725"/>
          </a:xfrm>
        </p:spPr>
        <p:txBody>
          <a:bodyPr>
            <a:normAutofit/>
          </a:bodyPr>
          <a:lstStyle/>
          <a:p>
            <a:fld id="{EBCEC8B7-ECC6-484E-9C34-FEAF9DEC79D6}" type="slidenum">
              <a:rPr lang="en-US" smtClean="0"/>
              <a:t>6</a:t>
            </a:fld>
            <a:endParaRPr lang="en-US" dirty="0"/>
          </a:p>
        </p:txBody>
      </p:sp>
      <p:sp>
        <p:nvSpPr>
          <p:cNvPr id="3" name="Title 1"/>
          <p:cNvSpPr txBox="1">
            <a:spLocks/>
          </p:cNvSpPr>
          <p:nvPr/>
        </p:nvSpPr>
        <p:spPr>
          <a:xfrm rot="5400000">
            <a:off x="8313419" y="2979422"/>
            <a:ext cx="6858002" cy="899160"/>
          </a:xfrm>
          <a:prstGeom prst="rect">
            <a:avLst/>
          </a:prstGeom>
        </p:spPr>
        <p:txBody>
          <a:bodyPr anchor="ctr"/>
          <a:lst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a:lstStyle>
          <a:p>
            <a:pPr algn="ctr"/>
            <a:r>
              <a:rPr lang="en-US" sz="3600" dirty="0">
                <a:solidFill>
                  <a:schemeClr val="bg1"/>
                </a:solidFill>
              </a:rPr>
              <a:t>Student Success Metrics</a:t>
            </a:r>
          </a:p>
        </p:txBody>
      </p:sp>
      <p:sp>
        <p:nvSpPr>
          <p:cNvPr id="6" name="Title 1"/>
          <p:cNvSpPr txBox="1">
            <a:spLocks/>
          </p:cNvSpPr>
          <p:nvPr/>
        </p:nvSpPr>
        <p:spPr>
          <a:xfrm>
            <a:off x="311972" y="257106"/>
            <a:ext cx="10607040" cy="1453359"/>
          </a:xfrm>
          <a:prstGeom prst="rect">
            <a:avLst/>
          </a:prstGeom>
        </p:spPr>
        <p:txBody>
          <a:bodyPr/>
          <a:lst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a:lstStyle>
          <a:p>
            <a:pPr algn="ctr"/>
            <a:r>
              <a:rPr lang="en-US" sz="4000" dirty="0"/>
              <a:t>Completed Transfer-Level Math and English</a:t>
            </a:r>
          </a:p>
          <a:p>
            <a:endParaRPr lang="en-US" sz="1800" dirty="0">
              <a:solidFill>
                <a:schemeClr val="bg1">
                  <a:lumMod val="50000"/>
                </a:schemeClr>
              </a:solidFill>
            </a:endParaRPr>
          </a:p>
          <a:p>
            <a:r>
              <a:rPr lang="en-US" sz="1800" dirty="0">
                <a:solidFill>
                  <a:schemeClr val="bg1">
                    <a:lumMod val="50000"/>
                  </a:schemeClr>
                </a:solidFill>
              </a:rPr>
              <a:t>Among all students, the proportion who completed transfer-level math and English in their first academic year of credit enrollment within the district</a:t>
            </a:r>
          </a:p>
        </p:txBody>
      </p:sp>
      <p:pic>
        <p:nvPicPr>
          <p:cNvPr id="8" name="Picture 7"/>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07092" y="1710465"/>
            <a:ext cx="7416800" cy="4064000"/>
          </a:xfrm>
          <a:prstGeom prst="rect">
            <a:avLst/>
          </a:prstGeom>
        </p:spPr>
      </p:pic>
      <p:sp>
        <p:nvSpPr>
          <p:cNvPr id="4" name="Rectangle 3">
            <a:extLst>
              <a:ext uri="{FF2B5EF4-FFF2-40B4-BE49-F238E27FC236}">
                <a16:creationId xmlns:a16="http://schemas.microsoft.com/office/drawing/2014/main" id="{5B53F79F-BD50-C840-BECB-077D71988EA0}"/>
              </a:ext>
            </a:extLst>
          </p:cNvPr>
          <p:cNvSpPr/>
          <p:nvPr/>
        </p:nvSpPr>
        <p:spPr>
          <a:xfrm>
            <a:off x="311972" y="6027261"/>
            <a:ext cx="10607039" cy="646331"/>
          </a:xfrm>
          <a:prstGeom prst="rect">
            <a:avLst/>
          </a:prstGeom>
        </p:spPr>
        <p:txBody>
          <a:bodyPr wrap="square">
            <a:spAutoFit/>
          </a:bodyPr>
          <a:lstStyle/>
          <a:p>
            <a:r>
              <a:rPr lang="en-US" sz="1200" b="1" dirty="0"/>
              <a:t>Mission:</a:t>
            </a:r>
          </a:p>
          <a:p>
            <a:r>
              <a:rPr lang="en-US" sz="1200" dirty="0"/>
              <a:t>Basic skills education to achieve basic foundation skills in reading, writing, mathematics, English as a Second Language, and learning and study skills which are necessary for students to succeed in college-level work.</a:t>
            </a:r>
          </a:p>
        </p:txBody>
      </p:sp>
    </p:spTree>
    <p:extLst>
      <p:ext uri="{BB962C8B-B14F-4D97-AF65-F5344CB8AC3E}">
        <p14:creationId xmlns:p14="http://schemas.microsoft.com/office/powerpoint/2010/main" val="137637583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271324" y="6172200"/>
            <a:ext cx="914400" cy="593725"/>
          </a:xfrm>
        </p:spPr>
        <p:txBody>
          <a:bodyPr>
            <a:normAutofit/>
          </a:bodyPr>
          <a:lstStyle/>
          <a:p>
            <a:fld id="{EBCEC8B7-ECC6-484E-9C34-FEAF9DEC79D6}" type="slidenum">
              <a:rPr lang="en-US" smtClean="0"/>
              <a:t>7</a:t>
            </a:fld>
            <a:endParaRPr lang="en-US" dirty="0"/>
          </a:p>
        </p:txBody>
      </p:sp>
      <p:sp>
        <p:nvSpPr>
          <p:cNvPr id="3" name="Title 1"/>
          <p:cNvSpPr txBox="1">
            <a:spLocks/>
          </p:cNvSpPr>
          <p:nvPr/>
        </p:nvSpPr>
        <p:spPr>
          <a:xfrm rot="5400000">
            <a:off x="8313419" y="2979422"/>
            <a:ext cx="6858002" cy="899160"/>
          </a:xfrm>
          <a:prstGeom prst="rect">
            <a:avLst/>
          </a:prstGeom>
        </p:spPr>
        <p:txBody>
          <a:bodyPr anchor="ctr"/>
          <a:lst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a:lstStyle>
          <a:p>
            <a:pPr algn="ctr"/>
            <a:r>
              <a:rPr lang="en-US" sz="3600" dirty="0">
                <a:solidFill>
                  <a:schemeClr val="bg1"/>
                </a:solidFill>
              </a:rPr>
              <a:t>Student Success Metrics</a:t>
            </a:r>
          </a:p>
        </p:txBody>
      </p:sp>
      <p:sp>
        <p:nvSpPr>
          <p:cNvPr id="6" name="Title 1"/>
          <p:cNvSpPr txBox="1">
            <a:spLocks/>
          </p:cNvSpPr>
          <p:nvPr/>
        </p:nvSpPr>
        <p:spPr>
          <a:xfrm>
            <a:off x="311972" y="257106"/>
            <a:ext cx="10607040" cy="1453359"/>
          </a:xfrm>
          <a:prstGeom prst="rect">
            <a:avLst/>
          </a:prstGeom>
        </p:spPr>
        <p:txBody>
          <a:bodyPr/>
          <a:lst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a:lstStyle>
          <a:p>
            <a:pPr algn="ctr"/>
            <a:r>
              <a:rPr lang="en-US" sz="4000" dirty="0"/>
              <a:t>Completed Transfer-Level Math and English</a:t>
            </a:r>
          </a:p>
          <a:p>
            <a:endParaRPr lang="en-US" sz="1800" dirty="0">
              <a:solidFill>
                <a:schemeClr val="bg1">
                  <a:lumMod val="50000"/>
                </a:schemeClr>
              </a:solidFill>
            </a:endParaRPr>
          </a:p>
          <a:p>
            <a:r>
              <a:rPr lang="en-US" sz="1800" dirty="0">
                <a:solidFill>
                  <a:schemeClr val="bg1">
                    <a:lumMod val="50000"/>
                  </a:schemeClr>
                </a:solidFill>
              </a:rPr>
              <a:t>Among all students, the proportion who completed transfer-level math and English in their first academic year of credit enrollment within the district</a:t>
            </a:r>
          </a:p>
        </p:txBody>
      </p:sp>
      <p:pic>
        <p:nvPicPr>
          <p:cNvPr id="4" name="Picture 3"/>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07092" y="1710465"/>
            <a:ext cx="7416800" cy="4064000"/>
          </a:xfrm>
          <a:prstGeom prst="rect">
            <a:avLst/>
          </a:prstGeom>
        </p:spPr>
      </p:pic>
      <p:sp>
        <p:nvSpPr>
          <p:cNvPr id="7" name="Rectangle 6">
            <a:extLst>
              <a:ext uri="{FF2B5EF4-FFF2-40B4-BE49-F238E27FC236}">
                <a16:creationId xmlns:a16="http://schemas.microsoft.com/office/drawing/2014/main" id="{9A652ABF-DBAE-A94E-A8FE-6350AD0F475C}"/>
              </a:ext>
            </a:extLst>
          </p:cNvPr>
          <p:cNvSpPr/>
          <p:nvPr/>
        </p:nvSpPr>
        <p:spPr>
          <a:xfrm>
            <a:off x="311972" y="6027261"/>
            <a:ext cx="10607039" cy="646331"/>
          </a:xfrm>
          <a:prstGeom prst="rect">
            <a:avLst/>
          </a:prstGeom>
        </p:spPr>
        <p:txBody>
          <a:bodyPr wrap="square">
            <a:spAutoFit/>
          </a:bodyPr>
          <a:lstStyle/>
          <a:p>
            <a:r>
              <a:rPr lang="en-US" sz="1200" b="1" dirty="0"/>
              <a:t>Mission:</a:t>
            </a:r>
          </a:p>
          <a:p>
            <a:r>
              <a:rPr lang="en-US" sz="1200" dirty="0"/>
              <a:t>Basic skills education to achieve basic foundation skills in reading, writing, mathematics, English as a Second Language, and learning and study skills which are necessary for students to succeed in college-level work.</a:t>
            </a:r>
          </a:p>
        </p:txBody>
      </p:sp>
    </p:spTree>
    <p:extLst>
      <p:ext uri="{BB962C8B-B14F-4D97-AF65-F5344CB8AC3E}">
        <p14:creationId xmlns:p14="http://schemas.microsoft.com/office/powerpoint/2010/main" val="99729120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271324" y="6172200"/>
            <a:ext cx="914400" cy="593725"/>
          </a:xfrm>
        </p:spPr>
        <p:txBody>
          <a:bodyPr>
            <a:normAutofit/>
          </a:bodyPr>
          <a:lstStyle/>
          <a:p>
            <a:fld id="{EBCEC8B7-ECC6-484E-9C34-FEAF9DEC79D6}" type="slidenum">
              <a:rPr lang="en-US" smtClean="0"/>
              <a:t>8</a:t>
            </a:fld>
            <a:endParaRPr lang="en-US" dirty="0"/>
          </a:p>
        </p:txBody>
      </p:sp>
      <p:sp>
        <p:nvSpPr>
          <p:cNvPr id="3" name="Title 1"/>
          <p:cNvSpPr txBox="1">
            <a:spLocks/>
          </p:cNvSpPr>
          <p:nvPr/>
        </p:nvSpPr>
        <p:spPr>
          <a:xfrm rot="5400000">
            <a:off x="8313419" y="2979422"/>
            <a:ext cx="6858002" cy="899160"/>
          </a:xfrm>
          <a:prstGeom prst="rect">
            <a:avLst/>
          </a:prstGeom>
        </p:spPr>
        <p:txBody>
          <a:bodyPr anchor="ctr"/>
          <a:lst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a:lstStyle>
          <a:p>
            <a:pPr algn="ctr"/>
            <a:r>
              <a:rPr lang="en-US" sz="3600" dirty="0">
                <a:solidFill>
                  <a:schemeClr val="bg1"/>
                </a:solidFill>
              </a:rPr>
              <a:t>Student Success Metrics</a:t>
            </a:r>
          </a:p>
        </p:txBody>
      </p:sp>
      <p:sp>
        <p:nvSpPr>
          <p:cNvPr id="6" name="Title 1"/>
          <p:cNvSpPr txBox="1">
            <a:spLocks/>
          </p:cNvSpPr>
          <p:nvPr/>
        </p:nvSpPr>
        <p:spPr>
          <a:xfrm>
            <a:off x="311972" y="257106"/>
            <a:ext cx="10607040" cy="1453359"/>
          </a:xfrm>
          <a:prstGeom prst="rect">
            <a:avLst/>
          </a:prstGeom>
        </p:spPr>
        <p:txBody>
          <a:bodyPr/>
          <a:lst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a:lstStyle>
          <a:p>
            <a:pPr algn="ctr"/>
            <a:r>
              <a:rPr lang="en-US" sz="4000" dirty="0"/>
              <a:t>Earned 9+ Career Education Units</a:t>
            </a:r>
          </a:p>
          <a:p>
            <a:endParaRPr lang="en-US" sz="1800" dirty="0">
              <a:solidFill>
                <a:schemeClr val="bg1">
                  <a:lumMod val="50000"/>
                </a:schemeClr>
              </a:solidFill>
            </a:endParaRPr>
          </a:p>
          <a:p>
            <a:r>
              <a:rPr lang="en-US" sz="1800" dirty="0">
                <a:solidFill>
                  <a:schemeClr val="bg1">
                    <a:lumMod val="50000"/>
                  </a:schemeClr>
                </a:solidFill>
              </a:rPr>
              <a:t>Among all students, the proportion who successfully completed nine or more career education units for semester schools, or 13.5 or more career education units for quarter schools, in the selected year within the district</a:t>
            </a:r>
          </a:p>
        </p:txBody>
      </p:sp>
      <p:pic>
        <p:nvPicPr>
          <p:cNvPr id="4" name="Picture 3"/>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07092" y="1710465"/>
            <a:ext cx="7416800" cy="4064000"/>
          </a:xfrm>
          <a:prstGeom prst="rect">
            <a:avLst/>
          </a:prstGeom>
        </p:spPr>
      </p:pic>
      <p:sp>
        <p:nvSpPr>
          <p:cNvPr id="7" name="Rectangle 6">
            <a:extLst>
              <a:ext uri="{FF2B5EF4-FFF2-40B4-BE49-F238E27FC236}">
                <a16:creationId xmlns:a16="http://schemas.microsoft.com/office/drawing/2014/main" id="{2F036549-874C-754B-9A40-71D0727BBD3A}"/>
              </a:ext>
            </a:extLst>
          </p:cNvPr>
          <p:cNvSpPr/>
          <p:nvPr/>
        </p:nvSpPr>
        <p:spPr>
          <a:xfrm>
            <a:off x="311972" y="6027261"/>
            <a:ext cx="10607039" cy="461665"/>
          </a:xfrm>
          <a:prstGeom prst="rect">
            <a:avLst/>
          </a:prstGeom>
        </p:spPr>
        <p:txBody>
          <a:bodyPr wrap="square">
            <a:spAutoFit/>
          </a:bodyPr>
          <a:lstStyle/>
          <a:p>
            <a:r>
              <a:rPr lang="en-US" sz="1200" b="1" dirty="0"/>
              <a:t>Mission:</a:t>
            </a:r>
          </a:p>
          <a:p>
            <a:r>
              <a:rPr lang="en-US" sz="1200" dirty="0"/>
              <a:t>Career and technical education to achieve employment or enhanced career skills for job advancement.</a:t>
            </a:r>
          </a:p>
        </p:txBody>
      </p:sp>
    </p:spTree>
    <p:extLst>
      <p:ext uri="{BB962C8B-B14F-4D97-AF65-F5344CB8AC3E}">
        <p14:creationId xmlns:p14="http://schemas.microsoft.com/office/powerpoint/2010/main" val="84262019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271324" y="6172200"/>
            <a:ext cx="914400" cy="593725"/>
          </a:xfrm>
        </p:spPr>
        <p:txBody>
          <a:bodyPr>
            <a:normAutofit/>
          </a:bodyPr>
          <a:lstStyle/>
          <a:p>
            <a:fld id="{EBCEC8B7-ECC6-484E-9C34-FEAF9DEC79D6}" type="slidenum">
              <a:rPr lang="en-US" smtClean="0"/>
              <a:t>9</a:t>
            </a:fld>
            <a:endParaRPr lang="en-US" dirty="0"/>
          </a:p>
        </p:txBody>
      </p:sp>
      <p:sp>
        <p:nvSpPr>
          <p:cNvPr id="3" name="Title 1"/>
          <p:cNvSpPr txBox="1">
            <a:spLocks/>
          </p:cNvSpPr>
          <p:nvPr/>
        </p:nvSpPr>
        <p:spPr>
          <a:xfrm rot="5400000">
            <a:off x="8313419" y="2979422"/>
            <a:ext cx="6858002" cy="899160"/>
          </a:xfrm>
          <a:prstGeom prst="rect">
            <a:avLst/>
          </a:prstGeom>
        </p:spPr>
        <p:txBody>
          <a:bodyPr anchor="ctr"/>
          <a:lst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a:lstStyle>
          <a:p>
            <a:pPr algn="ctr"/>
            <a:r>
              <a:rPr lang="en-US" sz="3600" dirty="0">
                <a:solidFill>
                  <a:schemeClr val="bg1"/>
                </a:solidFill>
              </a:rPr>
              <a:t>Student Success Metrics</a:t>
            </a:r>
          </a:p>
        </p:txBody>
      </p:sp>
      <p:sp>
        <p:nvSpPr>
          <p:cNvPr id="6" name="Title 1"/>
          <p:cNvSpPr txBox="1">
            <a:spLocks/>
          </p:cNvSpPr>
          <p:nvPr/>
        </p:nvSpPr>
        <p:spPr>
          <a:xfrm>
            <a:off x="311972" y="257106"/>
            <a:ext cx="10607040" cy="1453359"/>
          </a:xfrm>
          <a:prstGeom prst="rect">
            <a:avLst/>
          </a:prstGeom>
        </p:spPr>
        <p:txBody>
          <a:bodyPr/>
          <a:lst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a:lstStyle>
          <a:p>
            <a:pPr algn="ctr"/>
            <a:r>
              <a:rPr lang="en-US" sz="4000" dirty="0"/>
              <a:t>Earned 9+ Career Education Units</a:t>
            </a:r>
          </a:p>
          <a:p>
            <a:endParaRPr lang="en-US" sz="1800" dirty="0">
              <a:solidFill>
                <a:schemeClr val="bg1">
                  <a:lumMod val="50000"/>
                </a:schemeClr>
              </a:solidFill>
            </a:endParaRPr>
          </a:p>
          <a:p>
            <a:r>
              <a:rPr lang="en-US" sz="1800" dirty="0">
                <a:solidFill>
                  <a:schemeClr val="bg1">
                    <a:lumMod val="50000"/>
                  </a:schemeClr>
                </a:solidFill>
              </a:rPr>
              <a:t>Among all students, the proportion who successfully completed nine or more career education units for semester schools, or 13.5 or more career education units for quarter schools, in the selected year within the district</a:t>
            </a:r>
          </a:p>
        </p:txBody>
      </p:sp>
      <p:pic>
        <p:nvPicPr>
          <p:cNvPr id="5" name="Picture 4"/>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07092" y="1871830"/>
            <a:ext cx="7416800" cy="4064000"/>
          </a:xfrm>
          <a:prstGeom prst="rect">
            <a:avLst/>
          </a:prstGeom>
        </p:spPr>
      </p:pic>
      <p:sp>
        <p:nvSpPr>
          <p:cNvPr id="7" name="Rectangle 6">
            <a:extLst>
              <a:ext uri="{FF2B5EF4-FFF2-40B4-BE49-F238E27FC236}">
                <a16:creationId xmlns:a16="http://schemas.microsoft.com/office/drawing/2014/main" id="{3BE8118B-4359-564B-8A81-41251C10EAFA}"/>
              </a:ext>
            </a:extLst>
          </p:cNvPr>
          <p:cNvSpPr/>
          <p:nvPr/>
        </p:nvSpPr>
        <p:spPr>
          <a:xfrm>
            <a:off x="311972" y="6027261"/>
            <a:ext cx="10607039" cy="461665"/>
          </a:xfrm>
          <a:prstGeom prst="rect">
            <a:avLst/>
          </a:prstGeom>
        </p:spPr>
        <p:txBody>
          <a:bodyPr wrap="square">
            <a:spAutoFit/>
          </a:bodyPr>
          <a:lstStyle/>
          <a:p>
            <a:r>
              <a:rPr lang="en-US" sz="1200" b="1" dirty="0"/>
              <a:t>Mission:</a:t>
            </a:r>
          </a:p>
          <a:p>
            <a:r>
              <a:rPr lang="en-US" sz="1200" dirty="0"/>
              <a:t>Career and technical education to achieve employment or enhanced career skills for job advancement.</a:t>
            </a:r>
          </a:p>
        </p:txBody>
      </p:sp>
    </p:spTree>
    <p:extLst>
      <p:ext uri="{BB962C8B-B14F-4D97-AF65-F5344CB8AC3E}">
        <p14:creationId xmlns:p14="http://schemas.microsoft.com/office/powerpoint/2010/main" val="108106163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CC_PowerPoint_Template (1).potx" id="{7C5E2BE1-E70A-41A0-8F52-B09D04342C30}" vid="{08FD6E76-EBD1-462E-9E48-D03D9BFDD94F}"/>
    </a:ext>
  </a:extLst>
</a:theme>
</file>

<file path=docProps/app.xml><?xml version="1.0" encoding="utf-8"?>
<Properties xmlns="http://schemas.openxmlformats.org/officeDocument/2006/extended-properties" xmlns:vt="http://schemas.openxmlformats.org/officeDocument/2006/docPropsVTypes">
  <Template>Office Theme</Template>
  <TotalTime>2</TotalTime>
  <Words>842</Words>
  <Application>Microsoft Macintosh PowerPoint</Application>
  <PresentationFormat>Widescreen</PresentationFormat>
  <Paragraphs>103</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Cambria</vt:lpstr>
      <vt:lpstr>Office Theme</vt:lpstr>
      <vt:lpstr>PowerPoint Presentation</vt:lpstr>
      <vt:lpstr>PowerPoint Presentation</vt:lpstr>
      <vt:lpstr>Student Outcomes</vt:lpstr>
      <vt:lpstr>College Mission</vt:lpstr>
      <vt:lpstr>Student Outcomes</vt:lpstr>
      <vt:lpstr>PowerPoint Presentation</vt:lpstr>
      <vt:lpstr>PowerPoint Presentation</vt:lpstr>
      <vt:lpstr>PowerPoint Presentation</vt:lpstr>
      <vt:lpstr>PowerPoint Presentation</vt:lpstr>
      <vt:lpstr>PowerPoint Presentation</vt:lpstr>
      <vt:lpstr>PowerPoint Presentation</vt:lpstr>
      <vt:lpstr>Institution-Set Standards</vt:lpstr>
      <vt:lpstr>Institution-Set Standards</vt:lpstr>
      <vt:lpstr>Institution-Set Standards</vt:lpstr>
      <vt:lpstr>Institution-Set Standards</vt:lpstr>
      <vt:lpstr>Institution-Set Standards</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 Karpp</dc:creator>
  <cp:lastModifiedBy>Ed Karpp</cp:lastModifiedBy>
  <cp:revision>1</cp:revision>
  <dcterms:created xsi:type="dcterms:W3CDTF">2022-05-12T15:24:58Z</dcterms:created>
  <dcterms:modified xsi:type="dcterms:W3CDTF">2022-05-12T15:27:06Z</dcterms:modified>
</cp:coreProperties>
</file>