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7927" y="136784"/>
            <a:ext cx="11802745" cy="6585584"/>
          </a:xfrm>
          <a:custGeom>
            <a:avLst/>
            <a:gdLst/>
            <a:ahLst/>
            <a:cxnLst/>
            <a:rect l="l" t="t" r="r" b="b"/>
            <a:pathLst>
              <a:path w="11802745" h="6585584">
                <a:moveTo>
                  <a:pt x="0" y="1097546"/>
                </a:moveTo>
                <a:lnTo>
                  <a:pt x="1014" y="1049937"/>
                </a:lnTo>
                <a:lnTo>
                  <a:pt x="4028" y="1002846"/>
                </a:lnTo>
                <a:lnTo>
                  <a:pt x="9002" y="956314"/>
                </a:lnTo>
                <a:lnTo>
                  <a:pt x="15894" y="910382"/>
                </a:lnTo>
                <a:lnTo>
                  <a:pt x="24664" y="865092"/>
                </a:lnTo>
                <a:lnTo>
                  <a:pt x="35269" y="820485"/>
                </a:lnTo>
                <a:lnTo>
                  <a:pt x="47669" y="776602"/>
                </a:lnTo>
                <a:lnTo>
                  <a:pt x="61822" y="733484"/>
                </a:lnTo>
                <a:lnTo>
                  <a:pt x="77688" y="691172"/>
                </a:lnTo>
                <a:lnTo>
                  <a:pt x="95225" y="649708"/>
                </a:lnTo>
                <a:lnTo>
                  <a:pt x="114392" y="609132"/>
                </a:lnTo>
                <a:lnTo>
                  <a:pt x="135147" y="569487"/>
                </a:lnTo>
                <a:lnTo>
                  <a:pt x="157451" y="530812"/>
                </a:lnTo>
                <a:lnTo>
                  <a:pt x="181260" y="493150"/>
                </a:lnTo>
                <a:lnTo>
                  <a:pt x="206535" y="456541"/>
                </a:lnTo>
                <a:lnTo>
                  <a:pt x="233234" y="421027"/>
                </a:lnTo>
                <a:lnTo>
                  <a:pt x="261316" y="386648"/>
                </a:lnTo>
                <a:lnTo>
                  <a:pt x="290739" y="353447"/>
                </a:lnTo>
                <a:lnTo>
                  <a:pt x="321463" y="321463"/>
                </a:lnTo>
                <a:lnTo>
                  <a:pt x="353447" y="290739"/>
                </a:lnTo>
                <a:lnTo>
                  <a:pt x="386648" y="261316"/>
                </a:lnTo>
                <a:lnTo>
                  <a:pt x="421027" y="233234"/>
                </a:lnTo>
                <a:lnTo>
                  <a:pt x="456541" y="206535"/>
                </a:lnTo>
                <a:lnTo>
                  <a:pt x="493150" y="181260"/>
                </a:lnTo>
                <a:lnTo>
                  <a:pt x="530812" y="157451"/>
                </a:lnTo>
                <a:lnTo>
                  <a:pt x="569487" y="135147"/>
                </a:lnTo>
                <a:lnTo>
                  <a:pt x="609132" y="114392"/>
                </a:lnTo>
                <a:lnTo>
                  <a:pt x="649708" y="95225"/>
                </a:lnTo>
                <a:lnTo>
                  <a:pt x="691172" y="77688"/>
                </a:lnTo>
                <a:lnTo>
                  <a:pt x="733484" y="61822"/>
                </a:lnTo>
                <a:lnTo>
                  <a:pt x="776602" y="47669"/>
                </a:lnTo>
                <a:lnTo>
                  <a:pt x="820485" y="35269"/>
                </a:lnTo>
                <a:lnTo>
                  <a:pt x="865092" y="24664"/>
                </a:lnTo>
                <a:lnTo>
                  <a:pt x="910382" y="15894"/>
                </a:lnTo>
                <a:lnTo>
                  <a:pt x="956314" y="9002"/>
                </a:lnTo>
                <a:lnTo>
                  <a:pt x="1002846" y="4028"/>
                </a:lnTo>
                <a:lnTo>
                  <a:pt x="1049937" y="1014"/>
                </a:lnTo>
                <a:lnTo>
                  <a:pt x="1097546" y="0"/>
                </a:lnTo>
                <a:lnTo>
                  <a:pt x="10705071" y="0"/>
                </a:lnTo>
                <a:lnTo>
                  <a:pt x="10752680" y="1014"/>
                </a:lnTo>
                <a:lnTo>
                  <a:pt x="10799771" y="4028"/>
                </a:lnTo>
                <a:lnTo>
                  <a:pt x="10846303" y="9002"/>
                </a:lnTo>
                <a:lnTo>
                  <a:pt x="10892235" y="15894"/>
                </a:lnTo>
                <a:lnTo>
                  <a:pt x="10937525" y="24664"/>
                </a:lnTo>
                <a:lnTo>
                  <a:pt x="10982132" y="35269"/>
                </a:lnTo>
                <a:lnTo>
                  <a:pt x="11026015" y="47669"/>
                </a:lnTo>
                <a:lnTo>
                  <a:pt x="11069133" y="61822"/>
                </a:lnTo>
                <a:lnTo>
                  <a:pt x="11111445" y="77688"/>
                </a:lnTo>
                <a:lnTo>
                  <a:pt x="11152909" y="95225"/>
                </a:lnTo>
                <a:lnTo>
                  <a:pt x="11193485" y="114392"/>
                </a:lnTo>
                <a:lnTo>
                  <a:pt x="11233130" y="135147"/>
                </a:lnTo>
                <a:lnTo>
                  <a:pt x="11271805" y="157451"/>
                </a:lnTo>
                <a:lnTo>
                  <a:pt x="11309467" y="181260"/>
                </a:lnTo>
                <a:lnTo>
                  <a:pt x="11346076" y="206535"/>
                </a:lnTo>
                <a:lnTo>
                  <a:pt x="11381590" y="233234"/>
                </a:lnTo>
                <a:lnTo>
                  <a:pt x="11415969" y="261316"/>
                </a:lnTo>
                <a:lnTo>
                  <a:pt x="11449170" y="290739"/>
                </a:lnTo>
                <a:lnTo>
                  <a:pt x="11481154" y="321463"/>
                </a:lnTo>
                <a:lnTo>
                  <a:pt x="11511878" y="353447"/>
                </a:lnTo>
                <a:lnTo>
                  <a:pt x="11541301" y="386648"/>
                </a:lnTo>
                <a:lnTo>
                  <a:pt x="11569383" y="421027"/>
                </a:lnTo>
                <a:lnTo>
                  <a:pt x="11596082" y="456541"/>
                </a:lnTo>
                <a:lnTo>
                  <a:pt x="11621357" y="493150"/>
                </a:lnTo>
                <a:lnTo>
                  <a:pt x="11645166" y="530812"/>
                </a:lnTo>
                <a:lnTo>
                  <a:pt x="11667470" y="569487"/>
                </a:lnTo>
                <a:lnTo>
                  <a:pt x="11688225" y="609132"/>
                </a:lnTo>
                <a:lnTo>
                  <a:pt x="11707392" y="649708"/>
                </a:lnTo>
                <a:lnTo>
                  <a:pt x="11724929" y="691172"/>
                </a:lnTo>
                <a:lnTo>
                  <a:pt x="11740795" y="733484"/>
                </a:lnTo>
                <a:lnTo>
                  <a:pt x="11754948" y="776602"/>
                </a:lnTo>
                <a:lnTo>
                  <a:pt x="11767348" y="820485"/>
                </a:lnTo>
                <a:lnTo>
                  <a:pt x="11777953" y="865092"/>
                </a:lnTo>
                <a:lnTo>
                  <a:pt x="11786723" y="910382"/>
                </a:lnTo>
                <a:lnTo>
                  <a:pt x="11793615" y="956314"/>
                </a:lnTo>
                <a:lnTo>
                  <a:pt x="11798589" y="1002846"/>
                </a:lnTo>
                <a:lnTo>
                  <a:pt x="11801603" y="1049937"/>
                </a:lnTo>
                <a:lnTo>
                  <a:pt x="11802618" y="1097546"/>
                </a:lnTo>
                <a:lnTo>
                  <a:pt x="11802618" y="5487644"/>
                </a:lnTo>
                <a:lnTo>
                  <a:pt x="11801603" y="5535253"/>
                </a:lnTo>
                <a:lnTo>
                  <a:pt x="11798589" y="5582345"/>
                </a:lnTo>
                <a:lnTo>
                  <a:pt x="11793615" y="5628877"/>
                </a:lnTo>
                <a:lnTo>
                  <a:pt x="11786723" y="5674809"/>
                </a:lnTo>
                <a:lnTo>
                  <a:pt x="11777953" y="5720099"/>
                </a:lnTo>
                <a:lnTo>
                  <a:pt x="11767348" y="5764706"/>
                </a:lnTo>
                <a:lnTo>
                  <a:pt x="11754948" y="5808590"/>
                </a:lnTo>
                <a:lnTo>
                  <a:pt x="11740795" y="5851708"/>
                </a:lnTo>
                <a:lnTo>
                  <a:pt x="11724929" y="5894020"/>
                </a:lnTo>
                <a:lnTo>
                  <a:pt x="11707392" y="5935485"/>
                </a:lnTo>
                <a:lnTo>
                  <a:pt x="11688225" y="5976060"/>
                </a:lnTo>
                <a:lnTo>
                  <a:pt x="11667470" y="6015706"/>
                </a:lnTo>
                <a:lnTo>
                  <a:pt x="11645166" y="6054381"/>
                </a:lnTo>
                <a:lnTo>
                  <a:pt x="11621357" y="6092044"/>
                </a:lnTo>
                <a:lnTo>
                  <a:pt x="11596082" y="6128654"/>
                </a:lnTo>
                <a:lnTo>
                  <a:pt x="11569383" y="6164168"/>
                </a:lnTo>
                <a:lnTo>
                  <a:pt x="11541301" y="6198547"/>
                </a:lnTo>
                <a:lnTo>
                  <a:pt x="11511878" y="6231749"/>
                </a:lnTo>
                <a:lnTo>
                  <a:pt x="11481154" y="6263733"/>
                </a:lnTo>
                <a:lnTo>
                  <a:pt x="11449170" y="6294458"/>
                </a:lnTo>
                <a:lnTo>
                  <a:pt x="11415969" y="6323882"/>
                </a:lnTo>
                <a:lnTo>
                  <a:pt x="11381590" y="6351964"/>
                </a:lnTo>
                <a:lnTo>
                  <a:pt x="11346076" y="6378663"/>
                </a:lnTo>
                <a:lnTo>
                  <a:pt x="11309467" y="6403939"/>
                </a:lnTo>
                <a:lnTo>
                  <a:pt x="11271805" y="6427749"/>
                </a:lnTo>
                <a:lnTo>
                  <a:pt x="11233130" y="6450053"/>
                </a:lnTo>
                <a:lnTo>
                  <a:pt x="11193485" y="6470809"/>
                </a:lnTo>
                <a:lnTo>
                  <a:pt x="11152909" y="6489976"/>
                </a:lnTo>
                <a:lnTo>
                  <a:pt x="11111445" y="6507513"/>
                </a:lnTo>
                <a:lnTo>
                  <a:pt x="11069133" y="6523379"/>
                </a:lnTo>
                <a:lnTo>
                  <a:pt x="11026015" y="6537533"/>
                </a:lnTo>
                <a:lnTo>
                  <a:pt x="10982132" y="6549933"/>
                </a:lnTo>
                <a:lnTo>
                  <a:pt x="10937525" y="6560539"/>
                </a:lnTo>
                <a:lnTo>
                  <a:pt x="10892235" y="6569308"/>
                </a:lnTo>
                <a:lnTo>
                  <a:pt x="10846303" y="6576201"/>
                </a:lnTo>
                <a:lnTo>
                  <a:pt x="10799771" y="6581175"/>
                </a:lnTo>
                <a:lnTo>
                  <a:pt x="10752680" y="6584189"/>
                </a:lnTo>
                <a:lnTo>
                  <a:pt x="10705071" y="6585204"/>
                </a:lnTo>
                <a:lnTo>
                  <a:pt x="1097546" y="6585204"/>
                </a:lnTo>
                <a:lnTo>
                  <a:pt x="1049937" y="6584189"/>
                </a:lnTo>
                <a:lnTo>
                  <a:pt x="1002846" y="6581175"/>
                </a:lnTo>
                <a:lnTo>
                  <a:pt x="956314" y="6576201"/>
                </a:lnTo>
                <a:lnTo>
                  <a:pt x="910382" y="6569308"/>
                </a:lnTo>
                <a:lnTo>
                  <a:pt x="865092" y="6560539"/>
                </a:lnTo>
                <a:lnTo>
                  <a:pt x="820485" y="6549933"/>
                </a:lnTo>
                <a:lnTo>
                  <a:pt x="776602" y="6537533"/>
                </a:lnTo>
                <a:lnTo>
                  <a:pt x="733484" y="6523379"/>
                </a:lnTo>
                <a:lnTo>
                  <a:pt x="691172" y="6507513"/>
                </a:lnTo>
                <a:lnTo>
                  <a:pt x="649708" y="6489976"/>
                </a:lnTo>
                <a:lnTo>
                  <a:pt x="609132" y="6470809"/>
                </a:lnTo>
                <a:lnTo>
                  <a:pt x="569487" y="6450053"/>
                </a:lnTo>
                <a:lnTo>
                  <a:pt x="530812" y="6427749"/>
                </a:lnTo>
                <a:lnTo>
                  <a:pt x="493150" y="6403939"/>
                </a:lnTo>
                <a:lnTo>
                  <a:pt x="456541" y="6378663"/>
                </a:lnTo>
                <a:lnTo>
                  <a:pt x="421027" y="6351964"/>
                </a:lnTo>
                <a:lnTo>
                  <a:pt x="386648" y="6323882"/>
                </a:lnTo>
                <a:lnTo>
                  <a:pt x="353447" y="6294458"/>
                </a:lnTo>
                <a:lnTo>
                  <a:pt x="321463" y="6263733"/>
                </a:lnTo>
                <a:lnTo>
                  <a:pt x="290739" y="6231749"/>
                </a:lnTo>
                <a:lnTo>
                  <a:pt x="261316" y="6198547"/>
                </a:lnTo>
                <a:lnTo>
                  <a:pt x="233234" y="6164168"/>
                </a:lnTo>
                <a:lnTo>
                  <a:pt x="206535" y="6128654"/>
                </a:lnTo>
                <a:lnTo>
                  <a:pt x="181260" y="6092044"/>
                </a:lnTo>
                <a:lnTo>
                  <a:pt x="157451" y="6054381"/>
                </a:lnTo>
                <a:lnTo>
                  <a:pt x="135147" y="6015706"/>
                </a:lnTo>
                <a:lnTo>
                  <a:pt x="114392" y="5976060"/>
                </a:lnTo>
                <a:lnTo>
                  <a:pt x="95225" y="5935485"/>
                </a:lnTo>
                <a:lnTo>
                  <a:pt x="77688" y="5894020"/>
                </a:lnTo>
                <a:lnTo>
                  <a:pt x="61822" y="5851708"/>
                </a:lnTo>
                <a:lnTo>
                  <a:pt x="47669" y="5808590"/>
                </a:lnTo>
                <a:lnTo>
                  <a:pt x="35269" y="5764706"/>
                </a:lnTo>
                <a:lnTo>
                  <a:pt x="24664" y="5720099"/>
                </a:lnTo>
                <a:lnTo>
                  <a:pt x="15894" y="5674809"/>
                </a:lnTo>
                <a:lnTo>
                  <a:pt x="9002" y="5628877"/>
                </a:lnTo>
                <a:lnTo>
                  <a:pt x="4028" y="5582345"/>
                </a:lnTo>
                <a:lnTo>
                  <a:pt x="1014" y="5535253"/>
                </a:lnTo>
                <a:lnTo>
                  <a:pt x="0" y="5487644"/>
                </a:lnTo>
                <a:lnTo>
                  <a:pt x="0" y="1097546"/>
                </a:lnTo>
                <a:close/>
              </a:path>
            </a:pathLst>
          </a:custGeom>
          <a:ln w="57150">
            <a:solidFill>
              <a:srgbClr val="A60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366010" cy="10066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2950" y="269239"/>
            <a:ext cx="8486099" cy="951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3159" y="1261604"/>
            <a:ext cx="11705681" cy="4474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2966"/>
            <a:ext cx="24320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endale.edu/campusproject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capitalimprovements.glendale.edu/projects/verdugo-projects/athletics-and-kinesiology-expansion-and-seismic-retrofitt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hyperlink" Target="https://capitalimprovements.glendale.edu/projects/verdugo-projects/instructional-building-conference-center-ibc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AF802-8528-4032-BC5A-53B4E8A74E45}"/>
              </a:ext>
            </a:extLst>
          </p:cNvPr>
          <p:cNvSpPr/>
          <p:nvPr/>
        </p:nvSpPr>
        <p:spPr>
          <a:xfrm>
            <a:off x="838200" y="1066800"/>
            <a:ext cx="1062186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/>
              <a:t>Citizens’ Bond Oversight Committee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/>
              <a:t>Measure GC Progress Report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/>
              <a:t>Glendale Community College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Project Updates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b="1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May 2, 2022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Presented by Fred Parker, Interim Director of Facilities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917575" marR="5080" indent="1070610">
              <a:lnSpc>
                <a:spcPts val="3460"/>
              </a:lnSpc>
              <a:spcBef>
                <a:spcPts val="530"/>
              </a:spcBef>
            </a:pPr>
            <a:r>
              <a:rPr dirty="0"/>
              <a:t>San</a:t>
            </a:r>
            <a:r>
              <a:rPr spc="-145" dirty="0"/>
              <a:t> </a:t>
            </a:r>
            <a:r>
              <a:rPr spc="-20" dirty="0"/>
              <a:t>Gabriel</a:t>
            </a:r>
            <a:r>
              <a:rPr spc="-120" dirty="0"/>
              <a:t> </a:t>
            </a:r>
            <a:r>
              <a:rPr spc="-25" dirty="0"/>
              <a:t>First</a:t>
            </a:r>
            <a:r>
              <a:rPr spc="-130" dirty="0"/>
              <a:t> </a:t>
            </a:r>
            <a:r>
              <a:rPr spc="-10" dirty="0"/>
              <a:t>Floor</a:t>
            </a:r>
            <a:r>
              <a:rPr spc="-145" dirty="0"/>
              <a:t> </a:t>
            </a:r>
            <a:r>
              <a:rPr spc="-10" dirty="0"/>
              <a:t>Renovation </a:t>
            </a:r>
            <a:r>
              <a:rPr spc="-25" dirty="0"/>
              <a:t>Disabled</a:t>
            </a:r>
            <a:r>
              <a:rPr spc="-130" dirty="0"/>
              <a:t> </a:t>
            </a:r>
            <a:r>
              <a:rPr spc="-25" dirty="0"/>
              <a:t>Student</a:t>
            </a:r>
            <a:r>
              <a:rPr spc="-120" dirty="0"/>
              <a:t> </a:t>
            </a:r>
            <a:r>
              <a:rPr spc="-50" dirty="0"/>
              <a:t>Programs</a:t>
            </a:r>
            <a:r>
              <a:rPr spc="-130" dirty="0"/>
              <a:t> </a:t>
            </a:r>
            <a:r>
              <a:rPr dirty="0"/>
              <a:t>and</a:t>
            </a:r>
            <a:r>
              <a:rPr spc="-130" dirty="0"/>
              <a:t> </a:t>
            </a:r>
            <a:r>
              <a:rPr spc="-20" dirty="0"/>
              <a:t>Services</a:t>
            </a:r>
            <a:r>
              <a:rPr spc="-120" dirty="0"/>
              <a:t> </a:t>
            </a:r>
            <a:r>
              <a:rPr spc="-10" dirty="0"/>
              <a:t>(DSPS)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7955" y="1654829"/>
            <a:ext cx="5981700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Description: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•"/>
              <a:tabLst>
                <a:tab pos="206375" algn="l"/>
              </a:tabLst>
            </a:pPr>
            <a:r>
              <a:rPr sz="1600" dirty="0">
                <a:latin typeface="Calibri"/>
                <a:cs typeface="Calibri"/>
              </a:rPr>
              <a:t>Convert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approximately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3900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vacant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first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floor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San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Gabriel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office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instructional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support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space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for </a:t>
            </a:r>
            <a:r>
              <a:rPr sz="1600" dirty="0">
                <a:latin typeface="Calibri"/>
                <a:cs typeface="Calibri"/>
              </a:rPr>
              <a:t>Disabled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Student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Programs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Services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(DSPS)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2700" marR="211454">
              <a:lnSpc>
                <a:spcPct val="100000"/>
              </a:lnSpc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been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awarded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Universal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currently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under construction.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MEP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Upgrades,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FF&amp;E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Design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procurement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added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scope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•"/>
              <a:tabLst>
                <a:tab pos="160655" algn="l"/>
              </a:tabLst>
            </a:pPr>
            <a:r>
              <a:rPr sz="1600" spc="-25" dirty="0">
                <a:latin typeface="Calibri"/>
                <a:cs typeface="Calibri"/>
              </a:rPr>
              <a:t>Target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Completion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Spring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spcBef>
                <a:spcPts val="5"/>
              </a:spcBef>
              <a:buFont typeface="Calibri"/>
              <a:buChar char="•"/>
              <a:tabLst>
                <a:tab pos="160655" algn="l"/>
              </a:tabLst>
            </a:pPr>
            <a:r>
              <a:rPr sz="1600" b="1" dirty="0">
                <a:latin typeface="Calibri"/>
                <a:cs typeface="Calibri"/>
              </a:rPr>
              <a:t>Project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Status: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Construction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9748" y="1662684"/>
            <a:ext cx="5424805" cy="3941445"/>
            <a:chOff x="269748" y="1662684"/>
            <a:chExt cx="5424805" cy="39414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748" y="1662684"/>
              <a:ext cx="5424677" cy="39410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697735"/>
              <a:ext cx="5301233" cy="38176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9846" y="1692782"/>
              <a:ext cx="5311140" cy="3827779"/>
            </a:xfrm>
            <a:custGeom>
              <a:avLst/>
              <a:gdLst/>
              <a:ahLst/>
              <a:cxnLst/>
              <a:rect l="l" t="t" r="r" b="b"/>
              <a:pathLst>
                <a:path w="5311140" h="3827779">
                  <a:moveTo>
                    <a:pt x="0" y="0"/>
                  </a:moveTo>
                  <a:lnTo>
                    <a:pt x="5311140" y="0"/>
                  </a:lnTo>
                  <a:lnTo>
                    <a:pt x="5311140" y="3827526"/>
                  </a:lnTo>
                  <a:lnTo>
                    <a:pt x="0" y="3827526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6">
            <a:extLst>
              <a:ext uri="{FF2B5EF4-FFF2-40B4-BE49-F238E27FC236}">
                <a16:creationId xmlns:a16="http://schemas.microsoft.com/office/drawing/2014/main" id="{AD8EB667-57A4-4221-B19E-37F15E1ADED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7"/>
          <a:stretch/>
        </p:blipFill>
        <p:spPr>
          <a:xfrm>
            <a:off x="310734" y="3993877"/>
            <a:ext cx="3026168" cy="19434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305050" marR="5080" indent="-787400">
              <a:lnSpc>
                <a:spcPts val="3460"/>
              </a:lnSpc>
              <a:spcBef>
                <a:spcPts val="530"/>
              </a:spcBef>
            </a:pPr>
            <a:r>
              <a:rPr spc="-20" dirty="0"/>
              <a:t>Garfield</a:t>
            </a:r>
            <a:r>
              <a:rPr spc="-135" dirty="0"/>
              <a:t> </a:t>
            </a:r>
            <a:r>
              <a:rPr spc="-25" dirty="0"/>
              <a:t>Campus</a:t>
            </a:r>
            <a:r>
              <a:rPr spc="-140" dirty="0"/>
              <a:t> </a:t>
            </a:r>
            <a:r>
              <a:rPr spc="-35" dirty="0"/>
              <a:t>Property</a:t>
            </a:r>
            <a:r>
              <a:rPr spc="-135" dirty="0"/>
              <a:t> </a:t>
            </a:r>
            <a:r>
              <a:rPr spc="-10" dirty="0"/>
              <a:t>Acquisition, </a:t>
            </a:r>
            <a:r>
              <a:rPr spc="-30" dirty="0"/>
              <a:t>Parking</a:t>
            </a:r>
            <a:r>
              <a:rPr spc="-100" dirty="0"/>
              <a:t> </a:t>
            </a:r>
            <a:r>
              <a:rPr dirty="0"/>
              <a:t>&amp;</a:t>
            </a:r>
            <a:r>
              <a:rPr spc="-105" dirty="0"/>
              <a:t> </a:t>
            </a:r>
            <a:r>
              <a:rPr spc="-35" dirty="0"/>
              <a:t>Landscape</a:t>
            </a:r>
            <a:r>
              <a:rPr spc="-110" dirty="0"/>
              <a:t> </a:t>
            </a:r>
            <a:r>
              <a:rPr spc="-10" dirty="0"/>
              <a:t>Project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2884" y="2023963"/>
            <a:ext cx="5904128" cy="2444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Description: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  <a:p>
            <a:pPr marL="298450" marR="9525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Menemsha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+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MMA,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Design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Entity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(DBE)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DSA </a:t>
            </a:r>
            <a:r>
              <a:rPr sz="1600" dirty="0">
                <a:latin typeface="Calibri"/>
                <a:cs typeface="Calibri"/>
              </a:rPr>
              <a:t>approved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begun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construction;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ETC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May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2022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55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Construction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over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excavation,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grading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compaction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complete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55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Allied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Heath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Modulars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expected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delivery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mid-</a:t>
            </a:r>
            <a:r>
              <a:rPr sz="1600" dirty="0">
                <a:latin typeface="Calibri"/>
                <a:cs typeface="Calibri"/>
              </a:rPr>
              <a:t>May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2022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55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b="1" dirty="0">
                <a:latin typeface="Calibri"/>
                <a:cs typeface="Calibri"/>
              </a:rPr>
              <a:t>Project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Status: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Construction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id="{0E2AB178-583F-42C6-A252-202CA2007DD0}"/>
              </a:ext>
            </a:extLst>
          </p:cNvPr>
          <p:cNvGrpSpPr/>
          <p:nvPr/>
        </p:nvGrpSpPr>
        <p:grpSpPr>
          <a:xfrm>
            <a:off x="3381899" y="3464030"/>
            <a:ext cx="2620985" cy="2473299"/>
            <a:chOff x="314251" y="1619250"/>
            <a:chExt cx="5706311" cy="4249673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12C1F6E6-EECA-44A1-B05D-8BBA6EA3A23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498" y="1619250"/>
              <a:ext cx="5320064" cy="3324341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BA582848-56AD-4050-BE91-49164EE0766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51" y="1709536"/>
              <a:ext cx="5622289" cy="4159387"/>
            </a:xfrm>
            <a:prstGeom prst="rect">
              <a:avLst/>
            </a:prstGeom>
          </p:spPr>
        </p:pic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53224533-12EC-49EA-A78C-B40F75298769}"/>
                </a:ext>
              </a:extLst>
            </p:cNvPr>
            <p:cNvSpPr/>
            <p:nvPr/>
          </p:nvSpPr>
          <p:spPr>
            <a:xfrm>
              <a:off x="315087" y="1649348"/>
              <a:ext cx="5622290" cy="4219575"/>
            </a:xfrm>
            <a:custGeom>
              <a:avLst/>
              <a:gdLst/>
              <a:ahLst/>
              <a:cxnLst/>
              <a:rect l="l" t="t" r="r" b="b"/>
              <a:pathLst>
                <a:path w="5622290" h="4219575">
                  <a:moveTo>
                    <a:pt x="0" y="0"/>
                  </a:moveTo>
                  <a:lnTo>
                    <a:pt x="5622036" y="0"/>
                  </a:lnTo>
                  <a:lnTo>
                    <a:pt x="5622036" y="4219194"/>
                  </a:lnTo>
                  <a:lnTo>
                    <a:pt x="0" y="421919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4" y="1221104"/>
            <a:ext cx="3651666" cy="26878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8451" y="1210055"/>
            <a:ext cx="5396865" cy="4670425"/>
            <a:chOff x="568451" y="1210055"/>
            <a:chExt cx="5396865" cy="4670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933" y="1210055"/>
              <a:ext cx="4542281" cy="26296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986" y="1245108"/>
              <a:ext cx="4418837" cy="25062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6032" y="1240154"/>
              <a:ext cx="4429125" cy="2516505"/>
            </a:xfrm>
            <a:custGeom>
              <a:avLst/>
              <a:gdLst/>
              <a:ahLst/>
              <a:cxnLst/>
              <a:rect l="l" t="t" r="r" b="b"/>
              <a:pathLst>
                <a:path w="4429125" h="2516504">
                  <a:moveTo>
                    <a:pt x="0" y="0"/>
                  </a:moveTo>
                  <a:lnTo>
                    <a:pt x="4428744" y="0"/>
                  </a:lnTo>
                  <a:lnTo>
                    <a:pt x="4428744" y="2516124"/>
                  </a:lnTo>
                  <a:lnTo>
                    <a:pt x="0" y="251612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451" y="3842004"/>
              <a:ext cx="5396483" cy="20383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04" y="3877055"/>
              <a:ext cx="5273039" cy="191490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8550" y="3872102"/>
              <a:ext cx="5283200" cy="1925320"/>
            </a:xfrm>
            <a:custGeom>
              <a:avLst/>
              <a:gdLst/>
              <a:ahLst/>
              <a:cxnLst/>
              <a:rect l="l" t="t" r="r" b="b"/>
              <a:pathLst>
                <a:path w="5283200" h="1925320">
                  <a:moveTo>
                    <a:pt x="0" y="0"/>
                  </a:moveTo>
                  <a:lnTo>
                    <a:pt x="5282946" y="0"/>
                  </a:lnTo>
                  <a:lnTo>
                    <a:pt x="5282946" y="1924812"/>
                  </a:lnTo>
                  <a:lnTo>
                    <a:pt x="0" y="192481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47620" y="482900"/>
            <a:ext cx="89808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Calibri"/>
                <a:cs typeface="Calibri"/>
              </a:rPr>
              <a:t>San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Gabriel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35" dirty="0">
                <a:latin typeface="Calibri"/>
                <a:cs typeface="Calibri"/>
              </a:rPr>
              <a:t>Renovations-</a:t>
            </a:r>
            <a:r>
              <a:rPr b="0" dirty="0">
                <a:latin typeface="Calibri"/>
                <a:cs typeface="Calibri"/>
              </a:rPr>
              <a:t>Math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Department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Relocation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6187029" y="1323912"/>
            <a:ext cx="5514340" cy="417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Description: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2700" marR="69215">
              <a:lnSpc>
                <a:spcPct val="100000"/>
              </a:lnSpc>
              <a:spcBef>
                <a:spcPts val="5"/>
              </a:spcBef>
              <a:buChar char="•"/>
              <a:tabLst>
                <a:tab pos="207010" algn="l"/>
              </a:tabLst>
            </a:pPr>
            <a:r>
              <a:rPr sz="1600" spc="-10" dirty="0">
                <a:latin typeface="Calibri"/>
                <a:cs typeface="Calibri"/>
              </a:rPr>
              <a:t>Renovate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2nd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floor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Gabriel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 Math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a </a:t>
            </a:r>
            <a:r>
              <a:rPr sz="1600" dirty="0">
                <a:latin typeface="Calibri"/>
                <a:cs typeface="Calibri"/>
              </a:rPr>
              <a:t>secondary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effects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New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Science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Building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renovate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currently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houses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Biology </a:t>
            </a:r>
            <a:r>
              <a:rPr sz="1600" dirty="0">
                <a:latin typeface="Calibri"/>
                <a:cs typeface="Calibri"/>
              </a:rPr>
              <a:t>Department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state-</a:t>
            </a:r>
            <a:r>
              <a:rPr sz="1600" spc="-10" dirty="0">
                <a:latin typeface="Calibri"/>
                <a:cs typeface="Calibri"/>
              </a:rPr>
              <a:t>of-the-</a:t>
            </a:r>
            <a:r>
              <a:rPr sz="1600" dirty="0">
                <a:latin typeface="Calibri"/>
                <a:cs typeface="Calibri"/>
              </a:rPr>
              <a:t>art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math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classrooms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labs, </a:t>
            </a:r>
            <a:r>
              <a:rPr sz="1600" dirty="0">
                <a:latin typeface="Calibri"/>
                <a:cs typeface="Calibri"/>
              </a:rPr>
              <a:t>including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Math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Discovery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Center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2700" marR="144145">
              <a:lnSpc>
                <a:spcPct val="100000"/>
              </a:lnSpc>
              <a:spcBef>
                <a:spcPts val="5"/>
              </a:spcBef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Completed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90%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set;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Submit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DSA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Q3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2022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pending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design </a:t>
            </a:r>
            <a:r>
              <a:rPr sz="1600" dirty="0">
                <a:latin typeface="Calibri"/>
                <a:cs typeface="Calibri"/>
              </a:rPr>
              <a:t>changes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Wi-Fi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beta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test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2700" marR="47625">
              <a:lnSpc>
                <a:spcPct val="100000"/>
              </a:lnSpc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Wireless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Computer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Lab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Beta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Test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AT107B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save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hardwiring </a:t>
            </a:r>
            <a:r>
              <a:rPr sz="1600" dirty="0">
                <a:latin typeface="Calibri"/>
                <a:cs typeface="Calibri"/>
              </a:rPr>
              <a:t>costs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increase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space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flexibility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Math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Labs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campus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wide; </a:t>
            </a:r>
            <a:r>
              <a:rPr sz="1600" dirty="0">
                <a:latin typeface="Calibri"/>
                <a:cs typeface="Calibri"/>
              </a:rPr>
              <a:t>Beta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test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completion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Nov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2021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incorporate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design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spcBef>
                <a:spcPts val="5"/>
              </a:spcBef>
              <a:buFont typeface="Calibri"/>
              <a:buChar char="•"/>
              <a:tabLst>
                <a:tab pos="160655" algn="l"/>
              </a:tabLst>
            </a:pPr>
            <a:r>
              <a:rPr sz="1600" b="1" dirty="0">
                <a:latin typeface="Calibri"/>
                <a:cs typeface="Calibri"/>
              </a:rPr>
              <a:t>Project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Status: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Design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5305" y="456507"/>
            <a:ext cx="5443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Montrose</a:t>
            </a:r>
            <a:r>
              <a:rPr spc="-135" dirty="0"/>
              <a:t> </a:t>
            </a:r>
            <a:r>
              <a:rPr spc="-25" dirty="0"/>
              <a:t>Campus</a:t>
            </a:r>
            <a:r>
              <a:rPr spc="-120" dirty="0"/>
              <a:t> </a:t>
            </a:r>
            <a:r>
              <a:rPr spc="-10" dirty="0"/>
              <a:t>Enhancements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62811" y="1383792"/>
            <a:ext cx="4144645" cy="4236720"/>
            <a:chOff x="1162811" y="1383792"/>
            <a:chExt cx="4144645" cy="42367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811" y="1383792"/>
              <a:ext cx="4144517" cy="42367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7863" y="1418844"/>
              <a:ext cx="4021074" cy="41132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92910" y="1413890"/>
              <a:ext cx="4030979" cy="4123690"/>
            </a:xfrm>
            <a:custGeom>
              <a:avLst/>
              <a:gdLst/>
              <a:ahLst/>
              <a:cxnLst/>
              <a:rect l="l" t="t" r="r" b="b"/>
              <a:pathLst>
                <a:path w="4030979" h="4123690">
                  <a:moveTo>
                    <a:pt x="0" y="0"/>
                  </a:moveTo>
                  <a:lnTo>
                    <a:pt x="4030979" y="0"/>
                  </a:lnTo>
                  <a:lnTo>
                    <a:pt x="4030979" y="4123182"/>
                  </a:lnTo>
                  <a:lnTo>
                    <a:pt x="0" y="412318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2822" y="1470278"/>
              <a:ext cx="2814955" cy="980440"/>
            </a:xfrm>
            <a:custGeom>
              <a:avLst/>
              <a:gdLst/>
              <a:ahLst/>
              <a:cxnLst/>
              <a:rect l="l" t="t" r="r" b="b"/>
              <a:pathLst>
                <a:path w="2814954" h="980439">
                  <a:moveTo>
                    <a:pt x="0" y="0"/>
                  </a:moveTo>
                  <a:lnTo>
                    <a:pt x="2814497" y="979919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56330" y="2457830"/>
              <a:ext cx="704215" cy="1433830"/>
            </a:xfrm>
            <a:custGeom>
              <a:avLst/>
              <a:gdLst/>
              <a:ahLst/>
              <a:cxnLst/>
              <a:rect l="l" t="t" r="r" b="b"/>
              <a:pathLst>
                <a:path w="704214" h="1433829">
                  <a:moveTo>
                    <a:pt x="703884" y="0"/>
                  </a:moveTo>
                  <a:lnTo>
                    <a:pt x="0" y="1433690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51757" y="3877436"/>
              <a:ext cx="395605" cy="160020"/>
            </a:xfrm>
            <a:custGeom>
              <a:avLst/>
              <a:gdLst/>
              <a:ahLst/>
              <a:cxnLst/>
              <a:rect l="l" t="t" r="r" b="b"/>
              <a:pathLst>
                <a:path w="395604" h="160020">
                  <a:moveTo>
                    <a:pt x="0" y="0"/>
                  </a:moveTo>
                  <a:lnTo>
                    <a:pt x="395363" y="159715"/>
                  </a:lnTo>
                </a:path>
              </a:pathLst>
            </a:custGeom>
            <a:ln w="1904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5914" y="3428619"/>
              <a:ext cx="682625" cy="1429385"/>
            </a:xfrm>
            <a:custGeom>
              <a:avLst/>
              <a:gdLst/>
              <a:ahLst/>
              <a:cxnLst/>
              <a:rect l="l" t="t" r="r" b="b"/>
              <a:pathLst>
                <a:path w="682625" h="1429385">
                  <a:moveTo>
                    <a:pt x="682396" y="0"/>
                  </a:moveTo>
                  <a:lnTo>
                    <a:pt x="0" y="1429321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7690" y="1487043"/>
              <a:ext cx="676275" cy="1320800"/>
            </a:xfrm>
            <a:custGeom>
              <a:avLst/>
              <a:gdLst/>
              <a:ahLst/>
              <a:cxnLst/>
              <a:rect l="l" t="t" r="r" b="b"/>
              <a:pathLst>
                <a:path w="676275" h="1320800">
                  <a:moveTo>
                    <a:pt x="675703" y="0"/>
                  </a:moveTo>
                  <a:lnTo>
                    <a:pt x="0" y="1320203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37690" y="2807588"/>
              <a:ext cx="1681480" cy="621665"/>
            </a:xfrm>
            <a:custGeom>
              <a:avLst/>
              <a:gdLst/>
              <a:ahLst/>
              <a:cxnLst/>
              <a:rect l="l" t="t" r="r" b="b"/>
              <a:pathLst>
                <a:path w="1681480" h="621664">
                  <a:moveTo>
                    <a:pt x="0" y="0"/>
                  </a:moveTo>
                  <a:lnTo>
                    <a:pt x="1681352" y="621258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94961" y="4051173"/>
              <a:ext cx="654685" cy="1388110"/>
            </a:xfrm>
            <a:custGeom>
              <a:avLst/>
              <a:gdLst/>
              <a:ahLst/>
              <a:cxnLst/>
              <a:rect l="l" t="t" r="r" b="b"/>
              <a:pathLst>
                <a:path w="654685" h="1388110">
                  <a:moveTo>
                    <a:pt x="654253" y="0"/>
                  </a:moveTo>
                  <a:lnTo>
                    <a:pt x="0" y="1387640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35911" y="4858130"/>
              <a:ext cx="1539875" cy="581025"/>
            </a:xfrm>
            <a:custGeom>
              <a:avLst/>
              <a:gdLst/>
              <a:ahLst/>
              <a:cxnLst/>
              <a:rect l="l" t="t" r="r" b="b"/>
              <a:pathLst>
                <a:path w="1539875" h="581025">
                  <a:moveTo>
                    <a:pt x="0" y="0"/>
                  </a:moveTo>
                  <a:lnTo>
                    <a:pt x="1539455" y="580555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66430" y="1448343"/>
            <a:ext cx="5520690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Description: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2700" marR="5080" indent="45720">
              <a:lnSpc>
                <a:spcPct val="100000"/>
              </a:lnSpc>
              <a:spcBef>
                <a:spcPts val="5"/>
              </a:spcBef>
              <a:buChar char="•"/>
              <a:tabLst>
                <a:tab pos="206375" algn="l"/>
              </a:tabLst>
            </a:pPr>
            <a:r>
              <a:rPr sz="1600" dirty="0">
                <a:latin typeface="Calibri"/>
                <a:cs typeface="Calibri"/>
              </a:rPr>
              <a:t>Professional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Development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Center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(PDC)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Remodel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Electrical, </a:t>
            </a:r>
            <a:r>
              <a:rPr sz="1600" dirty="0">
                <a:latin typeface="Calibri"/>
                <a:cs typeface="Calibri"/>
              </a:rPr>
              <a:t>Lighting,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Audio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Visual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Upgrades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New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Lobby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Furniture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$1M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2700" marR="41275">
              <a:lnSpc>
                <a:spcPct val="100000"/>
              </a:lnSpc>
              <a:buChar char="•"/>
              <a:tabLst>
                <a:tab pos="160655" algn="l"/>
              </a:tabLst>
            </a:pPr>
            <a:r>
              <a:rPr sz="1600" spc="-10" dirty="0">
                <a:latin typeface="Calibri"/>
                <a:cs typeface="Calibri"/>
              </a:rPr>
              <a:t>Educational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Needs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Assessment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conducted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Collaborative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Brain </a:t>
            </a:r>
            <a:r>
              <a:rPr sz="1600" spc="-20" dirty="0">
                <a:latin typeface="Calibri"/>
                <a:cs typeface="Calibri"/>
              </a:rPr>
              <a:t>Trust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(CBT)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reviewed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Academic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Leadership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a </a:t>
            </a:r>
            <a:r>
              <a:rPr sz="1600" dirty="0">
                <a:latin typeface="Calibri"/>
                <a:cs typeface="Calibri"/>
              </a:rPr>
              <a:t>supplement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final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programming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document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prepared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SWA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spcBef>
                <a:spcPts val="5"/>
              </a:spcBef>
              <a:buChar char="•"/>
              <a:tabLst>
                <a:tab pos="160655" algn="l"/>
              </a:tabLst>
            </a:pPr>
            <a:r>
              <a:rPr sz="1600" spc="-20" dirty="0">
                <a:latin typeface="Calibri"/>
                <a:cs typeface="Calibri"/>
              </a:rPr>
              <a:t>HAZMAT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Surveys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both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Citibank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PDC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buildings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HOLD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until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budget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funds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become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available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60655" indent="-148590">
              <a:lnSpc>
                <a:spcPct val="100000"/>
              </a:lnSpc>
              <a:buFont typeface="Calibri"/>
              <a:buChar char="•"/>
              <a:tabLst>
                <a:tab pos="161290" algn="l"/>
              </a:tabLst>
            </a:pPr>
            <a:r>
              <a:rPr sz="1600" b="1" dirty="0">
                <a:latin typeface="Calibri"/>
                <a:cs typeface="Calibri"/>
              </a:rPr>
              <a:t>Project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Status: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Programming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Complete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Project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on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HOLD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079" y="1664970"/>
            <a:ext cx="5744845" cy="4072890"/>
            <a:chOff x="259079" y="1664970"/>
            <a:chExt cx="5744845" cy="4072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2018" y="2777490"/>
              <a:ext cx="2811779" cy="2136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7069" y="2812541"/>
              <a:ext cx="2688323" cy="20132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22116" y="2807588"/>
              <a:ext cx="2698750" cy="2023110"/>
            </a:xfrm>
            <a:custGeom>
              <a:avLst/>
              <a:gdLst/>
              <a:ahLst/>
              <a:cxnLst/>
              <a:rect l="l" t="t" r="r" b="b"/>
              <a:pathLst>
                <a:path w="2698750" h="2023110">
                  <a:moveTo>
                    <a:pt x="0" y="0"/>
                  </a:moveTo>
                  <a:lnTo>
                    <a:pt x="2698242" y="0"/>
                  </a:lnTo>
                  <a:lnTo>
                    <a:pt x="2698242" y="2023110"/>
                  </a:lnTo>
                  <a:lnTo>
                    <a:pt x="0" y="202311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" y="3739895"/>
              <a:ext cx="3128771" cy="19979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992" y="3774948"/>
              <a:ext cx="3005327" cy="18745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2038" y="3769995"/>
              <a:ext cx="3015615" cy="1884680"/>
            </a:xfrm>
            <a:custGeom>
              <a:avLst/>
              <a:gdLst/>
              <a:ahLst/>
              <a:cxnLst/>
              <a:rect l="l" t="t" r="r" b="b"/>
              <a:pathLst>
                <a:path w="3015615" h="1884679">
                  <a:moveTo>
                    <a:pt x="0" y="0"/>
                  </a:moveTo>
                  <a:lnTo>
                    <a:pt x="3015234" y="0"/>
                  </a:lnTo>
                  <a:lnTo>
                    <a:pt x="3015234" y="1884425"/>
                  </a:lnTo>
                  <a:lnTo>
                    <a:pt x="0" y="1884425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79" y="1664970"/>
              <a:ext cx="3128771" cy="18135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131" y="1700021"/>
              <a:ext cx="3005327" cy="169011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9178" y="1695069"/>
              <a:ext cx="3015615" cy="1700530"/>
            </a:xfrm>
            <a:custGeom>
              <a:avLst/>
              <a:gdLst/>
              <a:ahLst/>
              <a:cxnLst/>
              <a:rect l="l" t="t" r="r" b="b"/>
              <a:pathLst>
                <a:path w="3015615" h="1700529">
                  <a:moveTo>
                    <a:pt x="0" y="0"/>
                  </a:moveTo>
                  <a:lnTo>
                    <a:pt x="3015234" y="0"/>
                  </a:lnTo>
                  <a:lnTo>
                    <a:pt x="3015234" y="1700022"/>
                  </a:lnTo>
                  <a:lnTo>
                    <a:pt x="0" y="170002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40459" y="316899"/>
            <a:ext cx="6480810" cy="9518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462915">
              <a:lnSpc>
                <a:spcPts val="3460"/>
              </a:lnSpc>
              <a:spcBef>
                <a:spcPts val="530"/>
              </a:spcBef>
            </a:pPr>
            <a:r>
              <a:rPr spc="-45" dirty="0"/>
              <a:t>Centralized</a:t>
            </a:r>
            <a:r>
              <a:rPr spc="-120" dirty="0"/>
              <a:t> </a:t>
            </a:r>
            <a:r>
              <a:rPr spc="-20" dirty="0"/>
              <a:t>District</a:t>
            </a:r>
            <a:r>
              <a:rPr spc="-85" dirty="0"/>
              <a:t> </a:t>
            </a:r>
            <a:r>
              <a:rPr spc="-40" dirty="0"/>
              <a:t>Storage</a:t>
            </a:r>
            <a:r>
              <a:rPr spc="-130" dirty="0"/>
              <a:t> </a:t>
            </a:r>
            <a:r>
              <a:rPr spc="-10" dirty="0"/>
              <a:t>Facility </a:t>
            </a:r>
            <a:r>
              <a:rPr spc="-120" dirty="0"/>
              <a:t>(To</a:t>
            </a:r>
            <a:r>
              <a:rPr spc="-65" dirty="0"/>
              <a:t> </a:t>
            </a:r>
            <a:r>
              <a:rPr dirty="0"/>
              <a:t>be</a:t>
            </a:r>
            <a:r>
              <a:rPr spc="-155" dirty="0"/>
              <a:t> </a:t>
            </a:r>
            <a:r>
              <a:rPr spc="-20" dirty="0"/>
              <a:t>included</a:t>
            </a:r>
            <a:r>
              <a:rPr spc="-100" dirty="0"/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spc="-10" dirty="0"/>
              <a:t>New</a:t>
            </a:r>
            <a:r>
              <a:rPr spc="-114" dirty="0"/>
              <a:t> </a:t>
            </a:r>
            <a:r>
              <a:rPr spc="-25" dirty="0"/>
              <a:t>Science</a:t>
            </a:r>
            <a:r>
              <a:rPr spc="-110" dirty="0"/>
              <a:t> </a:t>
            </a:r>
            <a:r>
              <a:rPr spc="-10" dirty="0"/>
              <a:t>Building)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6091449" y="1720426"/>
            <a:ext cx="5511800" cy="420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Description: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Existing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storage </a:t>
            </a:r>
            <a:r>
              <a:rPr sz="1600" dirty="0">
                <a:latin typeface="Calibri"/>
                <a:cs typeface="Calibri"/>
              </a:rPr>
              <a:t>space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torn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down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construction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New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Science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(NSB)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Instructional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&amp; </a:t>
            </a:r>
            <a:r>
              <a:rPr sz="1600" dirty="0">
                <a:latin typeface="Calibri"/>
                <a:cs typeface="Calibri"/>
              </a:rPr>
              <a:t>Conference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Center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(IBCC)</a:t>
            </a:r>
            <a:endParaRPr sz="1600">
              <a:latin typeface="Calibri"/>
              <a:cs typeface="Calibri"/>
            </a:endParaRPr>
          </a:p>
          <a:p>
            <a:pPr marL="12700" marR="76835" indent="45720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206375" algn="l"/>
              </a:tabLst>
            </a:pPr>
            <a:r>
              <a:rPr sz="1600" spc="-10" dirty="0">
                <a:latin typeface="Calibri"/>
                <a:cs typeface="Calibri"/>
              </a:rPr>
              <a:t>Containers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South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West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campus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emptied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removed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clear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way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IBCC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sites</a:t>
            </a:r>
            <a:endParaRPr sz="1600">
              <a:latin typeface="Calibri"/>
              <a:cs typeface="Calibri"/>
            </a:endParaRPr>
          </a:p>
          <a:p>
            <a:pPr marL="12700" marR="89535" indent="45720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206375" algn="l"/>
              </a:tabLst>
            </a:pPr>
            <a:r>
              <a:rPr sz="1600" spc="-10" dirty="0">
                <a:latin typeface="Calibri"/>
                <a:cs typeface="Calibri"/>
              </a:rPr>
              <a:t>19-</a:t>
            </a:r>
            <a:r>
              <a:rPr sz="1600" dirty="0">
                <a:latin typeface="Calibri"/>
                <a:cs typeface="Calibri"/>
              </a:rPr>
              <a:t>Six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begins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Programming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design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8,150 sf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Centralized </a:t>
            </a:r>
            <a:r>
              <a:rPr sz="1600" dirty="0">
                <a:latin typeface="Calibri"/>
                <a:cs typeface="Calibri"/>
              </a:rPr>
              <a:t>District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Storage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Facility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NSB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replace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several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storage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locations</a:t>
            </a:r>
            <a:endParaRPr sz="1600">
              <a:latin typeface="Calibri"/>
              <a:cs typeface="Calibri"/>
            </a:endParaRPr>
          </a:p>
          <a:p>
            <a:pPr marL="12700" marR="70485">
              <a:lnSpc>
                <a:spcPct val="100000"/>
              </a:lnSpc>
              <a:spcBef>
                <a:spcPts val="1200"/>
              </a:spcBef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Permanent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home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Duplicating,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Facilities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Theatre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Arts </a:t>
            </a:r>
            <a:r>
              <a:rPr sz="1600" dirty="0">
                <a:latin typeface="Calibri"/>
                <a:cs typeface="Calibri"/>
              </a:rPr>
              <a:t>Show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Equipment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Storage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replace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Santa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Anita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storage,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locations </a:t>
            </a:r>
            <a:r>
              <a:rPr sz="1600" dirty="0">
                <a:latin typeface="Calibri"/>
                <a:cs typeface="Calibri"/>
              </a:rPr>
              <a:t>within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Auditorium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CT1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temporarily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stored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Montrose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-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Projection,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Lighting,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Audio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Equipment,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Large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Scenic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Pieces </a:t>
            </a:r>
            <a:r>
              <a:rPr sz="1600" dirty="0">
                <a:latin typeface="Calibri"/>
                <a:cs typeface="Calibri"/>
              </a:rPr>
              <a:t>(Steps,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Platforms,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Doors,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Etc.)</a:t>
            </a:r>
            <a:endParaRPr sz="160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spcBef>
                <a:spcPts val="1200"/>
              </a:spcBef>
              <a:buChar char="•"/>
              <a:tabLst>
                <a:tab pos="160655" algn="l"/>
              </a:tabLst>
            </a:pPr>
            <a:r>
              <a:rPr sz="1600" b="1" dirty="0">
                <a:latin typeface="Calibri"/>
                <a:cs typeface="Calibri"/>
              </a:rPr>
              <a:t>Project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Status: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Design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038" y="416820"/>
            <a:ext cx="68345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Capital</a:t>
            </a:r>
            <a:r>
              <a:rPr spc="-100" dirty="0"/>
              <a:t> </a:t>
            </a:r>
            <a:r>
              <a:rPr spc="-40" dirty="0"/>
              <a:t>Maintenance</a:t>
            </a:r>
            <a:r>
              <a:rPr spc="-125" dirty="0"/>
              <a:t> </a:t>
            </a:r>
            <a:r>
              <a:rPr spc="-35" dirty="0"/>
              <a:t>Projects</a:t>
            </a:r>
            <a:r>
              <a:rPr spc="-125" dirty="0"/>
              <a:t> </a:t>
            </a:r>
            <a:r>
              <a:rPr spc="-10" dirty="0"/>
              <a:t>(Wayfinding)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45430" y="1431747"/>
            <a:ext cx="6081395" cy="406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Description: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Calibri"/>
                <a:cs typeface="Calibri"/>
              </a:rPr>
              <a:t>Interior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Exterior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Wayfinding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RSM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Design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ongoing</a:t>
            </a:r>
            <a:endParaRPr sz="1600">
              <a:latin typeface="Calibri"/>
              <a:cs typeface="Calibri"/>
            </a:endParaRPr>
          </a:p>
          <a:p>
            <a:pPr marL="298450" marR="80010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Prioritize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assessment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Office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Civil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Rights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Audit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requirements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COVID-</a:t>
            </a:r>
            <a:r>
              <a:rPr sz="1600" dirty="0">
                <a:latin typeface="Calibri"/>
                <a:cs typeface="Calibri"/>
              </a:rPr>
              <a:t>19</a:t>
            </a:r>
            <a:r>
              <a:rPr sz="1600" spc="-10" dirty="0">
                <a:latin typeface="Calibri"/>
                <a:cs typeface="Calibri"/>
              </a:rPr>
              <a:t> mitigations;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otherwise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fund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availability</a:t>
            </a:r>
            <a:endParaRPr sz="16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Small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renovation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based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available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HEERF </a:t>
            </a:r>
            <a:r>
              <a:rPr sz="1600" spc="-10" dirty="0">
                <a:latin typeface="Calibri"/>
                <a:cs typeface="Calibri"/>
              </a:rPr>
              <a:t>funds:</a:t>
            </a:r>
            <a:endParaRPr sz="1600">
              <a:latin typeface="Calibri"/>
              <a:cs typeface="Calibri"/>
            </a:endParaRPr>
          </a:p>
          <a:p>
            <a:pPr marL="1212850" lvl="1" indent="-286385">
              <a:lnSpc>
                <a:spcPct val="100000"/>
              </a:lnSpc>
              <a:buFont typeface="Courier New"/>
              <a:buChar char="o"/>
              <a:tabLst>
                <a:tab pos="1213485" algn="l"/>
              </a:tabLst>
            </a:pPr>
            <a:r>
              <a:rPr sz="1600" spc="-20" dirty="0">
                <a:latin typeface="Calibri"/>
                <a:cs typeface="Calibri"/>
              </a:rPr>
              <a:t>Touchless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hardware</a:t>
            </a:r>
            <a:endParaRPr sz="1600">
              <a:latin typeface="Calibri"/>
              <a:cs typeface="Calibri"/>
            </a:endParaRPr>
          </a:p>
          <a:p>
            <a:pPr marL="1212850" lvl="1" indent="-286385">
              <a:lnSpc>
                <a:spcPct val="100000"/>
              </a:lnSpc>
              <a:buFont typeface="Courier New"/>
              <a:buChar char="o"/>
              <a:tabLst>
                <a:tab pos="1213485" algn="l"/>
              </a:tabLst>
            </a:pPr>
            <a:r>
              <a:rPr sz="1600" dirty="0">
                <a:latin typeface="Calibri"/>
                <a:cs typeface="Calibri"/>
              </a:rPr>
              <a:t>Repair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deteriorated</a:t>
            </a:r>
            <a:r>
              <a:rPr sz="1600" spc="-20" dirty="0">
                <a:latin typeface="Calibri"/>
                <a:cs typeface="Calibri"/>
              </a:rPr>
              <a:t> Tennis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Court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asphalt</a:t>
            </a:r>
            <a:endParaRPr sz="1600">
              <a:latin typeface="Calibri"/>
              <a:cs typeface="Calibri"/>
            </a:endParaRPr>
          </a:p>
          <a:p>
            <a:pPr marL="1212850" lvl="1" indent="-286385">
              <a:lnSpc>
                <a:spcPct val="100000"/>
              </a:lnSpc>
              <a:buFont typeface="Courier New"/>
              <a:buChar char="o"/>
              <a:tabLst>
                <a:tab pos="1213485" algn="l"/>
              </a:tabLst>
            </a:pPr>
            <a:r>
              <a:rPr sz="1600" dirty="0">
                <a:latin typeface="Calibri"/>
                <a:cs typeface="Calibri"/>
              </a:rPr>
              <a:t>Add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outdoor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concrete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bench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seating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umbrellas</a:t>
            </a:r>
            <a:endParaRPr sz="1600">
              <a:latin typeface="Calibri"/>
              <a:cs typeface="Calibri"/>
            </a:endParaRPr>
          </a:p>
          <a:p>
            <a:pPr marL="1212850" lvl="1" indent="-286385">
              <a:lnSpc>
                <a:spcPct val="100000"/>
              </a:lnSpc>
              <a:buFont typeface="Courier New"/>
              <a:buChar char="o"/>
              <a:tabLst>
                <a:tab pos="1213485" algn="l"/>
              </a:tabLst>
            </a:pPr>
            <a:r>
              <a:rPr sz="1600" spc="-10" dirty="0">
                <a:latin typeface="Calibri"/>
                <a:cs typeface="Calibri"/>
              </a:rPr>
              <a:t>NBPI-</a:t>
            </a:r>
            <a:r>
              <a:rPr sz="1600" dirty="0">
                <a:latin typeface="Calibri"/>
                <a:cs typeface="Calibri"/>
              </a:rPr>
              <a:t>Needlepoint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Bipolar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Ionization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new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projects</a:t>
            </a:r>
            <a:endParaRPr sz="1600">
              <a:latin typeface="Calibri"/>
              <a:cs typeface="Calibri"/>
            </a:endParaRPr>
          </a:p>
          <a:p>
            <a:pPr marL="1212850" lvl="1" indent="-286385">
              <a:lnSpc>
                <a:spcPct val="100000"/>
              </a:lnSpc>
              <a:buFont typeface="Courier New"/>
              <a:buChar char="o"/>
              <a:tabLst>
                <a:tab pos="1213485" algn="l"/>
              </a:tabLst>
            </a:pPr>
            <a:r>
              <a:rPr sz="1600" dirty="0">
                <a:latin typeface="Calibri"/>
                <a:cs typeface="Calibri"/>
              </a:rPr>
              <a:t>Partition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remodel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installation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areas</a:t>
            </a: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Courier New"/>
              <a:buChar char="o"/>
            </a:pPr>
            <a:endParaRPr sz="1550">
              <a:latin typeface="Calibri"/>
              <a:cs typeface="Calibri"/>
            </a:endParaRPr>
          </a:p>
          <a:p>
            <a:pPr marL="298450" marR="508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response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COVID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19,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HEERF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funds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filming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 </a:t>
            </a:r>
            <a:r>
              <a:rPr sz="1600" spc="-35" dirty="0">
                <a:latin typeface="Calibri"/>
                <a:cs typeface="Calibri"/>
              </a:rPr>
              <a:t>IT/AV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equipment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upgrades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facilitate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HyFlex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learning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environment.</a:t>
            </a:r>
            <a:endParaRPr sz="16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600" b="1" dirty="0">
                <a:latin typeface="Calibri"/>
                <a:cs typeface="Calibri"/>
              </a:rPr>
              <a:t>Project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Status: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Complete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1752" y="1376933"/>
            <a:ext cx="4758690" cy="4999990"/>
            <a:chOff x="301752" y="1376933"/>
            <a:chExt cx="4758690" cy="49999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4774" y="3878579"/>
              <a:ext cx="1915668" cy="24978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9825" y="3913632"/>
              <a:ext cx="1792223" cy="23743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74872" y="3908679"/>
              <a:ext cx="1802130" cy="2384425"/>
            </a:xfrm>
            <a:custGeom>
              <a:avLst/>
              <a:gdLst/>
              <a:ahLst/>
              <a:cxnLst/>
              <a:rect l="l" t="t" r="r" b="b"/>
              <a:pathLst>
                <a:path w="1802129" h="2384425">
                  <a:moveTo>
                    <a:pt x="0" y="0"/>
                  </a:moveTo>
                  <a:lnTo>
                    <a:pt x="1802129" y="0"/>
                  </a:lnTo>
                  <a:lnTo>
                    <a:pt x="1802129" y="2384298"/>
                  </a:lnTo>
                  <a:lnTo>
                    <a:pt x="0" y="2384298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752" y="3683508"/>
              <a:ext cx="2787395" cy="21214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803" y="3718560"/>
              <a:ext cx="2663939" cy="19979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1851" y="3713607"/>
              <a:ext cx="2673985" cy="2007870"/>
            </a:xfrm>
            <a:custGeom>
              <a:avLst/>
              <a:gdLst/>
              <a:ahLst/>
              <a:cxnLst/>
              <a:rect l="l" t="t" r="r" b="b"/>
              <a:pathLst>
                <a:path w="2673985" h="2007870">
                  <a:moveTo>
                    <a:pt x="0" y="0"/>
                  </a:moveTo>
                  <a:lnTo>
                    <a:pt x="2673858" y="0"/>
                  </a:lnTo>
                  <a:lnTo>
                    <a:pt x="2673858" y="2007870"/>
                  </a:lnTo>
                  <a:lnTo>
                    <a:pt x="0" y="200787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752" y="1376933"/>
              <a:ext cx="2823971" cy="22989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04" y="1411985"/>
              <a:ext cx="2700515" cy="217551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1851" y="1407032"/>
              <a:ext cx="2710815" cy="2185670"/>
            </a:xfrm>
            <a:custGeom>
              <a:avLst/>
              <a:gdLst/>
              <a:ahLst/>
              <a:cxnLst/>
              <a:rect l="l" t="t" r="r" b="b"/>
              <a:pathLst>
                <a:path w="2710815" h="2185670">
                  <a:moveTo>
                    <a:pt x="0" y="0"/>
                  </a:moveTo>
                  <a:lnTo>
                    <a:pt x="2710434" y="0"/>
                  </a:lnTo>
                  <a:lnTo>
                    <a:pt x="2710434" y="2185416"/>
                  </a:lnTo>
                  <a:lnTo>
                    <a:pt x="0" y="2185416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44774" y="1376933"/>
              <a:ext cx="1915667" cy="25397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9825" y="1411985"/>
              <a:ext cx="1792223" cy="241630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174872" y="1407032"/>
              <a:ext cx="1802130" cy="2426335"/>
            </a:xfrm>
            <a:custGeom>
              <a:avLst/>
              <a:gdLst/>
              <a:ahLst/>
              <a:cxnLst/>
              <a:rect l="l" t="t" r="r" b="b"/>
              <a:pathLst>
                <a:path w="1802129" h="2426335">
                  <a:moveTo>
                    <a:pt x="0" y="0"/>
                  </a:moveTo>
                  <a:lnTo>
                    <a:pt x="1802129" y="0"/>
                  </a:lnTo>
                  <a:lnTo>
                    <a:pt x="1802129" y="2426208"/>
                  </a:lnTo>
                  <a:lnTo>
                    <a:pt x="0" y="2426208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7383" y="494792"/>
            <a:ext cx="22358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Infrastructure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164965">
              <a:lnSpc>
                <a:spcPct val="100000"/>
              </a:lnSpc>
              <a:spcBef>
                <a:spcPts val="700"/>
              </a:spcBef>
            </a:pPr>
            <a:r>
              <a:rPr spc="-10" dirty="0"/>
              <a:t>Description:</a:t>
            </a:r>
          </a:p>
          <a:p>
            <a:pPr marL="445008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450080" algn="l"/>
                <a:tab pos="4450715" algn="l"/>
              </a:tabLst>
            </a:pPr>
            <a:r>
              <a:rPr b="0" dirty="0">
                <a:latin typeface="Calibri"/>
                <a:cs typeface="Calibri"/>
              </a:rPr>
              <a:t>Approx.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$19M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various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Infrastructure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Projects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District-</a:t>
            </a:r>
            <a:r>
              <a:rPr b="0" spc="-20" dirty="0">
                <a:latin typeface="Calibri"/>
                <a:cs typeface="Calibri"/>
              </a:rPr>
              <a:t>wide</a:t>
            </a:r>
          </a:p>
          <a:p>
            <a:pPr marL="4907915" lvl="1" indent="-287020">
              <a:lnSpc>
                <a:spcPct val="100000"/>
              </a:lnSpc>
              <a:buFont typeface="Courier New"/>
              <a:buChar char="o"/>
              <a:tabLst>
                <a:tab pos="4908550" algn="l"/>
              </a:tabLst>
            </a:pPr>
            <a:r>
              <a:rPr sz="1600" dirty="0">
                <a:latin typeface="Calibri"/>
                <a:cs typeface="Calibri"/>
              </a:rPr>
              <a:t>NPBI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Air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Purifier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Upgrades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existing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HVAC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system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COVID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mitigation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measure</a:t>
            </a:r>
            <a:endParaRPr sz="1600">
              <a:latin typeface="Calibri"/>
              <a:cs typeface="Calibri"/>
            </a:endParaRPr>
          </a:p>
          <a:p>
            <a:pPr marL="4907915" lvl="1" indent="-287020">
              <a:lnSpc>
                <a:spcPct val="100000"/>
              </a:lnSpc>
              <a:buFont typeface="Courier New"/>
              <a:buChar char="o"/>
              <a:tabLst>
                <a:tab pos="4908550" algn="l"/>
              </a:tabLst>
            </a:pPr>
            <a:r>
              <a:rPr sz="1600" spc="-10" dirty="0">
                <a:latin typeface="Calibri"/>
                <a:cs typeface="Calibri"/>
              </a:rPr>
              <a:t>College-</a:t>
            </a:r>
            <a:r>
              <a:rPr sz="1600" dirty="0">
                <a:latin typeface="Calibri"/>
                <a:cs typeface="Calibri"/>
              </a:rPr>
              <a:t>wide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Topographic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Underground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Utility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Surveys</a:t>
            </a:r>
            <a:r>
              <a:rPr sz="1600" spc="-10" dirty="0">
                <a:latin typeface="Calibri"/>
                <a:cs typeface="Calibri"/>
              </a:rPr>
              <a:t> complete</a:t>
            </a:r>
            <a:endParaRPr sz="1600">
              <a:latin typeface="Calibri"/>
              <a:cs typeface="Calibri"/>
            </a:endParaRPr>
          </a:p>
          <a:p>
            <a:pPr marL="4907915" lvl="1" indent="-286385">
              <a:lnSpc>
                <a:spcPct val="100000"/>
              </a:lnSpc>
              <a:buFont typeface="Courier New"/>
              <a:buChar char="o"/>
              <a:tabLst>
                <a:tab pos="4908550" algn="l"/>
              </a:tabLst>
            </a:pPr>
            <a:r>
              <a:rPr sz="1600" dirty="0">
                <a:latin typeface="Calibri"/>
                <a:cs typeface="Calibri"/>
              </a:rPr>
              <a:t>Digitization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College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As-</a:t>
            </a:r>
            <a:r>
              <a:rPr sz="1600" dirty="0">
                <a:latin typeface="Calibri"/>
                <a:cs typeface="Calibri"/>
              </a:rPr>
              <a:t>Built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Room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creating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online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library</a:t>
            </a:r>
            <a:endParaRPr sz="1600">
              <a:latin typeface="Calibri"/>
              <a:cs typeface="Calibri"/>
            </a:endParaRPr>
          </a:p>
          <a:p>
            <a:pPr marL="4907915" lvl="1" indent="-286385">
              <a:lnSpc>
                <a:spcPct val="100000"/>
              </a:lnSpc>
              <a:buFont typeface="Courier New"/>
              <a:buChar char="o"/>
              <a:tabLst>
                <a:tab pos="4908550" algn="l"/>
              </a:tabLst>
            </a:pPr>
            <a:r>
              <a:rPr sz="1600" dirty="0">
                <a:latin typeface="Calibri"/>
                <a:cs typeface="Calibri"/>
              </a:rPr>
              <a:t>Electric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Charging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stations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replace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(Displaced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NSB)</a:t>
            </a:r>
            <a:endParaRPr sz="1600">
              <a:latin typeface="Calibri"/>
              <a:cs typeface="Calibri"/>
            </a:endParaRPr>
          </a:p>
          <a:p>
            <a:pPr marL="4907915" lvl="1" indent="-286385">
              <a:lnSpc>
                <a:spcPct val="100000"/>
              </a:lnSpc>
              <a:buFont typeface="Courier New"/>
              <a:buChar char="o"/>
              <a:tabLst>
                <a:tab pos="4908550" algn="l"/>
              </a:tabLst>
            </a:pPr>
            <a:r>
              <a:rPr sz="1600" dirty="0">
                <a:latin typeface="Calibri"/>
                <a:cs typeface="Calibri"/>
              </a:rPr>
              <a:t>Campus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Backup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Generator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replacement,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needed</a:t>
            </a:r>
            <a:endParaRPr sz="1600">
              <a:latin typeface="Calibri"/>
              <a:cs typeface="Calibri"/>
            </a:endParaRPr>
          </a:p>
          <a:p>
            <a:pPr marL="4907915" marR="462280" lvl="1" indent="-286385">
              <a:lnSpc>
                <a:spcPct val="100000"/>
              </a:lnSpc>
              <a:buFont typeface="Courier New"/>
              <a:buChar char="o"/>
              <a:tabLst>
                <a:tab pos="4908550" algn="l"/>
              </a:tabLst>
            </a:pPr>
            <a:r>
              <a:rPr sz="1600" dirty="0">
                <a:latin typeface="Calibri"/>
                <a:cs typeface="Calibri"/>
              </a:rPr>
              <a:t>Upgrade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deteriorating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infrastructure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systems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spaces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Verdugo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 </a:t>
            </a:r>
            <a:r>
              <a:rPr sz="1600" dirty="0">
                <a:latin typeface="Calibri"/>
                <a:cs typeface="Calibri"/>
              </a:rPr>
              <a:t>Garfield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campuses.</a:t>
            </a:r>
            <a:endParaRPr sz="1600">
              <a:latin typeface="Calibri"/>
              <a:cs typeface="Calibri"/>
            </a:endParaRPr>
          </a:p>
          <a:p>
            <a:pPr marL="4907915" lvl="1" indent="-286385">
              <a:lnSpc>
                <a:spcPct val="100000"/>
              </a:lnSpc>
              <a:buFont typeface="Courier New"/>
              <a:buChar char="o"/>
              <a:tabLst>
                <a:tab pos="4908550" algn="l"/>
              </a:tabLst>
            </a:pPr>
            <a:r>
              <a:rPr sz="1600" dirty="0">
                <a:latin typeface="Calibri"/>
                <a:cs typeface="Calibri"/>
              </a:rPr>
              <a:t>Cleared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storm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drains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installed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stormwater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grids</a:t>
            </a:r>
            <a:endParaRPr sz="1600">
              <a:latin typeface="Calibri"/>
              <a:cs typeface="Calibri"/>
            </a:endParaRPr>
          </a:p>
          <a:p>
            <a:pPr marL="4907915" marR="5080" lvl="1" indent="-286385">
              <a:lnSpc>
                <a:spcPct val="100000"/>
              </a:lnSpc>
              <a:buFont typeface="Courier New"/>
              <a:buChar char="o"/>
              <a:tabLst>
                <a:tab pos="4908550" algn="l"/>
              </a:tabLst>
            </a:pPr>
            <a:r>
              <a:rPr sz="1600" dirty="0">
                <a:latin typeface="Calibri"/>
                <a:cs typeface="Calibri"/>
              </a:rPr>
              <a:t>Conducted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campus-</a:t>
            </a:r>
            <a:r>
              <a:rPr sz="1600" dirty="0">
                <a:latin typeface="Calibri"/>
                <a:cs typeface="Calibri"/>
              </a:rPr>
              <a:t>wide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power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shutdown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allowing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performance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essential </a:t>
            </a:r>
            <a:r>
              <a:rPr sz="1600" dirty="0">
                <a:latin typeface="Calibri"/>
                <a:cs typeface="Calibri"/>
              </a:rPr>
              <a:t>planned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upgrade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electrical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switch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gears</a:t>
            </a:r>
            <a:endParaRPr sz="1600">
              <a:latin typeface="Calibri"/>
              <a:cs typeface="Calibri"/>
            </a:endParaRPr>
          </a:p>
          <a:p>
            <a:pPr marL="4907915" lvl="1" indent="-286385">
              <a:lnSpc>
                <a:spcPts val="1920"/>
              </a:lnSpc>
              <a:buFont typeface="Courier New"/>
              <a:buChar char="o"/>
              <a:tabLst>
                <a:tab pos="4908550" algn="l"/>
              </a:tabLst>
            </a:pPr>
            <a:r>
              <a:rPr sz="1600" dirty="0">
                <a:latin typeface="Calibri"/>
                <a:cs typeface="Calibri"/>
              </a:rPr>
              <a:t>Added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six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new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lights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along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Sierra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Vista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Bldg.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Chaparro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Drive</a:t>
            </a:r>
            <a:endParaRPr sz="1600">
              <a:latin typeface="Calibri"/>
              <a:cs typeface="Calibri"/>
            </a:endParaRPr>
          </a:p>
          <a:p>
            <a:pPr marL="4907915" lvl="1" indent="-286385">
              <a:lnSpc>
                <a:spcPct val="100000"/>
              </a:lnSpc>
              <a:buFont typeface="Courier New"/>
              <a:buChar char="o"/>
              <a:tabLst>
                <a:tab pos="4908550" algn="l"/>
              </a:tabLst>
            </a:pPr>
            <a:r>
              <a:rPr sz="1600" dirty="0">
                <a:latin typeface="Calibri"/>
                <a:cs typeface="Calibri"/>
              </a:rPr>
              <a:t>Additional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parking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machine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added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B</a:t>
            </a:r>
            <a:endParaRPr sz="1600">
              <a:latin typeface="Calibri"/>
              <a:cs typeface="Calibri"/>
            </a:endParaRPr>
          </a:p>
          <a:p>
            <a:pPr marL="4450715" marR="60325" indent="-28638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4450715" algn="l"/>
                <a:tab pos="4451350" algn="l"/>
              </a:tabLst>
            </a:pPr>
            <a:r>
              <a:rPr b="0" dirty="0">
                <a:latin typeface="Calibri"/>
                <a:cs typeface="Calibri"/>
              </a:rPr>
              <a:t>Upgrades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completed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response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to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added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health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&amp;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safety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measures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may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be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eligible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for </a:t>
            </a:r>
            <a:r>
              <a:rPr b="0" dirty="0">
                <a:latin typeface="Calibri"/>
                <a:cs typeface="Calibri"/>
              </a:rPr>
              <a:t>COVID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funding</a:t>
            </a:r>
          </a:p>
          <a:p>
            <a:pPr marL="445071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450715" algn="l"/>
                <a:tab pos="4451350" algn="l"/>
              </a:tabLst>
            </a:pPr>
            <a:r>
              <a:rPr dirty="0"/>
              <a:t>Project</a:t>
            </a:r>
            <a:r>
              <a:rPr spc="-45" dirty="0"/>
              <a:t> </a:t>
            </a:r>
            <a:r>
              <a:rPr dirty="0"/>
              <a:t>Status:</a:t>
            </a:r>
            <a:r>
              <a:rPr spc="-55" dirty="0"/>
              <a:t> </a:t>
            </a:r>
            <a:r>
              <a:rPr spc="-10" dirty="0"/>
              <a:t>Complete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02208" y="1216914"/>
            <a:ext cx="3393440" cy="5428615"/>
            <a:chOff x="902208" y="1216914"/>
            <a:chExt cx="3393440" cy="54286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208" y="1216914"/>
              <a:ext cx="1725167" cy="19987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59" y="1251965"/>
              <a:ext cx="1601723" cy="18752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32307" y="1247013"/>
              <a:ext cx="1611630" cy="1885314"/>
            </a:xfrm>
            <a:custGeom>
              <a:avLst/>
              <a:gdLst/>
              <a:ahLst/>
              <a:cxnLst/>
              <a:rect l="l" t="t" r="r" b="b"/>
              <a:pathLst>
                <a:path w="1611630" h="1885314">
                  <a:moveTo>
                    <a:pt x="0" y="0"/>
                  </a:moveTo>
                  <a:lnTo>
                    <a:pt x="1611630" y="0"/>
                  </a:lnTo>
                  <a:lnTo>
                    <a:pt x="1611630" y="1885188"/>
                  </a:lnTo>
                  <a:lnTo>
                    <a:pt x="0" y="1885188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08" y="3157727"/>
              <a:ext cx="3393185" cy="34876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59" y="3192779"/>
              <a:ext cx="3269741" cy="33642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32307" y="3187826"/>
              <a:ext cx="3279775" cy="3374390"/>
            </a:xfrm>
            <a:custGeom>
              <a:avLst/>
              <a:gdLst/>
              <a:ahLst/>
              <a:cxnLst/>
              <a:rect l="l" t="t" r="r" b="b"/>
              <a:pathLst>
                <a:path w="3279775" h="3374390">
                  <a:moveTo>
                    <a:pt x="0" y="0"/>
                  </a:moveTo>
                  <a:lnTo>
                    <a:pt x="3279648" y="0"/>
                  </a:lnTo>
                  <a:lnTo>
                    <a:pt x="3279648" y="3374136"/>
                  </a:lnTo>
                  <a:lnTo>
                    <a:pt x="0" y="3374136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1468" y="1216914"/>
              <a:ext cx="1661159" cy="20017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6520" y="1251965"/>
              <a:ext cx="1537715" cy="18783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31566" y="1247013"/>
              <a:ext cx="1548130" cy="1888489"/>
            </a:xfrm>
            <a:custGeom>
              <a:avLst/>
              <a:gdLst/>
              <a:ahLst/>
              <a:cxnLst/>
              <a:rect l="l" t="t" r="r" b="b"/>
              <a:pathLst>
                <a:path w="1548129" h="1888489">
                  <a:moveTo>
                    <a:pt x="0" y="0"/>
                  </a:moveTo>
                  <a:lnTo>
                    <a:pt x="1547621" y="0"/>
                  </a:lnTo>
                  <a:lnTo>
                    <a:pt x="1547621" y="1888236"/>
                  </a:lnTo>
                  <a:lnTo>
                    <a:pt x="0" y="1888236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6246" y="1589289"/>
            <a:ext cx="1639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latin typeface="Calibri Light"/>
                <a:cs typeface="Calibri Light"/>
              </a:rPr>
              <a:t>Q</a:t>
            </a:r>
            <a:r>
              <a:rPr sz="5400" b="0" spc="5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&amp; </a:t>
            </a:r>
            <a:r>
              <a:rPr sz="5400" b="0" spc="-50" dirty="0">
                <a:latin typeface="Calibri Light"/>
                <a:cs typeface="Calibri Light"/>
              </a:rPr>
              <a:t>A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5420" y="3070617"/>
            <a:ext cx="8761730" cy="214947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001394" marR="994410" indent="-1905" algn="ctr">
              <a:lnSpc>
                <a:spcPts val="5830"/>
              </a:lnSpc>
              <a:spcBef>
                <a:spcPts val="835"/>
              </a:spcBef>
            </a:pPr>
            <a:r>
              <a:rPr sz="5400" dirty="0"/>
              <a:t>For</a:t>
            </a:r>
            <a:r>
              <a:rPr sz="5400" spc="-60" dirty="0"/>
              <a:t> </a:t>
            </a:r>
            <a:r>
              <a:rPr sz="5400" dirty="0"/>
              <a:t>more</a:t>
            </a:r>
            <a:r>
              <a:rPr sz="5400" spc="-65" dirty="0"/>
              <a:t> </a:t>
            </a:r>
            <a:r>
              <a:rPr sz="5400" dirty="0"/>
              <a:t>up</a:t>
            </a:r>
            <a:r>
              <a:rPr sz="5400" spc="-65" dirty="0"/>
              <a:t> </a:t>
            </a:r>
            <a:r>
              <a:rPr sz="5400" dirty="0"/>
              <a:t>to</a:t>
            </a:r>
            <a:r>
              <a:rPr sz="5400" spc="-60" dirty="0"/>
              <a:t> </a:t>
            </a:r>
            <a:r>
              <a:rPr sz="5400" spc="-20" dirty="0"/>
              <a:t>date </a:t>
            </a:r>
            <a:r>
              <a:rPr sz="5400" dirty="0"/>
              <a:t>information,</a:t>
            </a:r>
            <a:r>
              <a:rPr sz="5400" spc="-150" dirty="0"/>
              <a:t> </a:t>
            </a:r>
            <a:r>
              <a:rPr sz="5400" dirty="0"/>
              <a:t>please</a:t>
            </a:r>
            <a:r>
              <a:rPr sz="5400" spc="-135" dirty="0"/>
              <a:t> </a:t>
            </a:r>
            <a:r>
              <a:rPr sz="5400" spc="-10" dirty="0"/>
              <a:t>visit:</a:t>
            </a:r>
            <a:endParaRPr sz="5400"/>
          </a:p>
          <a:p>
            <a:pPr algn="ctr">
              <a:lnSpc>
                <a:spcPts val="4330"/>
              </a:lnSpc>
            </a:pPr>
            <a:r>
              <a:rPr sz="40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hlinkClick r:id="rId2"/>
              </a:rPr>
              <a:t>https://www.glendale.edu/campusprojects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6004" y="1315182"/>
            <a:ext cx="4966335" cy="142748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b="1" dirty="0">
                <a:latin typeface="Calibri"/>
                <a:cs typeface="Calibri"/>
              </a:rPr>
              <a:t>Original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Bond</a:t>
            </a:r>
            <a:r>
              <a:rPr sz="3600" b="1" spc="-10" dirty="0">
                <a:latin typeface="Calibri"/>
                <a:cs typeface="Calibri"/>
              </a:rPr>
              <a:t> Measure</a:t>
            </a:r>
            <a:endParaRPr sz="36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sz="3600" dirty="0">
                <a:latin typeface="Courier New"/>
                <a:cs typeface="Courier New"/>
              </a:rPr>
              <a:t>o</a:t>
            </a:r>
            <a:r>
              <a:rPr sz="3600" spc="175" dirty="0">
                <a:latin typeface="Courier New"/>
                <a:cs typeface="Courier New"/>
              </a:rPr>
              <a:t> </a:t>
            </a:r>
            <a:r>
              <a:rPr sz="3600" dirty="0">
                <a:latin typeface="Calibri"/>
                <a:cs typeface="Calibri"/>
              </a:rPr>
              <a:t>With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Interest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506004" y="2869205"/>
            <a:ext cx="4884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b="1" spc="-45" dirty="0">
                <a:latin typeface="Calibri"/>
                <a:cs typeface="Calibri"/>
              </a:rPr>
              <a:t>Total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Cost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to</a:t>
            </a:r>
            <a:r>
              <a:rPr sz="3600" b="1" spc="-7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Complete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3204" y="3417845"/>
            <a:ext cx="5594985" cy="142748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295"/>
              </a:spcBef>
              <a:buFont typeface="Courier New"/>
              <a:buChar char="o"/>
              <a:tabLst>
                <a:tab pos="584200" algn="l"/>
              </a:tabLst>
            </a:pPr>
            <a:r>
              <a:rPr sz="3600" dirty="0">
                <a:latin typeface="Calibri"/>
                <a:cs typeface="Calibri"/>
              </a:rPr>
              <a:t>Overages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due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escalation</a:t>
            </a:r>
            <a:endParaRPr sz="36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584200" algn="l"/>
              </a:tabLst>
            </a:pPr>
            <a:r>
              <a:rPr sz="3600" dirty="0">
                <a:latin typeface="Calibri"/>
                <a:cs typeface="Calibri"/>
              </a:rPr>
              <a:t>Additional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Funds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6004" y="4972630"/>
            <a:ext cx="4199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600" b="1" dirty="0">
                <a:latin typeface="Calibri"/>
                <a:cs typeface="Calibri"/>
              </a:rPr>
              <a:t>Remaining</a:t>
            </a:r>
            <a:r>
              <a:rPr sz="3600" b="1" spc="-6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Balance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8282" y="1315182"/>
            <a:ext cx="1765300" cy="423164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295"/>
              </a:spcBef>
            </a:pPr>
            <a:r>
              <a:rPr sz="3600" b="1" spc="-10" dirty="0">
                <a:latin typeface="Calibri"/>
                <a:cs typeface="Calibri"/>
              </a:rPr>
              <a:t>$325M</a:t>
            </a:r>
            <a:endParaRPr sz="360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1200"/>
              </a:spcBef>
            </a:pPr>
            <a:r>
              <a:rPr sz="3600" spc="-10" dirty="0">
                <a:latin typeface="Calibri"/>
                <a:cs typeface="Calibri"/>
              </a:rPr>
              <a:t>$328.3M</a:t>
            </a:r>
            <a:endParaRPr sz="360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1200"/>
              </a:spcBef>
            </a:pPr>
            <a:r>
              <a:rPr sz="3600" b="1" spc="-10" dirty="0">
                <a:latin typeface="Calibri"/>
                <a:cs typeface="Calibri"/>
              </a:rPr>
              <a:t>$357.6M</a:t>
            </a:r>
            <a:endParaRPr sz="360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1200"/>
              </a:spcBef>
              <a:tabLst>
                <a:tab pos="508634" algn="l"/>
              </a:tabLst>
            </a:pPr>
            <a:r>
              <a:rPr sz="3600" spc="-50" dirty="0">
                <a:latin typeface="Calibri"/>
                <a:cs typeface="Calibri"/>
              </a:rPr>
              <a:t>$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10" dirty="0">
                <a:latin typeface="Calibri"/>
                <a:cs typeface="Calibri"/>
              </a:rPr>
              <a:t>29.3M</a:t>
            </a:r>
            <a:endParaRPr sz="360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1200"/>
              </a:spcBef>
              <a:tabLst>
                <a:tab pos="508634" algn="l"/>
              </a:tabLst>
            </a:pPr>
            <a:r>
              <a:rPr sz="3600" spc="-50" dirty="0">
                <a:latin typeface="Calibri"/>
                <a:cs typeface="Calibri"/>
              </a:rPr>
              <a:t>$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10" dirty="0">
                <a:latin typeface="Calibri"/>
                <a:cs typeface="Calibri"/>
              </a:rPr>
              <a:t>35.3M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657225" algn="l"/>
              </a:tabLst>
            </a:pPr>
            <a:r>
              <a:rPr sz="3600" b="1" spc="-50" dirty="0">
                <a:latin typeface="Calibri"/>
                <a:cs typeface="Calibri"/>
              </a:rPr>
              <a:t>$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u="sng" spc="-20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Calibri"/>
                <a:cs typeface="Calibri"/>
              </a:rPr>
              <a:t>5.9M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2271" y="469003"/>
            <a:ext cx="5050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sng" spc="-2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Measure</a:t>
            </a:r>
            <a:r>
              <a:rPr sz="3600" b="0" u="sng" spc="-13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600" b="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GC</a:t>
            </a:r>
            <a:r>
              <a:rPr sz="3600" b="0" u="sng" spc="-13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600" b="0" u="sng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Budget</a:t>
            </a:r>
            <a:r>
              <a:rPr sz="3600" b="0" u="sng" spc="-1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600" b="0" u="sng" spc="-3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Update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7053" y="212972"/>
            <a:ext cx="5238750" cy="12211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4"/>
              </a:spcBef>
            </a:pPr>
            <a:r>
              <a:rPr sz="2800" spc="-20" dirty="0"/>
              <a:t>Measure</a:t>
            </a:r>
            <a:r>
              <a:rPr sz="2800" spc="-100" dirty="0"/>
              <a:t> </a:t>
            </a:r>
            <a:r>
              <a:rPr sz="2800" dirty="0"/>
              <a:t>GC</a:t>
            </a:r>
            <a:r>
              <a:rPr sz="2800" spc="-90" dirty="0"/>
              <a:t> </a:t>
            </a:r>
            <a:r>
              <a:rPr sz="2800" dirty="0"/>
              <a:t>&amp;</a:t>
            </a:r>
            <a:r>
              <a:rPr sz="2800" spc="-100" dirty="0"/>
              <a:t> </a:t>
            </a:r>
            <a:r>
              <a:rPr sz="2800" dirty="0"/>
              <a:t>Bond</a:t>
            </a:r>
            <a:r>
              <a:rPr sz="2800" spc="-100" dirty="0"/>
              <a:t> </a:t>
            </a:r>
            <a:r>
              <a:rPr sz="2800" spc="-10" dirty="0"/>
              <a:t>Priorities</a:t>
            </a:r>
            <a:r>
              <a:rPr sz="2800" spc="-95" dirty="0"/>
              <a:t> </a:t>
            </a:r>
            <a:r>
              <a:rPr sz="2800" spc="-25" dirty="0"/>
              <a:t>Report </a:t>
            </a:r>
            <a:r>
              <a:rPr sz="2800" dirty="0"/>
              <a:t>April</a:t>
            </a:r>
            <a:r>
              <a:rPr sz="2800" spc="-114" dirty="0"/>
              <a:t> </a:t>
            </a:r>
            <a:r>
              <a:rPr sz="2800" spc="-20" dirty="0"/>
              <a:t>2022</a:t>
            </a:r>
            <a:endParaRPr sz="2800"/>
          </a:p>
          <a:p>
            <a:pPr marL="1270" algn="ctr">
              <a:lnSpc>
                <a:spcPts val="2985"/>
              </a:lnSpc>
            </a:pPr>
            <a:r>
              <a:rPr sz="2800" spc="-20" dirty="0"/>
              <a:t>Completed</a:t>
            </a:r>
            <a:r>
              <a:rPr sz="2800" spc="-105" dirty="0"/>
              <a:t> </a:t>
            </a:r>
            <a:r>
              <a:rPr sz="2800" spc="-10" dirty="0"/>
              <a:t>Projects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709" y="1488947"/>
            <a:ext cx="11428475" cy="46260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7053" y="212972"/>
            <a:ext cx="5238750" cy="12211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4"/>
              </a:spcBef>
            </a:pPr>
            <a:r>
              <a:rPr sz="2800" spc="-20" dirty="0"/>
              <a:t>Measure</a:t>
            </a:r>
            <a:r>
              <a:rPr sz="2800" spc="-100" dirty="0"/>
              <a:t> </a:t>
            </a:r>
            <a:r>
              <a:rPr sz="2800" dirty="0"/>
              <a:t>GC</a:t>
            </a:r>
            <a:r>
              <a:rPr sz="2800" spc="-90" dirty="0"/>
              <a:t> </a:t>
            </a:r>
            <a:r>
              <a:rPr sz="2800" dirty="0"/>
              <a:t>&amp;</a:t>
            </a:r>
            <a:r>
              <a:rPr sz="2800" spc="-100" dirty="0"/>
              <a:t> </a:t>
            </a:r>
            <a:r>
              <a:rPr sz="2800" dirty="0"/>
              <a:t>Bond</a:t>
            </a:r>
            <a:r>
              <a:rPr sz="2800" spc="-100" dirty="0"/>
              <a:t> </a:t>
            </a:r>
            <a:r>
              <a:rPr sz="2800" spc="-10" dirty="0"/>
              <a:t>Priorities</a:t>
            </a:r>
            <a:r>
              <a:rPr sz="2800" spc="-95" dirty="0"/>
              <a:t> </a:t>
            </a:r>
            <a:r>
              <a:rPr sz="2800" spc="-25" dirty="0"/>
              <a:t>Report </a:t>
            </a:r>
            <a:r>
              <a:rPr sz="2800" dirty="0"/>
              <a:t>April</a:t>
            </a:r>
            <a:r>
              <a:rPr sz="2800" spc="-114" dirty="0"/>
              <a:t> </a:t>
            </a:r>
            <a:r>
              <a:rPr sz="2800" spc="-20" dirty="0"/>
              <a:t>2022</a:t>
            </a:r>
            <a:endParaRPr sz="2800"/>
          </a:p>
          <a:p>
            <a:pPr algn="ctr">
              <a:lnSpc>
                <a:spcPts val="2985"/>
              </a:lnSpc>
            </a:pPr>
            <a:r>
              <a:rPr sz="2800" spc="-20" dirty="0"/>
              <a:t>Projects</a:t>
            </a:r>
            <a:r>
              <a:rPr sz="2800" spc="-80" dirty="0"/>
              <a:t> </a:t>
            </a:r>
            <a:r>
              <a:rPr sz="2800" dirty="0"/>
              <a:t>In</a:t>
            </a:r>
            <a:r>
              <a:rPr sz="2800" spc="-75" dirty="0"/>
              <a:t> </a:t>
            </a:r>
            <a:r>
              <a:rPr sz="2800" spc="-10" dirty="0"/>
              <a:t>Progress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501" y="1469136"/>
            <a:ext cx="11016995" cy="49072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7053" y="212972"/>
            <a:ext cx="5238750" cy="12211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4"/>
              </a:spcBef>
            </a:pPr>
            <a:r>
              <a:rPr sz="2800" spc="-20" dirty="0"/>
              <a:t>Measure</a:t>
            </a:r>
            <a:r>
              <a:rPr sz="2800" spc="-100" dirty="0"/>
              <a:t> </a:t>
            </a:r>
            <a:r>
              <a:rPr sz="2800" dirty="0"/>
              <a:t>GC</a:t>
            </a:r>
            <a:r>
              <a:rPr sz="2800" spc="-90" dirty="0"/>
              <a:t> </a:t>
            </a:r>
            <a:r>
              <a:rPr sz="2800" dirty="0"/>
              <a:t>&amp;</a:t>
            </a:r>
            <a:r>
              <a:rPr sz="2800" spc="-100" dirty="0"/>
              <a:t> </a:t>
            </a:r>
            <a:r>
              <a:rPr sz="2800" dirty="0"/>
              <a:t>Bond</a:t>
            </a:r>
            <a:r>
              <a:rPr sz="2800" spc="-100" dirty="0"/>
              <a:t> </a:t>
            </a:r>
            <a:r>
              <a:rPr sz="2800" spc="-10" dirty="0"/>
              <a:t>Priorities</a:t>
            </a:r>
            <a:r>
              <a:rPr sz="2800" spc="-95" dirty="0"/>
              <a:t> </a:t>
            </a:r>
            <a:r>
              <a:rPr sz="2800" spc="-25" dirty="0"/>
              <a:t>Report </a:t>
            </a:r>
            <a:r>
              <a:rPr sz="2800" dirty="0"/>
              <a:t>April</a:t>
            </a:r>
            <a:r>
              <a:rPr sz="2800" spc="-114" dirty="0"/>
              <a:t> </a:t>
            </a:r>
            <a:r>
              <a:rPr sz="2800" spc="-20" dirty="0"/>
              <a:t>2022</a:t>
            </a:r>
            <a:endParaRPr sz="2800"/>
          </a:p>
          <a:p>
            <a:pPr marL="635" algn="ctr">
              <a:lnSpc>
                <a:spcPts val="2985"/>
              </a:lnSpc>
            </a:pPr>
            <a:r>
              <a:rPr sz="2800" spc="-20" dirty="0"/>
              <a:t>Current</a:t>
            </a:r>
            <a:r>
              <a:rPr sz="2800" spc="-130" dirty="0"/>
              <a:t> </a:t>
            </a:r>
            <a:r>
              <a:rPr sz="2800" spc="-10" dirty="0"/>
              <a:t>Financial</a:t>
            </a:r>
            <a:r>
              <a:rPr sz="2800" spc="-110" dirty="0"/>
              <a:t> </a:t>
            </a:r>
            <a:r>
              <a:rPr sz="2800" spc="-10" dirty="0"/>
              <a:t>Status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697" y="1603260"/>
            <a:ext cx="11602211" cy="42717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1109" y="94142"/>
            <a:ext cx="7392034" cy="1221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100"/>
              </a:spcBef>
            </a:pPr>
            <a:r>
              <a:rPr sz="2800" spc="-10" dirty="0"/>
              <a:t>Kinesiology</a:t>
            </a:r>
            <a:r>
              <a:rPr sz="2800" spc="-125" dirty="0"/>
              <a:t> </a:t>
            </a:r>
            <a:r>
              <a:rPr sz="2800" dirty="0"/>
              <a:t>and</a:t>
            </a:r>
            <a:r>
              <a:rPr sz="2800" spc="-120" dirty="0"/>
              <a:t> </a:t>
            </a:r>
            <a:r>
              <a:rPr sz="2800" spc="-45" dirty="0"/>
              <a:t>Vaquero</a:t>
            </a:r>
            <a:r>
              <a:rPr sz="2800" spc="-110" dirty="0"/>
              <a:t> </a:t>
            </a:r>
            <a:r>
              <a:rPr sz="2800" spc="-20" dirty="0"/>
              <a:t>Athletic</a:t>
            </a:r>
            <a:r>
              <a:rPr sz="2800" spc="-105" dirty="0"/>
              <a:t> </a:t>
            </a:r>
            <a:r>
              <a:rPr sz="2800" spc="-10" dirty="0"/>
              <a:t>Complex</a:t>
            </a:r>
            <a:endParaRPr sz="2800"/>
          </a:p>
          <a:p>
            <a:pPr marL="12065" marR="5080" algn="ctr">
              <a:lnSpc>
                <a:spcPts val="3020"/>
              </a:lnSpc>
              <a:spcBef>
                <a:spcPts val="215"/>
              </a:spcBef>
            </a:pPr>
            <a:r>
              <a:rPr sz="2800" spc="-10" dirty="0"/>
              <a:t>(aka</a:t>
            </a:r>
            <a:r>
              <a:rPr sz="2800" spc="-110" dirty="0"/>
              <a:t> </a:t>
            </a:r>
            <a:r>
              <a:rPr sz="2800" spc="-20" dirty="0"/>
              <a:t>Athletics</a:t>
            </a:r>
            <a:r>
              <a:rPr sz="2800" spc="-80" dirty="0"/>
              <a:t> </a:t>
            </a:r>
            <a:r>
              <a:rPr sz="2800" dirty="0"/>
              <a:t>and</a:t>
            </a:r>
            <a:r>
              <a:rPr sz="2800" spc="-100" dirty="0"/>
              <a:t> </a:t>
            </a:r>
            <a:r>
              <a:rPr sz="2800" spc="-20" dirty="0"/>
              <a:t>Kinesiology</a:t>
            </a:r>
            <a:r>
              <a:rPr sz="2800" spc="-95" dirty="0"/>
              <a:t> </a:t>
            </a:r>
            <a:r>
              <a:rPr sz="2800" spc="-20" dirty="0"/>
              <a:t>Expansion</a:t>
            </a:r>
            <a:r>
              <a:rPr sz="2800" spc="-90" dirty="0"/>
              <a:t> </a:t>
            </a:r>
            <a:r>
              <a:rPr sz="2800" dirty="0"/>
              <a:t>and</a:t>
            </a:r>
            <a:r>
              <a:rPr sz="2800" spc="-90" dirty="0"/>
              <a:t> </a:t>
            </a:r>
            <a:r>
              <a:rPr sz="2800" spc="-10" dirty="0"/>
              <a:t>Seismic </a:t>
            </a:r>
            <a:r>
              <a:rPr sz="2800" spc="-30" dirty="0"/>
              <a:t>Retrofitting</a:t>
            </a:r>
            <a:r>
              <a:rPr sz="2800" spc="-125" dirty="0"/>
              <a:t> </a:t>
            </a:r>
            <a:r>
              <a:rPr sz="2800" spc="-25" dirty="0"/>
              <a:t>Physical</a:t>
            </a:r>
            <a:r>
              <a:rPr sz="2800" spc="-85" dirty="0"/>
              <a:t> </a:t>
            </a:r>
            <a:r>
              <a:rPr sz="2800" spc="-35" dirty="0"/>
              <a:t>Education-</a:t>
            </a:r>
            <a:r>
              <a:rPr sz="2800" dirty="0"/>
              <a:t>PE,</a:t>
            </a:r>
            <a:r>
              <a:rPr sz="2800" spc="-95" dirty="0"/>
              <a:t> </a:t>
            </a:r>
            <a:r>
              <a:rPr sz="2800" spc="-40" dirty="0"/>
              <a:t>Verdugo</a:t>
            </a:r>
            <a:r>
              <a:rPr sz="2800" spc="-100" dirty="0"/>
              <a:t> </a:t>
            </a:r>
            <a:r>
              <a:rPr sz="2800" spc="-20" dirty="0"/>
              <a:t>Gym)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889573" y="1434522"/>
            <a:ext cx="5946775" cy="479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Description: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60655" indent="-148590">
              <a:lnSpc>
                <a:spcPct val="100000"/>
              </a:lnSpc>
              <a:spcBef>
                <a:spcPts val="5"/>
              </a:spcBef>
              <a:buChar char="•"/>
              <a:tabLst>
                <a:tab pos="161290" algn="l"/>
              </a:tabLst>
            </a:pPr>
            <a:r>
              <a:rPr sz="1600" b="1" dirty="0">
                <a:latin typeface="Calibri"/>
                <a:cs typeface="Calibri"/>
              </a:rPr>
              <a:t>Increment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1: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Complete</a:t>
            </a:r>
            <a:endParaRPr sz="1600">
              <a:latin typeface="Calibri"/>
              <a:cs typeface="Calibri"/>
            </a:endParaRPr>
          </a:p>
          <a:p>
            <a:pPr marL="755650" lvl="1" indent="-28638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756285" algn="l"/>
              </a:tabLst>
            </a:pPr>
            <a:r>
              <a:rPr sz="1600" dirty="0">
                <a:latin typeface="Calibri"/>
                <a:cs typeface="Calibri"/>
              </a:rPr>
              <a:t>Pending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DSA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Certification</a:t>
            </a:r>
            <a:endParaRPr sz="1600">
              <a:latin typeface="Calibri"/>
              <a:cs typeface="Calibri"/>
            </a:endParaRPr>
          </a:p>
          <a:p>
            <a:pPr marL="160655" indent="-148590">
              <a:lnSpc>
                <a:spcPct val="100000"/>
              </a:lnSpc>
              <a:spcBef>
                <a:spcPts val="600"/>
              </a:spcBef>
              <a:buChar char="•"/>
              <a:tabLst>
                <a:tab pos="161290" algn="l"/>
              </a:tabLst>
            </a:pPr>
            <a:r>
              <a:rPr sz="1600" b="1" dirty="0">
                <a:latin typeface="Calibri"/>
                <a:cs typeface="Calibri"/>
              </a:rPr>
              <a:t>Seismic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Upgrade: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Complete</a:t>
            </a:r>
            <a:endParaRPr sz="1600">
              <a:latin typeface="Calibri"/>
              <a:cs typeface="Calibri"/>
            </a:endParaRPr>
          </a:p>
          <a:p>
            <a:pPr marL="755650" lvl="1" indent="-286385">
              <a:lnSpc>
                <a:spcPct val="100000"/>
              </a:lnSpc>
              <a:buFont typeface="Courier New"/>
              <a:buChar char="o"/>
              <a:tabLst>
                <a:tab pos="756285" algn="l"/>
              </a:tabLst>
            </a:pPr>
            <a:r>
              <a:rPr sz="1600" spc="-10" dirty="0">
                <a:latin typeface="Calibri"/>
                <a:cs typeface="Calibri"/>
              </a:rPr>
              <a:t>Accelerated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Construction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Start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4/13;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12/2020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Font typeface="Calibri"/>
              <a:buChar char="•"/>
              <a:tabLst>
                <a:tab pos="160655" algn="l"/>
              </a:tabLst>
            </a:pPr>
            <a:r>
              <a:rPr sz="1600" b="1" dirty="0">
                <a:latin typeface="Calibri"/>
                <a:cs typeface="Calibri"/>
              </a:rPr>
              <a:t>Increment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II: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Under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Construction</a:t>
            </a:r>
            <a:endParaRPr sz="1600">
              <a:latin typeface="Calibri"/>
              <a:cs typeface="Calibri"/>
            </a:endParaRPr>
          </a:p>
          <a:p>
            <a:pPr marL="755650" lvl="1" indent="-28638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756285" algn="l"/>
              </a:tabLst>
            </a:pPr>
            <a:r>
              <a:rPr sz="1600" dirty="0">
                <a:latin typeface="Calibri"/>
                <a:cs typeface="Calibri"/>
              </a:rPr>
              <a:t>Renamed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Kinesiology</a:t>
            </a:r>
            <a:r>
              <a:rPr sz="1600" b="1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b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and</a:t>
            </a:r>
            <a:r>
              <a:rPr sz="1600" b="1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b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Vaquero</a:t>
            </a:r>
            <a:r>
              <a:rPr sz="1600" b="1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b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Athletic</a:t>
            </a:r>
            <a:r>
              <a:rPr sz="1600" b="1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b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Complex</a:t>
            </a:r>
            <a:r>
              <a:rPr sz="1600" b="1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b="1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(VQ)</a:t>
            </a:r>
            <a:endParaRPr sz="1600">
              <a:latin typeface="Calibri"/>
              <a:cs typeface="Calibri"/>
            </a:endParaRPr>
          </a:p>
          <a:p>
            <a:pPr marL="755650" lvl="1" indent="-286385">
              <a:lnSpc>
                <a:spcPct val="100000"/>
              </a:lnSpc>
              <a:buFont typeface="Courier New"/>
              <a:buChar char="o"/>
              <a:tabLst>
                <a:tab pos="756285" algn="l"/>
              </a:tabLst>
            </a:pPr>
            <a:r>
              <a:rPr sz="1600" spc="-10" dirty="0">
                <a:latin typeface="Calibri"/>
                <a:cs typeface="Calibri"/>
              </a:rPr>
              <a:t>Verdugo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Gym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sports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training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Oct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15,</a:t>
            </a:r>
            <a:r>
              <a:rPr sz="1600" spc="-20" dirty="0">
                <a:latin typeface="Calibri"/>
                <a:cs typeface="Calibri"/>
              </a:rPr>
              <a:t> 2021</a:t>
            </a:r>
            <a:endParaRPr sz="1600">
              <a:latin typeface="Calibri"/>
              <a:cs typeface="Calibri"/>
            </a:endParaRPr>
          </a:p>
          <a:p>
            <a:pPr marL="755650" marR="57785" lvl="1" indent="-285750">
              <a:lnSpc>
                <a:spcPct val="100000"/>
              </a:lnSpc>
              <a:buFont typeface="Courier New"/>
              <a:buChar char="o"/>
              <a:tabLst>
                <a:tab pos="756285" algn="l"/>
              </a:tabLst>
            </a:pPr>
            <a:r>
              <a:rPr sz="1600" b="1" dirty="0">
                <a:latin typeface="Calibri"/>
                <a:cs typeface="Calibri"/>
              </a:rPr>
              <a:t>Kinesiology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Vaquero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Athletic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Complex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phased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occupancy </a:t>
            </a:r>
            <a:r>
              <a:rPr sz="1600" dirty="0">
                <a:latin typeface="Calibri"/>
                <a:cs typeface="Calibri"/>
              </a:rPr>
              <a:t>through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Spring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2022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offices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classes</a:t>
            </a:r>
            <a:endParaRPr sz="1600">
              <a:latin typeface="Calibri"/>
              <a:cs typeface="Calibri"/>
            </a:endParaRPr>
          </a:p>
          <a:p>
            <a:pPr marL="755650" lvl="1" indent="-286385">
              <a:lnSpc>
                <a:spcPts val="1920"/>
              </a:lnSpc>
              <a:buFont typeface="Courier New"/>
              <a:buChar char="o"/>
              <a:tabLst>
                <a:tab pos="756285" algn="l"/>
              </a:tabLst>
            </a:pPr>
            <a:r>
              <a:rPr sz="1600" dirty="0">
                <a:latin typeface="Calibri"/>
                <a:cs typeface="Calibri"/>
              </a:rPr>
              <a:t>Graphics,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Furniture,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Fixture,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Equipment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installation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progress</a:t>
            </a:r>
            <a:endParaRPr sz="160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buFont typeface="Courier New"/>
              <a:buChar char="o"/>
              <a:tabLst>
                <a:tab pos="756285" algn="l"/>
              </a:tabLst>
            </a:pPr>
            <a:r>
              <a:rPr sz="1600" dirty="0">
                <a:latin typeface="Calibri"/>
                <a:cs typeface="Calibri"/>
              </a:rPr>
              <a:t>New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scope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additions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Women’s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Locker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Room</a:t>
            </a:r>
            <a:r>
              <a:rPr sz="1600" spc="-10" dirty="0">
                <a:latin typeface="Calibri"/>
                <a:cs typeface="Calibri"/>
              </a:rPr>
              <a:t> Conversion</a:t>
            </a:r>
            <a:r>
              <a:rPr sz="1600" spc="-25" dirty="0">
                <a:latin typeface="Calibri"/>
                <a:cs typeface="Calibri"/>
              </a:rPr>
              <a:t> and </a:t>
            </a:r>
            <a:r>
              <a:rPr sz="1600" dirty="0">
                <a:latin typeface="Calibri"/>
                <a:cs typeface="Calibri"/>
              </a:rPr>
              <a:t>Faculty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Locker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Shower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Room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Summer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  <a:p>
            <a:pPr marL="755650" marR="443865" lvl="1" indent="-285750">
              <a:lnSpc>
                <a:spcPts val="1920"/>
              </a:lnSpc>
              <a:spcBef>
                <a:spcPts val="65"/>
              </a:spcBef>
              <a:buFont typeface="Courier New"/>
              <a:buChar char="o"/>
              <a:tabLst>
                <a:tab pos="756285" algn="l"/>
              </a:tabLst>
            </a:pPr>
            <a:r>
              <a:rPr sz="1600" dirty="0">
                <a:latin typeface="Calibri"/>
                <a:cs typeface="Calibri"/>
              </a:rPr>
              <a:t>PE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Student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Shower/Locker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Building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started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2022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with </a:t>
            </a:r>
            <a:r>
              <a:rPr sz="1600" spc="-10" dirty="0">
                <a:latin typeface="Calibri"/>
                <a:cs typeface="Calibri"/>
              </a:rPr>
              <a:t>anticipated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Summer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  <a:p>
            <a:pPr marL="160655" indent="-148590">
              <a:lnSpc>
                <a:spcPct val="100000"/>
              </a:lnSpc>
              <a:spcBef>
                <a:spcPts val="535"/>
              </a:spcBef>
              <a:buFont typeface="Calibri"/>
              <a:buChar char="•"/>
              <a:tabLst>
                <a:tab pos="161290" algn="l"/>
              </a:tabLst>
            </a:pPr>
            <a:r>
              <a:rPr sz="1600" b="1" dirty="0">
                <a:latin typeface="Calibri"/>
                <a:cs typeface="Calibri"/>
              </a:rPr>
              <a:t>Project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Status: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Construction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1647" y="1483614"/>
            <a:ext cx="5685790" cy="4292600"/>
            <a:chOff x="231647" y="1483614"/>
            <a:chExt cx="5685790" cy="42926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715" y="3648455"/>
              <a:ext cx="2847593" cy="21275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6768" y="3683508"/>
              <a:ext cx="2692040" cy="19921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91815" y="3678554"/>
              <a:ext cx="2734310" cy="2014220"/>
            </a:xfrm>
            <a:custGeom>
              <a:avLst/>
              <a:gdLst/>
              <a:ahLst/>
              <a:cxnLst/>
              <a:rect l="l" t="t" r="r" b="b"/>
              <a:pathLst>
                <a:path w="2734310" h="2014220">
                  <a:moveTo>
                    <a:pt x="0" y="0"/>
                  </a:moveTo>
                  <a:lnTo>
                    <a:pt x="2734056" y="0"/>
                  </a:lnTo>
                  <a:lnTo>
                    <a:pt x="2734056" y="2013966"/>
                  </a:lnTo>
                  <a:lnTo>
                    <a:pt x="0" y="2013966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647" y="3611879"/>
              <a:ext cx="2843783" cy="21640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" y="3646932"/>
              <a:ext cx="2720339" cy="20406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1746" y="3641979"/>
              <a:ext cx="2730500" cy="2051050"/>
            </a:xfrm>
            <a:custGeom>
              <a:avLst/>
              <a:gdLst/>
              <a:ahLst/>
              <a:cxnLst/>
              <a:rect l="l" t="t" r="r" b="b"/>
              <a:pathLst>
                <a:path w="2730500" h="2051050">
                  <a:moveTo>
                    <a:pt x="0" y="0"/>
                  </a:moveTo>
                  <a:lnTo>
                    <a:pt x="2730245" y="0"/>
                  </a:lnTo>
                  <a:lnTo>
                    <a:pt x="2730245" y="2050542"/>
                  </a:lnTo>
                  <a:lnTo>
                    <a:pt x="0" y="205054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66287" y="1483614"/>
              <a:ext cx="2850641" cy="21678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1340" y="1518665"/>
              <a:ext cx="2727197" cy="204444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96387" y="1513713"/>
              <a:ext cx="2737485" cy="2054860"/>
            </a:xfrm>
            <a:custGeom>
              <a:avLst/>
              <a:gdLst/>
              <a:ahLst/>
              <a:cxnLst/>
              <a:rect l="l" t="t" r="r" b="b"/>
              <a:pathLst>
                <a:path w="2737485" h="2054860">
                  <a:moveTo>
                    <a:pt x="0" y="0"/>
                  </a:moveTo>
                  <a:lnTo>
                    <a:pt x="2737104" y="0"/>
                  </a:lnTo>
                  <a:lnTo>
                    <a:pt x="2737104" y="2054352"/>
                  </a:lnTo>
                  <a:lnTo>
                    <a:pt x="0" y="205435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1647" y="1483614"/>
              <a:ext cx="2869691" cy="21823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699" y="1518665"/>
              <a:ext cx="2746247" cy="205892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61746" y="1513713"/>
              <a:ext cx="2756535" cy="2068830"/>
            </a:xfrm>
            <a:custGeom>
              <a:avLst/>
              <a:gdLst/>
              <a:ahLst/>
              <a:cxnLst/>
              <a:rect l="l" t="t" r="r" b="b"/>
              <a:pathLst>
                <a:path w="2756535" h="2068829">
                  <a:moveTo>
                    <a:pt x="0" y="0"/>
                  </a:moveTo>
                  <a:lnTo>
                    <a:pt x="2756154" y="0"/>
                  </a:lnTo>
                  <a:lnTo>
                    <a:pt x="2756154" y="2068830"/>
                  </a:lnTo>
                  <a:lnTo>
                    <a:pt x="0" y="206883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1144" y="299648"/>
            <a:ext cx="4952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New</a:t>
            </a:r>
            <a:r>
              <a:rPr sz="3600" spc="-180" dirty="0"/>
              <a:t> </a:t>
            </a:r>
            <a:r>
              <a:rPr sz="3600" spc="-10" dirty="0"/>
              <a:t>Science</a:t>
            </a:r>
            <a:r>
              <a:rPr sz="3600" spc="-165" dirty="0"/>
              <a:t> </a:t>
            </a:r>
            <a:r>
              <a:rPr sz="3600" spc="-10" dirty="0"/>
              <a:t>Building</a:t>
            </a:r>
            <a:r>
              <a:rPr sz="3600" spc="-170" dirty="0"/>
              <a:t> </a:t>
            </a:r>
            <a:r>
              <a:rPr sz="3600" spc="-20" dirty="0"/>
              <a:t>(NSB)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269912" y="1162588"/>
            <a:ext cx="5673725" cy="514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Description:</a:t>
            </a:r>
            <a:endParaRPr sz="1600">
              <a:latin typeface="Calibri"/>
              <a:cs typeface="Calibri"/>
            </a:endParaRPr>
          </a:p>
          <a:p>
            <a:pPr marL="12700" marR="173355">
              <a:lnSpc>
                <a:spcPct val="162500"/>
              </a:lnSpc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CM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Construction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Schedule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approved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these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milestone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dates: </a:t>
            </a:r>
            <a:r>
              <a:rPr sz="1600" dirty="0">
                <a:latin typeface="Calibri"/>
                <a:cs typeface="Calibri"/>
              </a:rPr>
              <a:t>Construction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Start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March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2021</a:t>
            </a:r>
            <a:endParaRPr sz="1600">
              <a:latin typeface="Calibri"/>
              <a:cs typeface="Calibri"/>
            </a:endParaRPr>
          </a:p>
          <a:p>
            <a:pPr marL="755650" lvl="1" indent="-287020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sz="1600" spc="-10" dirty="0">
                <a:latin typeface="Calibri"/>
                <a:cs typeface="Calibri"/>
              </a:rPr>
              <a:t>Substantial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Fall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  <a:p>
            <a:pPr marL="12700" marR="211454">
              <a:lnSpc>
                <a:spcPct val="100000"/>
              </a:lnSpc>
              <a:spcBef>
                <a:spcPts val="1200"/>
              </a:spcBef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DPR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Verdugo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lane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closure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median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removal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City </a:t>
            </a:r>
            <a:r>
              <a:rPr sz="1600" spc="-10" dirty="0">
                <a:latin typeface="Calibri"/>
                <a:cs typeface="Calibri"/>
              </a:rPr>
              <a:t>permitting</a:t>
            </a:r>
            <a:endParaRPr sz="1600">
              <a:latin typeface="Calibri"/>
              <a:cs typeface="Calibri"/>
            </a:endParaRPr>
          </a:p>
          <a:p>
            <a:pPr marL="12700" marR="203200">
              <a:lnSpc>
                <a:spcPct val="100000"/>
              </a:lnSpc>
              <a:spcBef>
                <a:spcPts val="1200"/>
              </a:spcBef>
              <a:buChar char="•"/>
              <a:tabLst>
                <a:tab pos="161290" algn="l"/>
              </a:tabLst>
            </a:pPr>
            <a:r>
              <a:rPr sz="1600" spc="-20" dirty="0">
                <a:latin typeface="Calibri"/>
                <a:cs typeface="Calibri"/>
              </a:rPr>
              <a:t>Tower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crane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installation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tested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inspected,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steel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erection </a:t>
            </a:r>
            <a:r>
              <a:rPr sz="1600" dirty="0">
                <a:latin typeface="Calibri"/>
                <a:cs typeface="Calibri"/>
              </a:rPr>
              <a:t>began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2/1/22</a:t>
            </a:r>
            <a:endParaRPr sz="1600">
              <a:latin typeface="Calibri"/>
              <a:cs typeface="Calibri"/>
            </a:endParaRPr>
          </a:p>
          <a:p>
            <a:pPr marL="206375" indent="-194310">
              <a:lnSpc>
                <a:spcPct val="100000"/>
              </a:lnSpc>
              <a:spcBef>
                <a:spcPts val="1200"/>
              </a:spcBef>
              <a:buChar char="•"/>
              <a:tabLst>
                <a:tab pos="207010" algn="l"/>
              </a:tabLst>
            </a:pPr>
            <a:r>
              <a:rPr sz="1600" dirty="0">
                <a:latin typeface="Calibri"/>
                <a:cs typeface="Calibri"/>
              </a:rPr>
              <a:t>Milestone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Topping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Out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Ceremony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scheduled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April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27,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spcBef>
                <a:spcPts val="1200"/>
              </a:spcBef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Ancillary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tracked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under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separate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budgets:</a:t>
            </a:r>
            <a:endParaRPr sz="1600">
              <a:latin typeface="Calibri"/>
              <a:cs typeface="Calibri"/>
            </a:endParaRPr>
          </a:p>
          <a:p>
            <a:pPr marL="755650" indent="-286385">
              <a:lnSpc>
                <a:spcPct val="100000"/>
              </a:lnSpc>
              <a:buFont typeface="Courier New"/>
              <a:buChar char="o"/>
              <a:tabLst>
                <a:tab pos="756285" algn="l"/>
              </a:tabLst>
            </a:pPr>
            <a:r>
              <a:rPr sz="1600" dirty="0">
                <a:latin typeface="Calibri"/>
                <a:cs typeface="Calibri"/>
              </a:rPr>
              <a:t>Central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Plant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Upgrade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operable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Dec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  <a:p>
            <a:pPr marL="755650" indent="-286385">
              <a:lnSpc>
                <a:spcPct val="100000"/>
              </a:lnSpc>
              <a:buFont typeface="Courier New"/>
              <a:buChar char="o"/>
              <a:tabLst>
                <a:tab pos="756285" algn="l"/>
              </a:tabLst>
            </a:pPr>
            <a:r>
              <a:rPr sz="1600" spc="-10" dirty="0">
                <a:latin typeface="Calibri"/>
                <a:cs typeface="Calibri"/>
              </a:rPr>
              <a:t>Centralized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Storage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Facility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incorporated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ground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floor</a:t>
            </a:r>
            <a:endParaRPr sz="1600">
              <a:latin typeface="Calibri"/>
              <a:cs typeface="Calibri"/>
            </a:endParaRPr>
          </a:p>
          <a:p>
            <a:pPr marL="755650" marR="27305" indent="-286385">
              <a:lnSpc>
                <a:spcPct val="100000"/>
              </a:lnSpc>
              <a:buFont typeface="Courier New"/>
              <a:buChar char="o"/>
              <a:tabLst>
                <a:tab pos="756285" algn="l"/>
              </a:tabLst>
            </a:pPr>
            <a:r>
              <a:rPr sz="1600" dirty="0">
                <a:latin typeface="Calibri"/>
                <a:cs typeface="Calibri"/>
              </a:rPr>
              <a:t>San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Gabriel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renovation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Math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Department</a:t>
            </a:r>
            <a:r>
              <a:rPr sz="1600" spc="-20" dirty="0">
                <a:latin typeface="Calibri"/>
                <a:cs typeface="Calibri"/>
              </a:rPr>
              <a:t> upon </a:t>
            </a:r>
            <a:r>
              <a:rPr sz="1600" dirty="0">
                <a:latin typeface="Calibri"/>
                <a:cs typeface="Calibri"/>
              </a:rPr>
              <a:t>completion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occupation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New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Science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Building</a:t>
            </a:r>
            <a:endParaRPr sz="160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spcBef>
                <a:spcPts val="1200"/>
              </a:spcBef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Astronomy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Dome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installed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permanent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location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bolted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down</a:t>
            </a:r>
            <a:endParaRPr sz="1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1200"/>
              </a:spcBef>
            </a:pPr>
            <a:r>
              <a:rPr sz="1600" b="1" dirty="0">
                <a:latin typeface="Calibri"/>
                <a:cs typeface="Calibri"/>
              </a:rPr>
              <a:t>Project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Status: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Construction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7209" y="1000506"/>
            <a:ext cx="4626610" cy="5444490"/>
            <a:chOff x="537209" y="1000506"/>
            <a:chExt cx="4626610" cy="54444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209" y="3633216"/>
              <a:ext cx="4626101" cy="28117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262" y="3668267"/>
              <a:ext cx="4502657" cy="26883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7308" y="3663314"/>
              <a:ext cx="4512945" cy="2698750"/>
            </a:xfrm>
            <a:custGeom>
              <a:avLst/>
              <a:gdLst/>
              <a:ahLst/>
              <a:cxnLst/>
              <a:rect l="l" t="t" r="r" b="b"/>
              <a:pathLst>
                <a:path w="4512945" h="2698750">
                  <a:moveTo>
                    <a:pt x="0" y="0"/>
                  </a:moveTo>
                  <a:lnTo>
                    <a:pt x="4512564" y="0"/>
                  </a:lnTo>
                  <a:lnTo>
                    <a:pt x="4512564" y="2698242"/>
                  </a:lnTo>
                  <a:lnTo>
                    <a:pt x="0" y="269824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209" y="1000506"/>
              <a:ext cx="4626101" cy="26563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262" y="1035558"/>
              <a:ext cx="4502657" cy="25328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7308" y="1030605"/>
              <a:ext cx="4512945" cy="2543175"/>
            </a:xfrm>
            <a:custGeom>
              <a:avLst/>
              <a:gdLst/>
              <a:ahLst/>
              <a:cxnLst/>
              <a:rect l="l" t="t" r="r" b="b"/>
              <a:pathLst>
                <a:path w="4512945" h="2543175">
                  <a:moveTo>
                    <a:pt x="0" y="0"/>
                  </a:moveTo>
                  <a:lnTo>
                    <a:pt x="4512564" y="0"/>
                  </a:lnTo>
                  <a:lnTo>
                    <a:pt x="4512564" y="2542794"/>
                  </a:lnTo>
                  <a:lnTo>
                    <a:pt x="0" y="254279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3766" y="1588008"/>
            <a:ext cx="5371465" cy="4445000"/>
            <a:chOff x="413766" y="1588008"/>
            <a:chExt cx="5371465" cy="4445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0098" y="1675638"/>
              <a:ext cx="2715005" cy="43350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5150" y="1710689"/>
              <a:ext cx="2591562" cy="42115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00197" y="1705737"/>
              <a:ext cx="2601595" cy="4221480"/>
            </a:xfrm>
            <a:custGeom>
              <a:avLst/>
              <a:gdLst/>
              <a:ahLst/>
              <a:cxnLst/>
              <a:rect l="l" t="t" r="r" b="b"/>
              <a:pathLst>
                <a:path w="2601595" h="4221480">
                  <a:moveTo>
                    <a:pt x="0" y="0"/>
                  </a:moveTo>
                  <a:lnTo>
                    <a:pt x="2601468" y="0"/>
                  </a:lnTo>
                  <a:lnTo>
                    <a:pt x="2601468" y="4221480"/>
                  </a:lnTo>
                  <a:lnTo>
                    <a:pt x="0" y="422148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766" y="3637026"/>
              <a:ext cx="2612136" cy="23957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818" y="3672077"/>
              <a:ext cx="2488692" cy="22722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3865" y="3667125"/>
              <a:ext cx="2498725" cy="2282190"/>
            </a:xfrm>
            <a:custGeom>
              <a:avLst/>
              <a:gdLst/>
              <a:ahLst/>
              <a:cxnLst/>
              <a:rect l="l" t="t" r="r" b="b"/>
              <a:pathLst>
                <a:path w="2498725" h="2282190">
                  <a:moveTo>
                    <a:pt x="0" y="0"/>
                  </a:moveTo>
                  <a:lnTo>
                    <a:pt x="2498598" y="0"/>
                  </a:lnTo>
                  <a:lnTo>
                    <a:pt x="2498598" y="2282190"/>
                  </a:lnTo>
                  <a:lnTo>
                    <a:pt x="0" y="228219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256" y="1588008"/>
              <a:ext cx="2366009" cy="20947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308" y="1623059"/>
              <a:ext cx="2242565" cy="197129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4355" y="1618106"/>
              <a:ext cx="2252980" cy="1981200"/>
            </a:xfrm>
            <a:custGeom>
              <a:avLst/>
              <a:gdLst/>
              <a:ahLst/>
              <a:cxnLst/>
              <a:rect l="l" t="t" r="r" b="b"/>
              <a:pathLst>
                <a:path w="2252980" h="1981200">
                  <a:moveTo>
                    <a:pt x="0" y="0"/>
                  </a:moveTo>
                  <a:lnTo>
                    <a:pt x="2252472" y="0"/>
                  </a:lnTo>
                  <a:lnTo>
                    <a:pt x="2252472" y="1981200"/>
                  </a:lnTo>
                  <a:lnTo>
                    <a:pt x="0" y="198120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73638" y="362186"/>
            <a:ext cx="9646920" cy="951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50"/>
              </a:lnSpc>
              <a:spcBef>
                <a:spcPts val="95"/>
              </a:spcBef>
            </a:pPr>
            <a:r>
              <a:rPr spc="-35" dirty="0"/>
              <a:t>Central</a:t>
            </a:r>
            <a:r>
              <a:rPr spc="-130" dirty="0"/>
              <a:t> </a:t>
            </a:r>
            <a:r>
              <a:rPr spc="-10" dirty="0"/>
              <a:t>Plant</a:t>
            </a:r>
            <a:r>
              <a:rPr spc="-125" dirty="0"/>
              <a:t> </a:t>
            </a:r>
            <a:r>
              <a:rPr dirty="0"/>
              <a:t>#1</a:t>
            </a:r>
            <a:r>
              <a:rPr spc="-145" dirty="0"/>
              <a:t> </a:t>
            </a:r>
            <a:r>
              <a:rPr spc="-10" dirty="0"/>
              <a:t>Expansion</a:t>
            </a:r>
          </a:p>
          <a:p>
            <a:pPr algn="ctr">
              <a:lnSpc>
                <a:spcPts val="3650"/>
              </a:lnSpc>
            </a:pPr>
            <a:r>
              <a:rPr spc="-20" dirty="0"/>
              <a:t>(New</a:t>
            </a:r>
            <a:r>
              <a:rPr spc="-145" dirty="0"/>
              <a:t> </a:t>
            </a:r>
            <a:r>
              <a:rPr spc="-25" dirty="0"/>
              <a:t>Science</a:t>
            </a:r>
            <a:r>
              <a:rPr spc="-130" dirty="0"/>
              <a:t> </a:t>
            </a:r>
            <a:r>
              <a:rPr spc="-20" dirty="0"/>
              <a:t>Building</a:t>
            </a:r>
            <a:r>
              <a:rPr spc="-105" dirty="0"/>
              <a:t> </a:t>
            </a:r>
            <a:r>
              <a:rPr spc="-35" dirty="0"/>
              <a:t>dependent</a:t>
            </a:r>
            <a:r>
              <a:rPr spc="-130" dirty="0"/>
              <a:t> </a:t>
            </a:r>
            <a:r>
              <a:rPr dirty="0"/>
              <a:t>on</a:t>
            </a:r>
            <a:r>
              <a:rPr spc="-130" dirty="0"/>
              <a:t> </a:t>
            </a:r>
            <a:r>
              <a:rPr spc="-35" dirty="0"/>
              <a:t>Central</a:t>
            </a:r>
            <a:r>
              <a:rPr spc="-110" dirty="0"/>
              <a:t> </a:t>
            </a:r>
            <a:r>
              <a:rPr spc="-10" dirty="0"/>
              <a:t>Plant</a:t>
            </a:r>
            <a:r>
              <a:rPr spc="-120" dirty="0"/>
              <a:t> </a:t>
            </a:r>
            <a:r>
              <a:rPr spc="-10" dirty="0"/>
              <a:t>Upgrade)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5953117" y="1927680"/>
            <a:ext cx="5626100" cy="319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Description: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spcBef>
                <a:spcPts val="5"/>
              </a:spcBef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Plans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Specs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recently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DSA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Approved: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03-121483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Board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approved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DPR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Construction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GMP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$7.9M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•"/>
              <a:tabLst>
                <a:tab pos="160655" algn="l"/>
              </a:tabLst>
            </a:pPr>
            <a:r>
              <a:rPr sz="1600" spc="-10" dirty="0">
                <a:latin typeface="Calibri"/>
                <a:cs typeface="Calibri"/>
              </a:rPr>
              <a:t>Tie-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NSB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Dec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2022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2700" marR="50165" algn="just">
              <a:lnSpc>
                <a:spcPct val="100000"/>
              </a:lnSpc>
              <a:buChar char="•"/>
              <a:tabLst>
                <a:tab pos="160655" algn="l"/>
              </a:tabLst>
            </a:pPr>
            <a:r>
              <a:rPr sz="1600" spc="-10" dirty="0">
                <a:latin typeface="Calibri"/>
                <a:cs typeface="Calibri"/>
              </a:rPr>
              <a:t>Supplemental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funding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provided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Clearway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expanded </a:t>
            </a:r>
            <a:r>
              <a:rPr sz="1600" dirty="0">
                <a:latin typeface="Calibri"/>
                <a:cs typeface="Calibri"/>
              </a:rPr>
              <a:t>CP1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capacity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required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support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IBCC,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CP2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loop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tie-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stand-</a:t>
            </a:r>
            <a:r>
              <a:rPr sz="1600" spc="-25" dirty="0">
                <a:latin typeface="Calibri"/>
                <a:cs typeface="Calibri"/>
              </a:rPr>
              <a:t>by </a:t>
            </a:r>
            <a:r>
              <a:rPr sz="1600" dirty="0">
                <a:latin typeface="Calibri"/>
                <a:cs typeface="Calibri"/>
              </a:rPr>
              <a:t>Thermal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Energy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Storage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(TES)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tank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60020" indent="-147955" algn="just">
              <a:lnSpc>
                <a:spcPct val="100000"/>
              </a:lnSpc>
              <a:buFont typeface="Calibri"/>
              <a:buChar char="•"/>
              <a:tabLst>
                <a:tab pos="160655" algn="l"/>
              </a:tabLst>
            </a:pPr>
            <a:r>
              <a:rPr sz="1600" b="1" dirty="0">
                <a:latin typeface="Calibri"/>
                <a:cs typeface="Calibri"/>
              </a:rPr>
              <a:t>Project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Status: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Construction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1636" y="41703"/>
            <a:ext cx="8540750" cy="9518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654050">
              <a:lnSpc>
                <a:spcPts val="3460"/>
              </a:lnSpc>
              <a:spcBef>
                <a:spcPts val="530"/>
              </a:spcBef>
            </a:pPr>
            <a:r>
              <a:rPr spc="-25" dirty="0"/>
              <a:t>David</a:t>
            </a:r>
            <a:r>
              <a:rPr spc="-145" dirty="0"/>
              <a:t> </a:t>
            </a:r>
            <a:r>
              <a:rPr dirty="0"/>
              <a:t>Viar</a:t>
            </a:r>
            <a:r>
              <a:rPr spc="-135" dirty="0"/>
              <a:t> </a:t>
            </a:r>
            <a:r>
              <a:rPr spc="-45" dirty="0"/>
              <a:t>Performing</a:t>
            </a:r>
            <a:r>
              <a:rPr spc="-140" dirty="0"/>
              <a:t> </a:t>
            </a:r>
            <a:r>
              <a:rPr dirty="0"/>
              <a:t>and</a:t>
            </a:r>
            <a:r>
              <a:rPr spc="-145" dirty="0"/>
              <a:t> </a:t>
            </a:r>
            <a:r>
              <a:rPr spc="-20" dirty="0"/>
              <a:t>Media</a:t>
            </a:r>
            <a:r>
              <a:rPr spc="-150" dirty="0"/>
              <a:t> </a:t>
            </a:r>
            <a:r>
              <a:rPr dirty="0"/>
              <a:t>Arts</a:t>
            </a:r>
            <a:r>
              <a:rPr spc="-130" dirty="0"/>
              <a:t> </a:t>
            </a:r>
            <a:r>
              <a:rPr spc="-10" dirty="0"/>
              <a:t>Center</a:t>
            </a:r>
            <a:r>
              <a:rPr spc="800" dirty="0"/>
              <a:t> </a:t>
            </a:r>
            <a:r>
              <a:rPr spc="-20" dirty="0"/>
              <a:t>(fka</a:t>
            </a:r>
            <a:r>
              <a:rPr spc="-110" dirty="0"/>
              <a:t> </a:t>
            </a:r>
            <a:r>
              <a:rPr spc="-30" dirty="0"/>
              <a:t>Instructional</a:t>
            </a:r>
            <a:r>
              <a:rPr spc="-90" dirty="0"/>
              <a:t> </a:t>
            </a:r>
            <a:r>
              <a:rPr spc="-20" dirty="0"/>
              <a:t>Building</a:t>
            </a:r>
            <a:r>
              <a:rPr spc="-75" dirty="0"/>
              <a:t> </a:t>
            </a:r>
            <a:r>
              <a:rPr dirty="0"/>
              <a:t>&amp;</a:t>
            </a:r>
            <a:r>
              <a:rPr spc="-100" dirty="0"/>
              <a:t> </a:t>
            </a:r>
            <a:r>
              <a:rPr spc="-50" dirty="0"/>
              <a:t>Conference</a:t>
            </a:r>
            <a:r>
              <a:rPr spc="-100" dirty="0"/>
              <a:t> </a:t>
            </a:r>
            <a:r>
              <a:rPr spc="-50" dirty="0"/>
              <a:t>Center-</a:t>
            </a:r>
            <a:r>
              <a:rPr spc="-10" dirty="0"/>
              <a:t>IBCC)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417" y="1590913"/>
            <a:ext cx="6111875" cy="4170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Description: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spcBef>
                <a:spcPts val="5"/>
              </a:spcBef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Renamed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David</a:t>
            </a:r>
            <a:r>
              <a:rPr sz="1600" b="1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b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Viar</a:t>
            </a:r>
            <a:r>
              <a:rPr sz="1600" b="1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b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Performing</a:t>
            </a:r>
            <a:r>
              <a:rPr sz="1600" b="1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b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and</a:t>
            </a:r>
            <a:r>
              <a:rPr sz="1600" b="1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b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Media</a:t>
            </a:r>
            <a:r>
              <a:rPr sz="1600" b="1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b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Arts</a:t>
            </a:r>
            <a:r>
              <a:rPr sz="1600" b="1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b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Center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Construction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Documents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DSA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pending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approval;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+/-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months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2700" marR="192405">
              <a:lnSpc>
                <a:spcPct val="100000"/>
              </a:lnSpc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Specialty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consultants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Steinberg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Hart,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Acentech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KeyCode </a:t>
            </a:r>
            <a:r>
              <a:rPr sz="1600" dirty="0">
                <a:latin typeface="Calibri"/>
                <a:cs typeface="Calibri"/>
              </a:rPr>
              <a:t>provided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sound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recording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studio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design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programming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requirements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College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signed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year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lease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City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Glendale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Civic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Auditorium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Swing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Space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Dance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GCC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Cares;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work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begun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25" dirty="0">
                <a:latin typeface="Calibri"/>
                <a:cs typeface="Calibri"/>
              </a:rPr>
              <a:t> is </a:t>
            </a:r>
            <a:r>
              <a:rPr sz="1600" dirty="0">
                <a:latin typeface="Calibri"/>
                <a:cs typeface="Calibri"/>
              </a:rPr>
              <a:t>currently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scheduled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completed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April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2022.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2700" marR="795655">
              <a:lnSpc>
                <a:spcPct val="100000"/>
              </a:lnSpc>
              <a:spcBef>
                <a:spcPts val="5"/>
              </a:spcBef>
              <a:buChar char="•"/>
              <a:tabLst>
                <a:tab pos="160655" algn="l"/>
              </a:tabLst>
            </a:pPr>
            <a:r>
              <a:rPr sz="1600" dirty="0">
                <a:latin typeface="Calibri"/>
                <a:cs typeface="Calibri"/>
              </a:rPr>
              <a:t>Other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temporary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swing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space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accommodations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include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NC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ESL </a:t>
            </a:r>
            <a:r>
              <a:rPr sz="1600" dirty="0">
                <a:latin typeface="Calibri"/>
                <a:cs typeface="Calibri"/>
              </a:rPr>
              <a:t>relocation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AT107A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Duplicating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Gabriel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Annex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Font typeface="Calibri"/>
              <a:buChar char="•"/>
              <a:tabLst>
                <a:tab pos="160655" algn="l"/>
              </a:tabLst>
            </a:pPr>
            <a:r>
              <a:rPr sz="1600" b="1" dirty="0">
                <a:latin typeface="Calibri"/>
                <a:cs typeface="Calibri"/>
              </a:rPr>
              <a:t>Project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Status: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Design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6031" y="1687067"/>
            <a:ext cx="5391150" cy="4208780"/>
            <a:chOff x="256031" y="1687067"/>
            <a:chExt cx="5391150" cy="42087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658" y="3303270"/>
              <a:ext cx="4512563" cy="25923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709" y="3338321"/>
              <a:ext cx="4389120" cy="24688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22756" y="3333369"/>
              <a:ext cx="4399280" cy="2479040"/>
            </a:xfrm>
            <a:custGeom>
              <a:avLst/>
              <a:gdLst/>
              <a:ahLst/>
              <a:cxnLst/>
              <a:rect l="l" t="t" r="r" b="b"/>
              <a:pathLst>
                <a:path w="4399280" h="2479040">
                  <a:moveTo>
                    <a:pt x="0" y="0"/>
                  </a:moveTo>
                  <a:lnTo>
                    <a:pt x="4399026" y="0"/>
                  </a:lnTo>
                  <a:lnTo>
                    <a:pt x="4399026" y="2478786"/>
                  </a:lnTo>
                  <a:lnTo>
                    <a:pt x="0" y="2478786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031" y="1687067"/>
              <a:ext cx="2754629" cy="16032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083" y="1722119"/>
              <a:ext cx="2631186" cy="14798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6130" y="1717166"/>
              <a:ext cx="2641600" cy="1489710"/>
            </a:xfrm>
            <a:custGeom>
              <a:avLst/>
              <a:gdLst/>
              <a:ahLst/>
              <a:cxnLst/>
              <a:rect l="l" t="t" r="r" b="b"/>
              <a:pathLst>
                <a:path w="2641600" h="1489710">
                  <a:moveTo>
                    <a:pt x="0" y="0"/>
                  </a:moveTo>
                  <a:lnTo>
                    <a:pt x="2641092" y="0"/>
                  </a:lnTo>
                  <a:lnTo>
                    <a:pt x="2641092" y="1489710"/>
                  </a:lnTo>
                  <a:lnTo>
                    <a:pt x="0" y="148971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2561" y="1687067"/>
              <a:ext cx="2674619" cy="16032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7614" y="1722119"/>
              <a:ext cx="2551175" cy="14797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02661" y="1717166"/>
              <a:ext cx="2561590" cy="1489710"/>
            </a:xfrm>
            <a:custGeom>
              <a:avLst/>
              <a:gdLst/>
              <a:ahLst/>
              <a:cxnLst/>
              <a:rect l="l" t="t" r="r" b="b"/>
              <a:pathLst>
                <a:path w="2561590" h="1489710">
                  <a:moveTo>
                    <a:pt x="0" y="0"/>
                  </a:moveTo>
                  <a:lnTo>
                    <a:pt x="2561082" y="0"/>
                  </a:lnTo>
                  <a:lnTo>
                    <a:pt x="2561082" y="1489710"/>
                  </a:lnTo>
                  <a:lnTo>
                    <a:pt x="0" y="148971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8283CE9CC34A921116A94E83D671" ma:contentTypeVersion="14" ma:contentTypeDescription="Create a new document." ma:contentTypeScope="" ma:versionID="2b2bf2841162bd1babd55ca41ff8b63f">
  <xsd:schema xmlns:xsd="http://www.w3.org/2001/XMLSchema" xmlns:xs="http://www.w3.org/2001/XMLSchema" xmlns:p="http://schemas.microsoft.com/office/2006/metadata/properties" xmlns:ns3="62c4077f-952a-449e-bab8-7aae615ec7a8" xmlns:ns4="7bd309da-60dd-497b-86d8-cd190c8cdad6" targetNamespace="http://schemas.microsoft.com/office/2006/metadata/properties" ma:root="true" ma:fieldsID="6d8ec6708b2320b89617a9585e2094c5" ns3:_="" ns4:_="">
    <xsd:import namespace="62c4077f-952a-449e-bab8-7aae615ec7a8"/>
    <xsd:import namespace="7bd309da-60dd-497b-86d8-cd190c8cda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4077f-952a-449e-bab8-7aae615ec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309da-60dd-497b-86d8-cd190c8cd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5A65D4-398E-4568-A48F-FF5BFFF607EA}">
  <ds:schemaRefs>
    <ds:schemaRef ds:uri="http://purl.org/dc/elements/1.1/"/>
    <ds:schemaRef ds:uri="http://schemas.microsoft.com/office/2006/metadata/properties"/>
    <ds:schemaRef ds:uri="7bd309da-60dd-497b-86d8-cd190c8cdad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2c4077f-952a-449e-bab8-7aae615ec7a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2E5AE1-D161-47F5-9F47-AFAF3CFE62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818EF4-8533-45BA-9B3E-820899CFE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4077f-952a-449e-bab8-7aae615ec7a8"/>
    <ds:schemaRef ds:uri="7bd309da-60dd-497b-86d8-cd190c8cd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1271</Words>
  <Application>Microsoft Office PowerPoint</Application>
  <PresentationFormat>Widescreen</PresentationFormat>
  <Paragraphs>186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Measure GC &amp; Bond Priorities Report April 2022 Completed Projects</vt:lpstr>
      <vt:lpstr>Measure GC &amp; Bond Priorities Report April 2022 Projects In Progress</vt:lpstr>
      <vt:lpstr>Measure GC &amp; Bond Priorities Report April 2022 Current Financial Status</vt:lpstr>
      <vt:lpstr>Kinesiology and Vaquero Athletic Complex (aka Athletics and Kinesiology Expansion and Seismic Retrofitting Physical Education-PE, Verdugo Gym)</vt:lpstr>
      <vt:lpstr>New Science Building (NSB)</vt:lpstr>
      <vt:lpstr>Central Plant #1 Expansion (New Science Building dependent on Central Plant Upgrade)</vt:lpstr>
      <vt:lpstr>David Viar Performing and Media Arts Center (fka Instructional Building &amp; Conference Center-IBCC)</vt:lpstr>
      <vt:lpstr>San Gabriel First Floor Renovation Disabled Student Programs and Services (DSPS)</vt:lpstr>
      <vt:lpstr>Garfield Campus Property Acquisition, Parking &amp; Landscape Project</vt:lpstr>
      <vt:lpstr>San Gabriel Renovations-Math Department Relocation</vt:lpstr>
      <vt:lpstr>Montrose Campus Enhancements</vt:lpstr>
      <vt:lpstr>Centralized District Storage Facility (To be included in New Science Building)</vt:lpstr>
      <vt:lpstr>Capital Maintenance Projects (Wayfinding)</vt:lpstr>
      <vt:lpstr>Infrastructure</vt:lpstr>
      <vt:lpstr>For more up to date information, please visit: https://www.glendale.edu/campusprojects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Peterson</dc:creator>
  <cp:lastModifiedBy>Silva Sorkazian</cp:lastModifiedBy>
  <cp:revision>7</cp:revision>
  <dcterms:created xsi:type="dcterms:W3CDTF">2022-04-18T06:47:24Z</dcterms:created>
  <dcterms:modified xsi:type="dcterms:W3CDTF">2022-04-18T22:51:55Z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2022-04-15T00:00:00Z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2022-04-18T00:00:00Z</vt:filetime>
  </property>
  <property fmtid="{D5CDD505-2E9C-101B-9397-08002B2CF9AE}" pid="5" name="ContentTypeId">
    <vt:lpwstr>0x010100FC248283CE9CC34A921116A94E83D671</vt:lpwstr>
  </property>
</Properties>
</file>