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036"/>
    <a:srgbClr val="3C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/>
    <p:restoredTop sz="96405"/>
  </p:normalViewPr>
  <p:slideViewPr>
    <p:cSldViewPr snapToGrid="0" snapToObjects="1">
      <p:cViewPr varScale="1">
        <p:scale>
          <a:sx n="88" d="100"/>
          <a:sy n="88" d="100"/>
        </p:scale>
        <p:origin x="1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F41E02-C66C-0A44-A856-535533DA0F29}"/>
              </a:ext>
            </a:extLst>
          </p:cNvPr>
          <p:cNvSpPr/>
          <p:nvPr userDrawn="1"/>
        </p:nvSpPr>
        <p:spPr>
          <a:xfrm>
            <a:off x="-3586" y="6211669"/>
            <a:ext cx="6103171" cy="723205"/>
          </a:xfrm>
          <a:prstGeom prst="rect">
            <a:avLst/>
          </a:prstGeom>
          <a:solidFill>
            <a:srgbClr val="A41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D44BED-0EB0-9D43-9815-B7EF112865CB}"/>
              </a:ext>
            </a:extLst>
          </p:cNvPr>
          <p:cNvSpPr/>
          <p:nvPr userDrawn="1"/>
        </p:nvSpPr>
        <p:spPr>
          <a:xfrm>
            <a:off x="6099586" y="6211669"/>
            <a:ext cx="6096000" cy="723205"/>
          </a:xfrm>
          <a:prstGeom prst="rect">
            <a:avLst/>
          </a:prstGeom>
          <a:solidFill>
            <a:srgbClr val="FFC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883DC-5695-364C-A1DB-0769D3AEDE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22666"/>
            <a:ext cx="9144000" cy="1255421"/>
          </a:xfrm>
        </p:spPr>
        <p:txBody>
          <a:bodyPr anchor="b"/>
          <a:lstStyle>
            <a:lvl1pPr algn="l">
              <a:defRPr sz="6000" i="1">
                <a:solidFill>
                  <a:srgbClr val="A32036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DE74A-EAFA-7141-A777-91DD67909C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1556" y="5175558"/>
            <a:ext cx="9144000" cy="53497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3C39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by/Date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993DFC-D5B6-1840-8FA8-53F6EF078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053" y="685800"/>
            <a:ext cx="3984844" cy="1593937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A3E69E4-4856-BB47-A03A-32ECAB2737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556" y="6398693"/>
            <a:ext cx="4849813" cy="402944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Division/Office/Department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8AEEA6E8-D1BF-3C43-8422-5D81D71ECD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2829" y="6398693"/>
            <a:ext cx="4989513" cy="40294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A32036"/>
                </a:solidFill>
              </a:defRPr>
            </a:lvl1pPr>
          </a:lstStyle>
          <a:p>
            <a:pPr lvl="0"/>
            <a:r>
              <a:rPr lang="en-US" dirty="0" err="1"/>
              <a:t>glendale.edu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9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61E5A4-775F-FF46-B74C-44CB0D18686C}"/>
              </a:ext>
            </a:extLst>
          </p:cNvPr>
          <p:cNvSpPr/>
          <p:nvPr userDrawn="1"/>
        </p:nvSpPr>
        <p:spPr>
          <a:xfrm>
            <a:off x="-3586" y="6211669"/>
            <a:ext cx="6103171" cy="723205"/>
          </a:xfrm>
          <a:prstGeom prst="rect">
            <a:avLst/>
          </a:prstGeom>
          <a:solidFill>
            <a:srgbClr val="A41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046C9A-DE8B-C941-A003-6328B15BE7B7}"/>
              </a:ext>
            </a:extLst>
          </p:cNvPr>
          <p:cNvSpPr/>
          <p:nvPr userDrawn="1"/>
        </p:nvSpPr>
        <p:spPr>
          <a:xfrm>
            <a:off x="6099586" y="6211669"/>
            <a:ext cx="6096000" cy="723205"/>
          </a:xfrm>
          <a:prstGeom prst="rect">
            <a:avLst/>
          </a:prstGeom>
          <a:solidFill>
            <a:srgbClr val="FFC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1A00A42-B96D-A644-BBB3-C2D0FDB2AB6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81556" y="2183061"/>
            <a:ext cx="10697000" cy="361278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3C39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content.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EF5773-33F8-214A-BA13-DC08930D1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053" y="685800"/>
            <a:ext cx="2703606" cy="1081442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A55AC25-B912-4540-B77F-653A855496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556" y="6398693"/>
            <a:ext cx="4849813" cy="402944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Division/Office/Department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C29950F3-2C8A-9A45-A598-838E17E8D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2829" y="6398693"/>
            <a:ext cx="4989513" cy="40294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A32036"/>
                </a:solidFill>
              </a:defRPr>
            </a:lvl1pPr>
          </a:lstStyle>
          <a:p>
            <a:pPr lvl="0"/>
            <a:r>
              <a:rPr lang="en-US" dirty="0" err="1"/>
              <a:t>glendale.edu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0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6781F-A350-EE41-9829-CAF39726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75859-1C3A-9B46-A439-2C2102EE8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7998-46C2-3A40-9FA0-9215F761B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87F26-1EAE-2D4D-89B4-88530F9C7BA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B4C8D-97CE-E544-99B1-979D59933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E8ED8-1EDB-2647-B913-63897D520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68FE-3542-234B-A2BE-5C321BAC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5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reshSuccess@glendale.ed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endale.edu/C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E0ED-624A-194D-8DDA-0230051E7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22666"/>
            <a:ext cx="8527435" cy="1255421"/>
          </a:xfrm>
        </p:spPr>
        <p:txBody>
          <a:bodyPr>
            <a:normAutofit/>
          </a:bodyPr>
          <a:lstStyle/>
          <a:p>
            <a:pPr algn="ctr"/>
            <a:r>
              <a:rPr lang="en-US" sz="4000" b="1" i="0" dirty="0">
                <a:latin typeface="+mn-lt"/>
              </a:rPr>
              <a:t>Community &amp; Continuing Education</a:t>
            </a:r>
            <a:br>
              <a:rPr lang="en-US" sz="4000" b="1" i="0" dirty="0">
                <a:latin typeface="+mn-lt"/>
              </a:rPr>
            </a:br>
            <a:r>
              <a:rPr lang="en-US" sz="4000" b="1" i="0" dirty="0">
                <a:latin typeface="+mn-lt"/>
              </a:rPr>
              <a:t>Noncredit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81DA3-752A-7348-865A-138ED4454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25707"/>
            <a:ext cx="8527435" cy="222674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Student Success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Counseling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Disabled Students Program &amp; Services (DSPS)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English as a Second Language 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Short-Term Vocational (Business, Computers &amp; Medical) 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Community Services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F3F82-DB87-544A-AEBA-59205CD1E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02AC0-082D-B645-89C9-1F118E202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0"/>
            <a:ext cx="8527434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1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781556" y="2183061"/>
            <a:ext cx="10697000" cy="3921648"/>
          </a:xfrm>
        </p:spPr>
        <p:txBody>
          <a:bodyPr>
            <a:normAutofit fontScale="55000" lnSpcReduction="20000"/>
          </a:bodyPr>
          <a:lstStyle/>
          <a:p>
            <a:r>
              <a:rPr lang="en-US" sz="7300" b="1" dirty="0">
                <a:solidFill>
                  <a:srgbClr val="A32036"/>
                </a:solidFill>
                <a:latin typeface="+mn-lt"/>
              </a:rPr>
              <a:t>English as a Second Language Classes – </a:t>
            </a:r>
            <a:r>
              <a:rPr lang="en-US" sz="5500" b="1" dirty="0">
                <a:solidFill>
                  <a:srgbClr val="A32036"/>
                </a:solidFill>
                <a:latin typeface="+mn-lt"/>
              </a:rPr>
              <a:t>FREE! </a:t>
            </a:r>
            <a:endParaRPr lang="en-US" sz="5500" b="1" i="1" dirty="0">
              <a:solidFill>
                <a:srgbClr val="A3203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ESL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00" b="1" dirty="0">
                <a:solidFill>
                  <a:schemeClr val="tx1"/>
                </a:solidFill>
                <a:latin typeface="+mn-lt"/>
              </a:rPr>
              <a:t>Classes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500" dirty="0"/>
              <a:t>0 – 5 Levels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500" dirty="0"/>
              <a:t>Conversation Classes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500" dirty="0"/>
              <a:t>Vocational ESL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500" dirty="0"/>
              <a:t>College Prep ESL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500" dirty="0"/>
              <a:t>Citizenship Classes</a:t>
            </a:r>
            <a:endParaRPr lang="en-US" sz="25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Improve English language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500" dirty="0"/>
              <a:t>Grammar and writing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Reading and vocabulary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500" dirty="0"/>
              <a:t>Listening and speaking</a:t>
            </a:r>
            <a:endParaRPr lang="en-US" sz="25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ESL Learning Café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500" dirty="0"/>
              <a:t>Tutoring</a:t>
            </a:r>
            <a:endParaRPr lang="en-US" sz="25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Leads to completion of certificates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Prepare to transition to credit programs (Verdugo Campus)</a:t>
            </a:r>
          </a:p>
          <a:p>
            <a:pPr lvl="1" algn="l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6" y="71845"/>
            <a:ext cx="3518693" cy="21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7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F3F82-DB87-544A-AEBA-59205CD1E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02AC0-082D-B645-89C9-1F118E202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</p:txBody>
      </p:sp>
      <p:pic>
        <p:nvPicPr>
          <p:cNvPr id="4098" name="Picture 2" descr="https://lh3.googleusercontent.com/bkV9lrqiRGlRPfa9JBxBTIm9D-p8D24lXdj4h9TxoXNb0g6iBTBVZvGlCVqwRJVWM6fACDADCAfEHqCeo38C4dU5LogBX7EDHAJ7MnLhEFHhUbVqiVlDoJwG1KDzIioiBVsvbDZFoHX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1" y="0"/>
            <a:ext cx="9691795" cy="62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3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781556" y="2183061"/>
            <a:ext cx="10697000" cy="3921648"/>
          </a:xfrm>
        </p:spPr>
        <p:txBody>
          <a:bodyPr>
            <a:normAutofit fontScale="92500" lnSpcReduction="10000"/>
          </a:bodyPr>
          <a:lstStyle/>
          <a:p>
            <a:r>
              <a:rPr lang="en-US" sz="4700" b="1" dirty="0">
                <a:solidFill>
                  <a:srgbClr val="A32036"/>
                </a:solidFill>
                <a:latin typeface="+mn-lt"/>
              </a:rPr>
              <a:t>Short-Term Vocational Classes – </a:t>
            </a:r>
            <a:r>
              <a:rPr lang="en-US" sz="3200" b="1" dirty="0">
                <a:solidFill>
                  <a:srgbClr val="A32036"/>
                </a:solidFill>
                <a:latin typeface="+mn-lt"/>
              </a:rPr>
              <a:t>FREE!  </a:t>
            </a:r>
            <a:endParaRPr lang="en-US" sz="3200" b="1" i="1" dirty="0">
              <a:solidFill>
                <a:srgbClr val="A3203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Open entry-open exit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Learn new skills: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Technical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Medical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General Office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Customer Service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Lead to completion of certificate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Prepare for employment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Prepare to transition to credit programs (Verdugo campus)</a:t>
            </a:r>
          </a:p>
          <a:p>
            <a:pPr lvl="1" algn="l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6" y="71845"/>
            <a:ext cx="3518693" cy="21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0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F3F82-DB87-544A-AEBA-59205CD1E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02AC0-082D-B645-89C9-1F118E202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</p:txBody>
      </p:sp>
      <p:pic>
        <p:nvPicPr>
          <p:cNvPr id="7170" name="Picture 2" descr="https://lh3.googleusercontent.com/2B-Vg56pi_u56L0ShwsMRwj7rhI4RulrahEjW_e9-F4zkbmTtCmhwQoX9GKdq-oQg7XuGrnn-lo_gYWgas844YyTdRR-PVhKrHHH49GYCf5XH7PZzyiA_d-w0YDaU0xawEW24LApsyF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"/>
          <a:stretch/>
        </p:blipFill>
        <p:spPr bwMode="auto">
          <a:xfrm>
            <a:off x="781556" y="-5321"/>
            <a:ext cx="8127313" cy="61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08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781556" y="2183060"/>
            <a:ext cx="10697000" cy="743019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>
                <a:solidFill>
                  <a:srgbClr val="A32036"/>
                </a:solidFill>
                <a:latin typeface="+mn-lt"/>
              </a:rPr>
              <a:t>Parent Education &amp; Lifelong Learning Classes – </a:t>
            </a:r>
            <a:r>
              <a:rPr lang="en-US" sz="3200" b="1" dirty="0">
                <a:solidFill>
                  <a:srgbClr val="A32036"/>
                </a:solidFill>
                <a:latin typeface="+mn-lt"/>
              </a:rPr>
              <a:t>FREE!</a:t>
            </a:r>
            <a:endParaRPr lang="en-US" sz="3200" b="1" i="1" dirty="0">
              <a:solidFill>
                <a:srgbClr val="A32036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6" y="71845"/>
            <a:ext cx="3518693" cy="2111216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781556" y="2847703"/>
            <a:ext cx="5305735" cy="3257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3C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latin typeface="+mn-lt"/>
              </a:rPr>
              <a:t>Parent Education Classes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Offered to improve parenting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Provides interaction between parents and their children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Music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Dance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Stories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Art activities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Support in resolving parental challenges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endParaRPr lang="en-US" dirty="0"/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6087291" y="2847703"/>
            <a:ext cx="5305735" cy="3257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3C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latin typeface="+mn-lt"/>
              </a:rPr>
              <a:t>Lifelong Learning Classes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Promotes adult educational engagement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Learn knowledge in various subject matters: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History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Culture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Art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Society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Open to adults of all ages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02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781556" y="2183061"/>
            <a:ext cx="10697000" cy="586266"/>
          </a:xfrm>
        </p:spPr>
        <p:txBody>
          <a:bodyPr>
            <a:normAutofit fontScale="55000" lnSpcReduction="20000"/>
          </a:bodyPr>
          <a:lstStyle/>
          <a:p>
            <a:r>
              <a:rPr lang="en-US" sz="5200" b="1" dirty="0">
                <a:solidFill>
                  <a:srgbClr val="A32036"/>
                </a:solidFill>
                <a:latin typeface="+mn-lt"/>
              </a:rPr>
              <a:t>Community Services Education – </a:t>
            </a:r>
            <a:r>
              <a:rPr lang="en-US" sz="3900" b="1" dirty="0">
                <a:solidFill>
                  <a:srgbClr val="A32036"/>
                </a:solidFill>
                <a:latin typeface="+mn-lt"/>
              </a:rPr>
              <a:t>Available Online and in Person</a:t>
            </a:r>
            <a:endParaRPr lang="en-US" sz="3900" b="1" i="1" dirty="0">
              <a:solidFill>
                <a:srgbClr val="A32036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Glendale.edu/CSE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6" y="71845"/>
            <a:ext cx="3518693" cy="2111216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781556" y="2562427"/>
            <a:ext cx="7413210" cy="35422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3C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Offering hundreds of not-for-credit, 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FEE-based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classes and activities for those who wish to explore personal interests, enhance their professional skills, or train for a new career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Students that receive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CalFresh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and are not on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CalWorks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may qualify to have their Tuition waived and textbook fees reimbursed for the following programs: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 err="1"/>
              <a:t>Microblading</a:t>
            </a:r>
            <a:endParaRPr lang="en-US" sz="1600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Pharmacy Technician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Certified Phlebotomy Technician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Veterinary Assistant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Medical Insurance Billing and Coding</a:t>
            </a:r>
          </a:p>
          <a:p>
            <a:pPr lvl="1" algn="l"/>
            <a:r>
              <a:rPr lang="en-US" sz="1600" dirty="0"/>
              <a:t>Please email: </a:t>
            </a:r>
            <a:r>
              <a:rPr lang="en-US" sz="1600" dirty="0">
                <a:hlinkClick r:id="rId3"/>
              </a:rPr>
              <a:t>FreshSuccess@glendale.edu</a:t>
            </a:r>
            <a:r>
              <a:rPr lang="en-US" sz="1600" dirty="0"/>
              <a:t> to determine your eligibility for the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8009069" y="3615850"/>
            <a:ext cx="4047444" cy="135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3C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For course registration and information, please visit: </a:t>
            </a:r>
            <a:r>
              <a:rPr lang="en-US" sz="2000" dirty="0">
                <a:solidFill>
                  <a:schemeClr val="tx1"/>
                </a:solidFill>
                <a:latin typeface="+mn-lt"/>
                <a:hlinkClick r:id="rId4"/>
              </a:rPr>
              <a:t>www.Glendale.edu/CSE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or contact (818) 240-1000 ext. 5015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949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A32036"/>
                </a:solidFill>
                <a:latin typeface="+mn-lt"/>
              </a:rPr>
              <a:t>Student Success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We provide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FREE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quality education and services in the following areas: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Adult Basic Education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GED and </a:t>
            </a:r>
            <a:r>
              <a:rPr lang="en-US" sz="2400" dirty="0" err="1"/>
              <a:t>HiSET</a:t>
            </a:r>
            <a:r>
              <a:rPr lang="en-US" sz="2400" dirty="0"/>
              <a:t> preparation and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Adult High School diploma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Concurrent High School credit recovery and advancement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Preparation courses/workshops for credit level English and Mathematics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Fully online (with continued online option when facility opens)</a:t>
            </a:r>
          </a:p>
          <a:p>
            <a:endParaRPr lang="en-US" dirty="0"/>
          </a:p>
          <a:p>
            <a:pPr lvl="1" algn="l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6" y="71845"/>
            <a:ext cx="3518693" cy="21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A32036"/>
                </a:solidFill>
                <a:latin typeface="+mn-lt"/>
              </a:rPr>
              <a:t>Student Success Center – </a:t>
            </a:r>
            <a:r>
              <a:rPr lang="en-US" sz="3000" b="1" i="1" dirty="0">
                <a:solidFill>
                  <a:srgbClr val="A32036"/>
                </a:solidFill>
                <a:latin typeface="+mn-lt"/>
              </a:rPr>
              <a:t>Concurrent High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Opportunity to make up credits or earn additional credits towards their diploma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Credit Recovery and Advancement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Individualized (self-paced), fully online, and asynchronous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For students who are currently enrolled in any high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Instructors are available for individual help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One-on-one or small group instruction</a:t>
            </a:r>
          </a:p>
          <a:p>
            <a:endParaRPr lang="en-US" dirty="0"/>
          </a:p>
          <a:p>
            <a:pPr lvl="1" algn="l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6" y="71845"/>
            <a:ext cx="3518693" cy="21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A32036"/>
                </a:solidFill>
                <a:latin typeface="+mn-lt"/>
              </a:rPr>
              <a:t>Student Success Center – </a:t>
            </a:r>
            <a:r>
              <a:rPr lang="en-US" sz="3000" b="1" i="1" dirty="0">
                <a:solidFill>
                  <a:srgbClr val="A32036"/>
                </a:solidFill>
                <a:latin typeface="+mn-lt"/>
              </a:rPr>
              <a:t>GED and </a:t>
            </a:r>
            <a:r>
              <a:rPr lang="en-US" sz="3000" b="1" i="1" dirty="0" err="1">
                <a:solidFill>
                  <a:srgbClr val="A32036"/>
                </a:solidFill>
                <a:latin typeface="+mn-lt"/>
              </a:rPr>
              <a:t>HiSET</a:t>
            </a:r>
            <a:r>
              <a:rPr lang="en-US" sz="3000" b="1" i="1" dirty="0">
                <a:solidFill>
                  <a:srgbClr val="A32036"/>
                </a:solidFill>
                <a:latin typeface="+mn-lt"/>
              </a:rPr>
              <a:t>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Small class instruction in all test areas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Reading/Grammar/Essay, Science, Social Studies, Mathematics)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Small group instruction in each of the subjects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Computer software, textbooks, and worksheets to complement the study plan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On site testing every month (when facility opens):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HiSET</a:t>
            </a:r>
            <a:r>
              <a:rPr lang="en-US" dirty="0"/>
              <a:t> – 3</a:t>
            </a:r>
            <a:r>
              <a:rPr lang="en-US" baseline="30000" dirty="0"/>
              <a:t>rd</a:t>
            </a:r>
            <a:r>
              <a:rPr lang="en-US" dirty="0"/>
              <a:t> week of the month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GED – 4</a:t>
            </a:r>
            <a:r>
              <a:rPr lang="en-US" baseline="30000" dirty="0"/>
              <a:t>th</a:t>
            </a:r>
            <a:r>
              <a:rPr lang="en-US" dirty="0"/>
              <a:t> week of the month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Online proctored test through GED or ETS (</a:t>
            </a:r>
            <a:r>
              <a:rPr lang="en-US" dirty="0" err="1"/>
              <a:t>HiSET</a:t>
            </a:r>
            <a:r>
              <a:rPr lang="en-US" dirty="0"/>
              <a:t>)</a:t>
            </a:r>
          </a:p>
          <a:p>
            <a:endParaRPr lang="en-US" dirty="0"/>
          </a:p>
          <a:p>
            <a:pPr lvl="1" algn="l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6" y="71845"/>
            <a:ext cx="3518693" cy="21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A32036"/>
                </a:solidFill>
                <a:latin typeface="+mn-lt"/>
              </a:rPr>
              <a:t>Student Success Center – </a:t>
            </a:r>
            <a:r>
              <a:rPr lang="en-US" sz="3000" b="1" i="1" dirty="0">
                <a:solidFill>
                  <a:srgbClr val="A32036"/>
                </a:solidFill>
                <a:latin typeface="+mn-lt"/>
              </a:rPr>
              <a:t>Specialized Workshops and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Open entry-open exit year round workshops for college Math and English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Summer College Writing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Preparation classes for credit math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Basic Statistics Review course offered Winter and Summer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Basic Algebra Review course offered Winter and Summer sessions</a:t>
            </a:r>
            <a:endParaRPr lang="en-US" dirty="0">
              <a:latin typeface="+mn-lt"/>
            </a:endParaRPr>
          </a:p>
          <a:p>
            <a:endParaRPr lang="en-US" dirty="0"/>
          </a:p>
          <a:p>
            <a:pPr lvl="1" algn="l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6" y="71845"/>
            <a:ext cx="3518693" cy="21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6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781556" y="2183061"/>
            <a:ext cx="5305735" cy="361278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A32036"/>
                </a:solidFill>
                <a:latin typeface="+mn-lt"/>
              </a:rPr>
              <a:t>Counseling Services – </a:t>
            </a:r>
            <a:r>
              <a:rPr lang="en-US" sz="3200" b="1" i="1" dirty="0">
                <a:solidFill>
                  <a:srgbClr val="A32036"/>
                </a:solidFill>
                <a:latin typeface="+mn-lt"/>
              </a:rPr>
              <a:t>Career &amp; Counseling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Academic Counseling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Educational Goals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Educational and Career Pathways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Classes – Noncredit and Credit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Student Educational Plans (SEP)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Services and Resources Referrals</a:t>
            </a:r>
          </a:p>
          <a:p>
            <a:endParaRPr lang="en-US" dirty="0"/>
          </a:p>
          <a:p>
            <a:pPr lvl="1" algn="l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6" y="71845"/>
            <a:ext cx="3518693" cy="2111216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6087291" y="435430"/>
            <a:ext cx="5305735" cy="5360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3C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Career Counseling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Career Assessments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Resumes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Cover Letters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Interview Preparation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Job Search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Mental Health Counseling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Stress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Relationships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Problem Solving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Resolving Conflict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Community Resource Information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Medical, Eye, and Dental Services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Child Care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Food and Rental Assistance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Many More!</a:t>
            </a:r>
          </a:p>
          <a:p>
            <a:pPr lvl="1" algn="l"/>
            <a:endParaRPr lang="en-US" dirty="0"/>
          </a:p>
          <a:p>
            <a:endParaRPr lang="en-US" dirty="0"/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8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781556" y="2183061"/>
            <a:ext cx="6394307" cy="3612789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>
                <a:solidFill>
                  <a:srgbClr val="A32036"/>
                </a:solidFill>
                <a:latin typeface="+mn-lt"/>
              </a:rPr>
              <a:t>Disabled Students Program &amp; Services (DSPS)</a:t>
            </a:r>
            <a:endParaRPr lang="en-US" sz="3000" b="1" i="1" dirty="0">
              <a:solidFill>
                <a:srgbClr val="A3203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Accommodations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Extra time on exams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Note Takers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Alternate Media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i="1" dirty="0"/>
              <a:t>Text to Speech</a:t>
            </a:r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Specialized Counseling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Academic Advisements</a:t>
            </a:r>
            <a:endParaRPr lang="en-US" dirty="0">
              <a:latin typeface="+mn-lt"/>
            </a:endParaRPr>
          </a:p>
          <a:p>
            <a:pPr lvl="1" algn="l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6" y="71845"/>
            <a:ext cx="3518693" cy="2111216"/>
          </a:xfrm>
          <a:prstGeom prst="rect">
            <a:avLst/>
          </a:prstGeom>
        </p:spPr>
      </p:pic>
      <p:pic>
        <p:nvPicPr>
          <p:cNvPr id="1026" name="Picture 2" descr="https://lh5.googleusercontent.com/CpzTiIUBOo_MjWO-Gx1DWcAbUs3upOIBvC6HhrbiiXroSZ-W7eF4NI7Zn6aL9jeiRuEAIdN9L8HhppqPsvieJNjieH9UGe_6_sXFzr6wQbpp-WKjxXqQ20BbtlprGWf8Hh_DaR-DmP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06" y="1316265"/>
            <a:ext cx="4927285" cy="31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2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F3F82-DB87-544A-AEBA-59205CD1E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02AC0-082D-B645-89C9-1F118E202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</p:txBody>
      </p:sp>
      <p:pic>
        <p:nvPicPr>
          <p:cNvPr id="2050" name="Picture 2" descr="https://lh4.googleusercontent.com/90sqEWHVNA45fmPZQDmzjOdUv8tl5e84OqJg1C1nRSJADy1tBJRv2JRQG2IOjmLERGYo1qH7NfTuMIzMfA9TuU4F_I1j72bFHIQp7KuuL8e0jxs_dosoHd6AbxZIm2vY-40eNdZm6OY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11" y="1"/>
            <a:ext cx="9585316" cy="62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F3F82-DB87-544A-AEBA-59205CD1E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02AC0-082D-B645-89C9-1F118E202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Garfield.glendale.edu</a:t>
            </a:r>
          </a:p>
        </p:txBody>
      </p:sp>
      <p:pic>
        <p:nvPicPr>
          <p:cNvPr id="3074" name="Picture 2" descr="https://lh5.googleusercontent.com/TopLSux91QeType5H1be3DdciSOqHsfDRd1b3Vi8ggARyPvfOIIOPy4y5771dv2gWG8Ahof-tDNQUZnAhCJVYm_rGuaQd0av7AlONtlmXLGEgUkj30HKyvJHprXFvfdZKqboMwaS3SK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6" y="0"/>
            <a:ext cx="9608151" cy="62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1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C_PowerPoint_Template (1).potx" id="{7C5E2BE1-E70A-41A0-8F52-B09D04342C30}" vid="{08FD6E76-EBD1-462E-9E48-D03D9BFDD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GCC_PowerPoint_Template</Template>
  <TotalTime>118</TotalTime>
  <Words>722</Words>
  <Application>Microsoft Macintosh PowerPoint</Application>
  <PresentationFormat>Widescreen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Community &amp; Continuing Education Noncredit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Dulce Salcedo Lopez</dc:creator>
  <cp:lastModifiedBy>Dulce P. Salcedo</cp:lastModifiedBy>
  <cp:revision>16</cp:revision>
  <dcterms:created xsi:type="dcterms:W3CDTF">2022-03-08T21:18:27Z</dcterms:created>
  <dcterms:modified xsi:type="dcterms:W3CDTF">2022-03-16T15:41:45Z</dcterms:modified>
</cp:coreProperties>
</file>