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0BA41D6-F4CF-45D9-90E6-AFEF244A8ED2}">
          <p14:sldIdLst>
            <p14:sldId id="256"/>
            <p14:sldId id="257"/>
            <p14:sldId id="258"/>
            <p14:sldId id="259"/>
            <p14:sldId id="260"/>
            <p14:sldId id="261"/>
            <p14:sldId id="262"/>
          </p14:sldIdLst>
        </p14:section>
        <p14:section name="Untitled Section" id="{FC0E939E-67EC-4CF2-9DC0-5B2568EE975F}">
          <p14:sldIdLst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2036"/>
    <a:srgbClr val="3C39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75"/>
    <p:restoredTop sz="96259" autoAdjust="0"/>
  </p:normalViewPr>
  <p:slideViewPr>
    <p:cSldViewPr snapToGrid="0" snapToObjects="1">
      <p:cViewPr varScale="1">
        <p:scale>
          <a:sx n="123" d="100"/>
          <a:sy n="123" d="100"/>
        </p:scale>
        <p:origin x="79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ED640A-21A9-4DD4-A42B-5C691EC01BFD}" type="datetimeFigureOut">
              <a:rPr lang="en-US" smtClean="0"/>
              <a:t>7/9/21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92DBB9-8C96-4B72-9859-6BCD34D56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920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1F41E02-C66C-0A44-A856-535533DA0F29}"/>
              </a:ext>
            </a:extLst>
          </p:cNvPr>
          <p:cNvSpPr/>
          <p:nvPr userDrawn="1"/>
        </p:nvSpPr>
        <p:spPr>
          <a:xfrm>
            <a:off x="-3586" y="6211669"/>
            <a:ext cx="6103171" cy="723205"/>
          </a:xfrm>
          <a:prstGeom prst="rect">
            <a:avLst/>
          </a:prstGeom>
          <a:solidFill>
            <a:srgbClr val="A41F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3D44BED-0EB0-9D43-9815-B7EF112865CB}"/>
              </a:ext>
            </a:extLst>
          </p:cNvPr>
          <p:cNvSpPr/>
          <p:nvPr userDrawn="1"/>
        </p:nvSpPr>
        <p:spPr>
          <a:xfrm>
            <a:off x="6099586" y="6211669"/>
            <a:ext cx="6096000" cy="723205"/>
          </a:xfrm>
          <a:prstGeom prst="rect">
            <a:avLst/>
          </a:prstGeom>
          <a:solidFill>
            <a:srgbClr val="FFC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E883DC-5695-364C-A1DB-0769D3AEDE5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2322666"/>
            <a:ext cx="9144000" cy="1255421"/>
          </a:xfrm>
        </p:spPr>
        <p:txBody>
          <a:bodyPr anchor="b"/>
          <a:lstStyle>
            <a:lvl1pPr algn="l">
              <a:defRPr sz="6000" i="1">
                <a:solidFill>
                  <a:srgbClr val="A32036"/>
                </a:solidFill>
              </a:defRPr>
            </a:lvl1pPr>
          </a:lstStyle>
          <a:p>
            <a:r>
              <a:rPr lang="en-US" dirty="0"/>
              <a:t>Title of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DDE74A-EAFA-7141-A777-91DD67909CA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81556" y="5175558"/>
            <a:ext cx="9144000" cy="534972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rgbClr val="3C393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Presented by/Date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8993DFC-D5B6-1840-8FA8-53F6EF078E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5053" y="685800"/>
            <a:ext cx="3984844" cy="1593938"/>
          </a:xfrm>
          <a:prstGeom prst="rect">
            <a:avLst/>
          </a:prstGeom>
        </p:spPr>
      </p:pic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CA3E69E4-4856-BB47-A03A-32ECAB2737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1556" y="6398693"/>
            <a:ext cx="4849813" cy="402944"/>
          </a:xfrm>
          <a:noFill/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20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Division/Office/Department</a:t>
            </a:r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8AEEA6E8-D1BF-3C43-8422-5D81D71ECD0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52829" y="6398693"/>
            <a:ext cx="4989513" cy="402944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A32036"/>
                </a:solidFill>
              </a:defRPr>
            </a:lvl1pPr>
          </a:lstStyle>
          <a:p>
            <a:pPr lvl="0"/>
            <a:r>
              <a:rPr lang="en-US" dirty="0" err="1"/>
              <a:t>glendale.edu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195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961E5A4-775F-FF46-B74C-44CB0D18686C}"/>
              </a:ext>
            </a:extLst>
          </p:cNvPr>
          <p:cNvSpPr/>
          <p:nvPr userDrawn="1"/>
        </p:nvSpPr>
        <p:spPr>
          <a:xfrm>
            <a:off x="-3586" y="6211669"/>
            <a:ext cx="6103171" cy="723205"/>
          </a:xfrm>
          <a:prstGeom prst="rect">
            <a:avLst/>
          </a:prstGeom>
          <a:solidFill>
            <a:srgbClr val="A41F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046C9A-DE8B-C941-A003-6328B15BE7B7}"/>
              </a:ext>
            </a:extLst>
          </p:cNvPr>
          <p:cNvSpPr/>
          <p:nvPr userDrawn="1"/>
        </p:nvSpPr>
        <p:spPr>
          <a:xfrm>
            <a:off x="6099586" y="6211669"/>
            <a:ext cx="6096000" cy="723205"/>
          </a:xfrm>
          <a:prstGeom prst="rect">
            <a:avLst/>
          </a:prstGeom>
          <a:solidFill>
            <a:srgbClr val="FFC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71A00A42-B96D-A644-BBB3-C2D0FDB2AB6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781556" y="2183061"/>
            <a:ext cx="10697000" cy="3612789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rgbClr val="3C393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content.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FEF5773-33F8-214A-BA13-DC08930D15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5053" y="685800"/>
            <a:ext cx="2703606" cy="1081443"/>
          </a:xfrm>
          <a:prstGeom prst="rect">
            <a:avLst/>
          </a:prstGeom>
        </p:spPr>
      </p:pic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4A55AC25-B912-4540-B77F-653A8554962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1556" y="6398693"/>
            <a:ext cx="4849813" cy="402944"/>
          </a:xfrm>
          <a:noFill/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20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Division/Office/Department</a:t>
            </a:r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C29950F3-2C8A-9A45-A598-838E17E8D5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52829" y="6398693"/>
            <a:ext cx="4989513" cy="402944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A32036"/>
                </a:solidFill>
              </a:defRPr>
            </a:lvl1pPr>
          </a:lstStyle>
          <a:p>
            <a:pPr lvl="0"/>
            <a:r>
              <a:rPr lang="en-US" dirty="0" err="1"/>
              <a:t>glendale.edu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500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86781F-A350-EE41-9829-CAF397269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875859-1C3A-9B46-A439-2C2102EE8C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127998-46C2-3A40-9FA0-9215F761BC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87F26-1EAE-2D4D-89B4-88530F9C7BAA}" type="datetimeFigureOut">
              <a:rPr lang="en-US" smtClean="0"/>
              <a:t>7/9/21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EB4C8D-97CE-E544-99B1-979D599338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FE8ED8-1EDB-2647-B913-63897D520F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568FE-3542-234B-A2BE-5C321BAC5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050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glendale.edu/students/student-services/assessment-test-center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lendale.edu/students/admissions-records/session-dates-deadlines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hyperlink" Target="https://www.glendale.edu/students/student-services/multicultural-community-engagement-center-mcec/pride-center" TargetMode="External"/><Relationship Id="rId7" Type="http://schemas.openxmlformats.org/officeDocument/2006/relationships/hyperlink" Target="https://www.glendale.edu/academics/special-programs/student-equity-programs/learning-communities" TargetMode="External"/><Relationship Id="rId2" Type="http://schemas.openxmlformats.org/officeDocument/2006/relationships/hyperlink" Target="https://www.glendale.edu/students/student-services/multicultural-community-engagement-center-mcec/dream-resource-cente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ccscholars.com/requirements.html" TargetMode="External"/><Relationship Id="rId5" Type="http://schemas.openxmlformats.org/officeDocument/2006/relationships/hyperlink" Target="https://www.glendale.edu/students/student-services/eops-home" TargetMode="External"/><Relationship Id="rId4" Type="http://schemas.openxmlformats.org/officeDocument/2006/relationships/hyperlink" Target="https://www.glendale.edu/students/student-services/disabled-student-programs-service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5E0ED-624A-194D-8DDA-0230051E7C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45230" y="3047004"/>
            <a:ext cx="9144000" cy="1255421"/>
          </a:xfrm>
        </p:spPr>
        <p:txBody>
          <a:bodyPr>
            <a:normAutofit fontScale="90000"/>
          </a:bodyPr>
          <a:lstStyle/>
          <a:p>
            <a:r>
              <a:rPr lang="en-US" dirty="0"/>
              <a:t>Welcome to Glendale Community College!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F81DA3-752A-7348-865A-138ED4454C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Summer 2021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6F3F82-DB87-544A-AEBA-59205CD1EE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Student Services/Orientation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502AC0-082D-B645-89C9-1F118E202E7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AutoShape 2" descr="https://lh6.googleusercontent.com/t_Yu5J5ANyFimmvaW8dfY2B5PWYemdgi592wWLe7iMXljtsjE2i2PJBhN3aoY8Uvoka6QAT4UuA16ltseRP7KiCaumRBAupZilmDEpzclSaOwjBKfD_6FchiR1Z6bLmO2OhslWRYkqY">
            <a:extLst>
              <a:ext uri="{FF2B5EF4-FFF2-40B4-BE49-F238E27FC236}">
                <a16:creationId xmlns:a16="http://schemas.microsoft.com/office/drawing/2014/main" id="{3D403260-8E65-4FAB-ACB2-AE9FDEECB24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599" y="3276599"/>
            <a:ext cx="4161295" cy="4161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711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3E9C707B-361D-46E2-8AA0-3596F0D014D2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781556" y="1898543"/>
            <a:ext cx="10697000" cy="3897308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rgbClr val="000000"/>
                </a:solidFill>
              </a:rPr>
              <a:t>The Summer Bridge Program helps </a:t>
            </a:r>
            <a:r>
              <a:rPr lang="en-US" sz="1800" u="sng" dirty="0">
                <a:solidFill>
                  <a:srgbClr val="000000"/>
                </a:solidFill>
              </a:rPr>
              <a:t>new students</a:t>
            </a:r>
            <a:r>
              <a:rPr lang="en-US" sz="1800" dirty="0">
                <a:solidFill>
                  <a:srgbClr val="000000"/>
                </a:solidFill>
              </a:rPr>
              <a:t> transition into GCC and the college environment. </a:t>
            </a:r>
            <a:endParaRPr lang="en-US" sz="1800" dirty="0">
              <a:solidFill>
                <a:srgbClr val="000000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lvl="0">
              <a:spcBef>
                <a:spcPts val="600"/>
              </a:spcBef>
            </a:pPr>
            <a:r>
              <a:rPr lang="en-US" sz="1900" b="1" dirty="0"/>
              <a:t>Benefits:</a:t>
            </a:r>
            <a:endParaRPr lang="en-US" sz="1900" dirty="0"/>
          </a:p>
          <a:p>
            <a:pPr marL="457200" lvl="0" indent="-317500">
              <a:spcBef>
                <a:spcPts val="600"/>
              </a:spcBef>
              <a:buClr>
                <a:schemeClr val="dk1"/>
              </a:buClr>
              <a:buSzPts val="1400"/>
              <a:buFont typeface="Quicksand"/>
              <a:buChar char="•"/>
            </a:pPr>
            <a:r>
              <a:rPr lang="en-US" sz="1900" dirty="0"/>
              <a:t>One week student development course </a:t>
            </a:r>
          </a:p>
          <a:p>
            <a:pPr marL="457200" lvl="0" indent="-317500">
              <a:spcBef>
                <a:spcPts val="0"/>
              </a:spcBef>
              <a:buClr>
                <a:schemeClr val="dk1"/>
              </a:buClr>
              <a:buSzPts val="1400"/>
              <a:buFont typeface="Quicksand"/>
              <a:buChar char="•"/>
            </a:pPr>
            <a:r>
              <a:rPr lang="en-US" sz="1900" dirty="0"/>
              <a:t>Explore careers &amp; majors</a:t>
            </a:r>
          </a:p>
          <a:p>
            <a:pPr marL="457200" lvl="0" indent="-317500">
              <a:spcBef>
                <a:spcPts val="0"/>
              </a:spcBef>
              <a:buClr>
                <a:schemeClr val="dk1"/>
              </a:buClr>
              <a:buSzPts val="1400"/>
              <a:buFont typeface="Quicksand"/>
              <a:buChar char="•"/>
            </a:pPr>
            <a:r>
              <a:rPr lang="en-US" sz="1900" dirty="0"/>
              <a:t>Learn about Financial Aid </a:t>
            </a:r>
          </a:p>
          <a:p>
            <a:pPr marL="457200" lvl="0" indent="-317500">
              <a:spcBef>
                <a:spcPts val="0"/>
              </a:spcBef>
              <a:buClr>
                <a:schemeClr val="dk1"/>
              </a:buClr>
              <a:buSzPts val="1400"/>
              <a:buFont typeface="Quicksand"/>
              <a:buChar char="•"/>
            </a:pPr>
            <a:r>
              <a:rPr lang="en-US" sz="1900" dirty="0"/>
              <a:t>Meet other students &amp; build community</a:t>
            </a:r>
          </a:p>
          <a:p>
            <a:pPr marL="457200" lvl="0" indent="-317500">
              <a:spcBef>
                <a:spcPts val="0"/>
              </a:spcBef>
              <a:buClr>
                <a:schemeClr val="dk1"/>
              </a:buClr>
              <a:buSzPts val="1400"/>
              <a:buFont typeface="Quicksand"/>
              <a:buChar char="•"/>
            </a:pPr>
            <a:r>
              <a:rPr lang="en-US" sz="1900" dirty="0"/>
              <a:t>Work with SPARK peer mentors</a:t>
            </a:r>
          </a:p>
          <a:p>
            <a:pPr marL="457200" lvl="0" indent="-317500">
              <a:spcBef>
                <a:spcPts val="0"/>
              </a:spcBef>
              <a:buClr>
                <a:schemeClr val="dk1"/>
              </a:buClr>
              <a:buSzPts val="1400"/>
              <a:buFont typeface="Quicksand"/>
              <a:buChar char="•"/>
            </a:pPr>
            <a:r>
              <a:rPr lang="en-US" sz="1900" dirty="0"/>
              <a:t>Learn certificates and degrees options</a:t>
            </a:r>
          </a:p>
          <a:p>
            <a:pPr marL="342900" lvl="0">
              <a:spcBef>
                <a:spcPts val="0"/>
              </a:spcBef>
            </a:pPr>
            <a:endParaRPr lang="en-US" sz="1900" dirty="0"/>
          </a:p>
          <a:p>
            <a:pPr lvl="0" algn="ctr">
              <a:spcBef>
                <a:spcPts val="600"/>
              </a:spcBef>
            </a:pPr>
            <a:r>
              <a:rPr lang="en-US" sz="1900" b="1" dirty="0"/>
              <a:t>Students who successfully complete Summer Bridge, will receive a $200 bookstore credit for the Fall semester!</a:t>
            </a:r>
            <a:endParaRPr lang="en-US" sz="1900" dirty="0"/>
          </a:p>
          <a:p>
            <a:r>
              <a:rPr lang="en-US" sz="1500" b="1" dirty="0">
                <a:latin typeface="Quicksand"/>
                <a:ea typeface="Quicksand"/>
                <a:cs typeface="Quicksand"/>
                <a:sym typeface="Quicksand"/>
              </a:rPr>
              <a:t>Call for more info: </a:t>
            </a:r>
            <a:r>
              <a:rPr lang="en-US" sz="1500" b="1" dirty="0">
                <a:solidFill>
                  <a:srgbClr val="980000"/>
                </a:solidFill>
                <a:latin typeface="Quicksand"/>
                <a:ea typeface="Quicksand"/>
                <a:cs typeface="Quicksand"/>
                <a:sym typeface="Quicksand"/>
              </a:rPr>
              <a:t>(818) 240-1000x 3520 </a:t>
            </a:r>
            <a:r>
              <a:rPr lang="en-US" sz="1500" b="1" dirty="0">
                <a:latin typeface="Quicksand"/>
                <a:ea typeface="Quicksand"/>
                <a:cs typeface="Quicksand"/>
                <a:sym typeface="Quicksand"/>
              </a:rPr>
              <a:t>OR</a:t>
            </a:r>
            <a:r>
              <a:rPr lang="en-US" sz="1500" b="1" dirty="0">
                <a:solidFill>
                  <a:srgbClr val="980000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1500" b="1" dirty="0">
                <a:latin typeface="Quicksand"/>
                <a:ea typeface="Quicksand"/>
                <a:cs typeface="Quicksand"/>
                <a:sym typeface="Quicksand"/>
              </a:rPr>
              <a:t>virtually at</a:t>
            </a:r>
            <a:r>
              <a:rPr lang="en-US" sz="1500" b="1" dirty="0">
                <a:solidFill>
                  <a:srgbClr val="980000"/>
                </a:solidFill>
                <a:latin typeface="Quicksand"/>
                <a:ea typeface="Quicksand"/>
                <a:cs typeface="Quicksand"/>
                <a:sym typeface="Quicksand"/>
              </a:rPr>
              <a:t> https://zoom.us/j/6635930649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B93CE5-A020-4275-A894-C2D1B5002C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FIRST YEAR EXPERIENCE PROGRAMS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5CBA35-43E0-4813-B464-EA34C270225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Google Shape;833;p27">
            <a:extLst>
              <a:ext uri="{FF2B5EF4-FFF2-40B4-BE49-F238E27FC236}">
                <a16:creationId xmlns:a16="http://schemas.microsoft.com/office/drawing/2014/main" id="{E2299F18-ACCA-4C40-A7D7-90E5D8F3C95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11313" t="8617" r="10445" b="11953"/>
          <a:stretch/>
        </p:blipFill>
        <p:spPr>
          <a:xfrm>
            <a:off x="7426914" y="2312895"/>
            <a:ext cx="3441341" cy="222035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C794CA3-AE66-4A44-A6FC-FBDFD7EE3585}"/>
              </a:ext>
            </a:extLst>
          </p:cNvPr>
          <p:cNvSpPr txBox="1"/>
          <p:nvPr/>
        </p:nvSpPr>
        <p:spPr>
          <a:xfrm>
            <a:off x="4684073" y="858458"/>
            <a:ext cx="44635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SUMMER BRIDGE PROGRAM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6130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2E853673-1AC4-4FFE-9BD1-E3E5A20762B2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713444" y="1952639"/>
            <a:ext cx="10765112" cy="3843212"/>
          </a:xfrm>
        </p:spPr>
        <p:txBody>
          <a:bodyPr/>
          <a:lstStyle/>
          <a:p>
            <a:pPr marL="457200" lvl="0" indent="-342900">
              <a:spcBef>
                <a:spcPts val="750"/>
              </a:spcBef>
              <a:buClr>
                <a:srgbClr val="980000"/>
              </a:buClr>
              <a:buSzPts val="1800"/>
              <a:buChar char="❖"/>
            </a:pPr>
            <a:r>
              <a:rPr lang="en-US" sz="1800" b="1" dirty="0">
                <a:solidFill>
                  <a:srgbClr val="980000"/>
                </a:solidFill>
              </a:rPr>
              <a:t>La </a:t>
            </a:r>
            <a:r>
              <a:rPr lang="en-US" sz="1800" b="1" dirty="0" err="1">
                <a:solidFill>
                  <a:srgbClr val="980000"/>
                </a:solidFill>
              </a:rPr>
              <a:t>Comunidad</a:t>
            </a:r>
            <a:r>
              <a:rPr lang="en-US" sz="1800" b="1" dirty="0">
                <a:solidFill>
                  <a:srgbClr val="980000"/>
                </a:solidFill>
              </a:rPr>
              <a:t> </a:t>
            </a:r>
          </a:p>
          <a:p>
            <a:pPr marL="914400" lvl="1" indent="-330200" algn="l">
              <a:spcBef>
                <a:spcPts val="0"/>
              </a:spcBef>
              <a:buSzPts val="1600"/>
              <a:buChar char="➢"/>
            </a:pPr>
            <a:r>
              <a:rPr lang="en-US" sz="1600" dirty="0"/>
              <a:t>Supports Latinx students</a:t>
            </a:r>
          </a:p>
          <a:p>
            <a:pPr marL="457200" lvl="0" indent="-342900">
              <a:spcBef>
                <a:spcPts val="0"/>
              </a:spcBef>
              <a:buClr>
                <a:srgbClr val="980000"/>
              </a:buClr>
              <a:buSzPts val="1800"/>
              <a:buChar char="❖"/>
            </a:pPr>
            <a:r>
              <a:rPr lang="en-US" sz="1800" b="1" dirty="0">
                <a:solidFill>
                  <a:srgbClr val="980000"/>
                </a:solidFill>
              </a:rPr>
              <a:t>Black Scholars</a:t>
            </a:r>
          </a:p>
          <a:p>
            <a:pPr marL="914400" lvl="1" indent="-330200" algn="l">
              <a:spcBef>
                <a:spcPts val="0"/>
              </a:spcBef>
              <a:buSzPts val="1600"/>
              <a:buChar char="➢"/>
            </a:pPr>
            <a:r>
              <a:rPr lang="en-US" sz="1600" dirty="0"/>
              <a:t>Supports African American/Black students</a:t>
            </a:r>
          </a:p>
          <a:p>
            <a:pPr marL="457200" lvl="0" indent="-342900">
              <a:spcBef>
                <a:spcPts val="0"/>
              </a:spcBef>
              <a:buClr>
                <a:srgbClr val="980000"/>
              </a:buClr>
              <a:buSzPts val="1800"/>
              <a:buChar char="❖"/>
            </a:pPr>
            <a:r>
              <a:rPr lang="en-US" sz="1800" dirty="0"/>
              <a:t> </a:t>
            </a:r>
            <a:r>
              <a:rPr lang="en-US" sz="1800" b="1" dirty="0">
                <a:solidFill>
                  <a:srgbClr val="980000"/>
                </a:solidFill>
              </a:rPr>
              <a:t>Guardian Scholars</a:t>
            </a:r>
          </a:p>
          <a:p>
            <a:pPr marL="914400" lvl="1" indent="-330200" algn="l">
              <a:spcBef>
                <a:spcPts val="0"/>
              </a:spcBef>
              <a:buSzPts val="1600"/>
              <a:buChar char="➢"/>
            </a:pPr>
            <a:r>
              <a:rPr lang="en-US" sz="1600" dirty="0"/>
              <a:t>Supports current or former foster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2FEE9BC-A830-45B2-B88E-826E690D35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STUDENT EQUITY PROGRAMS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EADB25-C9A7-4E19-B79E-E1267287FCD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89043" y="6265704"/>
            <a:ext cx="4989513" cy="402944"/>
          </a:xfrm>
        </p:spPr>
        <p:txBody>
          <a:bodyPr>
            <a:normAutofit fontScale="25000" lnSpcReduction="20000"/>
          </a:bodyPr>
          <a:lstStyle/>
          <a:p>
            <a:pPr lvl="0" algn="ctr">
              <a:spcBef>
                <a:spcPts val="750"/>
              </a:spcBef>
              <a:buClr>
                <a:schemeClr val="dk1"/>
              </a:buClr>
              <a:buSzPts val="1100"/>
            </a:pPr>
            <a:r>
              <a:rPr lang="en-US" sz="4800" b="1" dirty="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To Apply:</a:t>
            </a:r>
          </a:p>
          <a:p>
            <a:pPr lvl="0" algn="ctr">
              <a:spcBef>
                <a:spcPts val="750"/>
              </a:spcBef>
              <a:buClr>
                <a:schemeClr val="dk1"/>
              </a:buClr>
              <a:buSzPts val="1100"/>
            </a:pPr>
            <a:r>
              <a:rPr lang="en-US" sz="4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Check on our website for application deadlines and to apply:</a:t>
            </a:r>
          </a:p>
          <a:p>
            <a:pPr lvl="0" algn="ctr">
              <a:spcBef>
                <a:spcPts val="750"/>
              </a:spcBef>
              <a:buClr>
                <a:schemeClr val="dk1"/>
              </a:buClr>
              <a:buSzPts val="1100"/>
            </a:pPr>
            <a:r>
              <a:rPr lang="en-US" sz="4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www.glendale.edu/communities</a:t>
            </a:r>
          </a:p>
          <a:p>
            <a:endParaRPr lang="en-US" dirty="0"/>
          </a:p>
        </p:txBody>
      </p:sp>
      <p:grpSp>
        <p:nvGrpSpPr>
          <p:cNvPr id="5" name="Google Shape;854;p28">
            <a:extLst>
              <a:ext uri="{FF2B5EF4-FFF2-40B4-BE49-F238E27FC236}">
                <a16:creationId xmlns:a16="http://schemas.microsoft.com/office/drawing/2014/main" id="{24CC466C-A09A-4704-B7EA-549EAA7B1C60}"/>
              </a:ext>
            </a:extLst>
          </p:cNvPr>
          <p:cNvGrpSpPr/>
          <p:nvPr/>
        </p:nvGrpSpPr>
        <p:grpSpPr>
          <a:xfrm>
            <a:off x="7896387" y="972518"/>
            <a:ext cx="2014673" cy="4912963"/>
            <a:chOff x="7083288" y="1740025"/>
            <a:chExt cx="1309806" cy="3735000"/>
          </a:xfrm>
        </p:grpSpPr>
        <p:sp>
          <p:nvSpPr>
            <p:cNvPr id="6" name="Google Shape;855;p28">
              <a:extLst>
                <a:ext uri="{FF2B5EF4-FFF2-40B4-BE49-F238E27FC236}">
                  <a16:creationId xmlns:a16="http://schemas.microsoft.com/office/drawing/2014/main" id="{DE15D7A5-C87C-4F21-BFE2-36720E47A9F4}"/>
                </a:ext>
              </a:extLst>
            </p:cNvPr>
            <p:cNvSpPr/>
            <p:nvPr/>
          </p:nvSpPr>
          <p:spPr>
            <a:xfrm rot="-5400000">
              <a:off x="5870693" y="2952625"/>
              <a:ext cx="3735000" cy="1309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7" name="Google Shape;856;p28">
              <a:extLst>
                <a:ext uri="{FF2B5EF4-FFF2-40B4-BE49-F238E27FC236}">
                  <a16:creationId xmlns:a16="http://schemas.microsoft.com/office/drawing/2014/main" id="{6DF6D12B-AD28-4C7B-941F-9EE704A3AE9C}"/>
                </a:ext>
              </a:extLst>
            </p:cNvPr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7098640" y="1891205"/>
              <a:ext cx="1279038" cy="4427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Google Shape;857;p28">
              <a:extLst>
                <a:ext uri="{FF2B5EF4-FFF2-40B4-BE49-F238E27FC236}">
                  <a16:creationId xmlns:a16="http://schemas.microsoft.com/office/drawing/2014/main" id="{70598B5C-C774-4B4B-B61D-564E392FC22D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098659" y="4025979"/>
              <a:ext cx="1279043" cy="12790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Google Shape;858;p28">
              <a:extLst>
                <a:ext uri="{FF2B5EF4-FFF2-40B4-BE49-F238E27FC236}">
                  <a16:creationId xmlns:a16="http://schemas.microsoft.com/office/drawing/2014/main" id="{A0791EC9-8BD7-4C3F-A3E5-A15D7C20435F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083288" y="2623023"/>
              <a:ext cx="1309775" cy="13097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" name="Google Shape;853;p28">
            <a:extLst>
              <a:ext uri="{FF2B5EF4-FFF2-40B4-BE49-F238E27FC236}">
                <a16:creationId xmlns:a16="http://schemas.microsoft.com/office/drawing/2014/main" id="{F65AE715-DD8B-4BCF-B48C-359410DDFC62}"/>
              </a:ext>
            </a:extLst>
          </p:cNvPr>
          <p:cNvSpPr txBox="1">
            <a:spLocks/>
          </p:cNvSpPr>
          <p:nvPr/>
        </p:nvSpPr>
        <p:spPr>
          <a:xfrm>
            <a:off x="713444" y="3620799"/>
            <a:ext cx="5211487" cy="2385383"/>
          </a:xfrm>
          <a:prstGeom prst="rect">
            <a:avLst/>
          </a:prstGeom>
          <a:ln w="28575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75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1" dirty="0">
                <a:solidFill>
                  <a:srgbClr val="980000"/>
                </a:solidFill>
              </a:rPr>
              <a:t>Benefits Of Joining:</a:t>
            </a:r>
          </a:p>
          <a:p>
            <a:pPr marL="457200" indent="-330200">
              <a:spcBef>
                <a:spcPts val="750"/>
              </a:spcBef>
              <a:buClr>
                <a:srgbClr val="980000"/>
              </a:buClr>
              <a:buSzPts val="1600"/>
              <a:buFont typeface="Arial" panose="020B0604020202020204" pitchFamily="34" charset="0"/>
              <a:buChar char="❖"/>
            </a:pPr>
            <a:r>
              <a:rPr lang="en-US" sz="1600" dirty="0"/>
              <a:t>Academic and career counseling</a:t>
            </a:r>
          </a:p>
          <a:p>
            <a:pPr marL="457200" indent="-330200">
              <a:spcBef>
                <a:spcPts val="0"/>
              </a:spcBef>
              <a:buClr>
                <a:srgbClr val="980000"/>
              </a:buClr>
              <a:buSzPts val="1600"/>
              <a:buFont typeface="Arial" panose="020B0604020202020204" pitchFamily="34" charset="0"/>
              <a:buChar char="❖"/>
            </a:pPr>
            <a:r>
              <a:rPr lang="en-US" sz="1600" dirty="0"/>
              <a:t>Educational goal planning</a:t>
            </a:r>
          </a:p>
          <a:p>
            <a:pPr marL="457200" indent="-330200">
              <a:spcBef>
                <a:spcPts val="0"/>
              </a:spcBef>
              <a:buClr>
                <a:srgbClr val="980000"/>
              </a:buClr>
              <a:buSzPts val="1600"/>
              <a:buFont typeface="Arial" panose="020B0604020202020204" pitchFamily="34" charset="0"/>
              <a:buChar char="❖"/>
            </a:pPr>
            <a:r>
              <a:rPr lang="en-US" sz="1600" dirty="0"/>
              <a:t>Social activities &amp; cultural events</a:t>
            </a:r>
          </a:p>
          <a:p>
            <a:pPr marL="457200" indent="-330200">
              <a:spcBef>
                <a:spcPts val="0"/>
              </a:spcBef>
              <a:buClr>
                <a:srgbClr val="980000"/>
              </a:buClr>
              <a:buSzPts val="1600"/>
              <a:buFont typeface="Arial" panose="020B0604020202020204" pitchFamily="34" charset="0"/>
              <a:buChar char="❖"/>
            </a:pPr>
            <a:r>
              <a:rPr lang="en-US" sz="1600" dirty="0"/>
              <a:t>University &amp; college tours</a:t>
            </a:r>
          </a:p>
          <a:p>
            <a:pPr marL="457200" indent="-330200">
              <a:spcBef>
                <a:spcPts val="0"/>
              </a:spcBef>
              <a:buClr>
                <a:srgbClr val="980000"/>
              </a:buClr>
              <a:buSzPts val="1600"/>
              <a:buFont typeface="Arial" panose="020B0604020202020204" pitchFamily="34" charset="0"/>
              <a:buChar char="❖"/>
            </a:pPr>
            <a:r>
              <a:rPr lang="en-US" sz="1600" dirty="0"/>
              <a:t>Meal &amp; TAP cards/ Parking Permit</a:t>
            </a:r>
          </a:p>
          <a:p>
            <a:pPr marL="457200" indent="-330200">
              <a:spcBef>
                <a:spcPts val="0"/>
              </a:spcBef>
              <a:buClr>
                <a:srgbClr val="980000"/>
              </a:buClr>
              <a:buSzPts val="1600"/>
              <a:buFont typeface="Arial" panose="020B0604020202020204" pitchFamily="34" charset="0"/>
              <a:buChar char="❖"/>
            </a:pPr>
            <a:r>
              <a:rPr lang="en-US" sz="1600" dirty="0"/>
              <a:t>Technology &amp; book loans</a:t>
            </a:r>
          </a:p>
          <a:p>
            <a:pPr marL="0" indent="0">
              <a:spcBef>
                <a:spcPts val="750"/>
              </a:spcBef>
              <a:buFont typeface="Arial" panose="020B0604020202020204" pitchFamily="34" charset="0"/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839192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E78818-5D0F-4CC2-9351-F7792A2729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DREAM RESOURCE CENTER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A00AF4-7494-40AF-B1A6-E94F3E3B0A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Google Shape;869;p29">
            <a:extLst>
              <a:ext uri="{FF2B5EF4-FFF2-40B4-BE49-F238E27FC236}">
                <a16:creationId xmlns:a16="http://schemas.microsoft.com/office/drawing/2014/main" id="{221408C6-5D66-44C9-BC13-94636D0C8E5E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47973" y="56363"/>
            <a:ext cx="5453580" cy="598103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868;p29">
            <a:extLst>
              <a:ext uri="{FF2B5EF4-FFF2-40B4-BE49-F238E27FC236}">
                <a16:creationId xmlns:a16="http://schemas.microsoft.com/office/drawing/2014/main" id="{F77D99FA-0E20-446D-A1F6-237422F7DE1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69634" y="27899"/>
            <a:ext cx="4535794" cy="6180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18656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E7682E-FEAB-48F9-81D9-2FC5280243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 TIME VS PART TIME COURSELOAD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736D09-5100-40B0-81FC-5BDEC79A568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DB83647B-33DC-4317-B026-B494F29FD16A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66C812-A48C-4329-B7A5-20B5DC66CB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3" y="401877"/>
            <a:ext cx="10824754" cy="57587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873C684-E648-4D95-ADF8-6009D5C6BD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916" y="382627"/>
            <a:ext cx="2646209" cy="1043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1521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96C2B413-29A6-4DA9-88AE-A4621CB11B4B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524176" y="2183061"/>
            <a:ext cx="7954379" cy="3737292"/>
          </a:xfrm>
        </p:spPr>
        <p:txBody>
          <a:bodyPr>
            <a:normAutofit fontScale="70000" lnSpcReduction="20000"/>
          </a:bodyPr>
          <a:lstStyle/>
          <a:p>
            <a:pPr fontAlgn="base"/>
            <a:r>
              <a:rPr lang="en-US" b="1" dirty="0"/>
              <a:t>Certificate Programs</a:t>
            </a:r>
          </a:p>
          <a:p>
            <a:pPr lvl="1" fontAlgn="base"/>
            <a:r>
              <a:rPr lang="en-US" dirty="0"/>
              <a:t>Career education programs provide opportunities for students to prepare for a wide variety of careers. </a:t>
            </a:r>
          </a:p>
          <a:p>
            <a:pPr fontAlgn="base"/>
            <a:br>
              <a:rPr lang="en-US" dirty="0"/>
            </a:br>
            <a:r>
              <a:rPr lang="en-US" b="1" dirty="0"/>
              <a:t>Associate of Arts/Associate of Science </a:t>
            </a:r>
            <a:r>
              <a:rPr lang="en-US" dirty="0"/>
              <a:t> </a:t>
            </a:r>
          </a:p>
          <a:p>
            <a:pPr lvl="1" fontAlgn="base"/>
            <a:r>
              <a:rPr lang="en-US" dirty="0"/>
              <a:t>A degree that is earned once an organized program of study of at least 60 semester units is completed.</a:t>
            </a:r>
          </a:p>
          <a:p>
            <a:pPr fontAlgn="base"/>
            <a:br>
              <a:rPr lang="en-US" dirty="0"/>
            </a:br>
            <a:r>
              <a:rPr lang="en-US" b="1" dirty="0"/>
              <a:t>Associate of Arts- Transfer/Associate of Science- Transfer</a:t>
            </a:r>
          </a:p>
          <a:p>
            <a:pPr lvl="1" fontAlgn="base"/>
            <a:r>
              <a:rPr lang="en-US" dirty="0"/>
              <a:t>A degree that is earned once an organized program of study of at least 60 semester units is completed. Also, guarantees admission to a CSU &amp; a 0.1 </a:t>
            </a:r>
            <a:r>
              <a:rPr lang="en-US" dirty="0" err="1"/>
              <a:t>gpa</a:t>
            </a:r>
            <a:r>
              <a:rPr lang="en-US" dirty="0"/>
              <a:t> boost.</a:t>
            </a:r>
          </a:p>
          <a:p>
            <a:pPr fontAlgn="base"/>
            <a:br>
              <a:rPr lang="en-US" dirty="0"/>
            </a:br>
            <a:r>
              <a:rPr lang="en-US" b="1" dirty="0"/>
              <a:t>Transfer – 60 units for CSU/ UC</a:t>
            </a:r>
          </a:p>
          <a:p>
            <a:pPr lvl="1" fontAlgn="base"/>
            <a:r>
              <a:rPr lang="en-US" dirty="0"/>
              <a:t>Completion of major &amp; general education requirements for transfer acceptance without an AA/AS degree.</a:t>
            </a:r>
          </a:p>
          <a:p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EF0CEF-B239-4B86-A1D7-8169E2DB5D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E86112-1E74-4262-AD82-E3489CF133C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9F7363-6802-4654-9B9D-9ABE587885A6}"/>
              </a:ext>
            </a:extLst>
          </p:cNvPr>
          <p:cNvSpPr/>
          <p:nvPr/>
        </p:nvSpPr>
        <p:spPr>
          <a:xfrm>
            <a:off x="4353337" y="1405282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Bodoni MT" panose="02070603080606020203" pitchFamily="18" charset="0"/>
                <a:cs typeface="Amatic SC" panose="020B0604020202020204" charset="-79"/>
              </a:rPr>
              <a:t>What are you working toward?</a:t>
            </a:r>
            <a:endParaRPr lang="en-US" sz="2800" dirty="0">
              <a:solidFill>
                <a:srgbClr val="C00000"/>
              </a:solidFill>
              <a:latin typeface="Bodoni MT" panose="02070603080606020203" pitchFamily="18" charset="0"/>
            </a:endParaRPr>
          </a:p>
          <a:p>
            <a:br>
              <a:rPr lang="en-US" dirty="0"/>
            </a:b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D2EFADE-5E7F-465E-A797-26A9840618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843" y="1878066"/>
            <a:ext cx="2790276" cy="3817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0852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74AC06F2-143F-4B61-AD87-46B7BDD7FA5D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781556" y="1821117"/>
            <a:ext cx="10697000" cy="3974734"/>
          </a:xfrm>
        </p:spPr>
        <p:txBody>
          <a:bodyPr/>
          <a:lstStyle/>
          <a:p>
            <a:r>
              <a:rPr lang="en-US" dirty="0"/>
              <a:t>ENGLISH AND MATH GUIDED PLACEMENT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253DA2-DC8C-44CE-BF65-BDE874FA6F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Assessment Center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60ECFC-D997-4479-8BED-2EE174EB3F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AutoShape 2" descr="https://lh3.googleusercontent.com/KdG8MkWjYNUOyeEACR8xI5uCouW4cRAKd2ShsXBpCnqYPyjhBj-r3hXTnv2EuZgK5C-Ag3eUiU1WI_dAj09gBeLZFQi0ams_BC0WkszcqPk8pKuiCA4b-jyEXGsXJbkquVVuIbM5KOE">
            <a:extLst>
              <a:ext uri="{FF2B5EF4-FFF2-40B4-BE49-F238E27FC236}">
                <a16:creationId xmlns:a16="http://schemas.microsoft.com/office/drawing/2014/main" id="{EDCCFF6E-E130-4A64-8E27-37B617BFA5E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https://lh3.googleusercontent.com/KdG8MkWjYNUOyeEACR8xI5uCouW4cRAKd2ShsXBpCnqYPyjhBj-r3hXTnv2EuZgK5C-Ag3eUiU1WI_dAj09gBeLZFQi0ams_BC0WkszcqPk8pKuiCA4b-jyEXGsXJbkquVVuIbM5KOE">
            <a:extLst>
              <a:ext uri="{FF2B5EF4-FFF2-40B4-BE49-F238E27FC236}">
                <a16:creationId xmlns:a16="http://schemas.microsoft.com/office/drawing/2014/main" id="{10048173-D360-48E6-87F5-8BFBC56550D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479369" y="3428999"/>
            <a:ext cx="2921431" cy="2921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https://lh3.googleusercontent.com/KdG8MkWjYNUOyeEACR8xI5uCouW4cRAKd2ShsXBpCnqYPyjhBj-r3hXTnv2EuZgK5C-Ag3eUiU1WI_dAj09gBeLZFQi0ams_BC0WkszcqPk8pKuiCA4b-jyEXGsXJbkquVVuIbM5KOE">
            <a:extLst>
              <a:ext uri="{FF2B5EF4-FFF2-40B4-BE49-F238E27FC236}">
                <a16:creationId xmlns:a16="http://schemas.microsoft.com/office/drawing/2014/main" id="{873BD68F-6AF5-490D-83D4-F473907BE97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Google Shape;915;p32">
            <a:hlinkClick r:id="rId2"/>
            <a:extLst>
              <a:ext uri="{FF2B5EF4-FFF2-40B4-BE49-F238E27FC236}">
                <a16:creationId xmlns:a16="http://schemas.microsoft.com/office/drawing/2014/main" id="{B1DD910C-E625-4385-BAC4-D3CB2F795F5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5268" y="2275606"/>
            <a:ext cx="7252202" cy="3710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14990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063875EC-0D6F-4AA6-8623-EAD4933C0C17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781556" y="2183062"/>
            <a:ext cx="10697000" cy="3272602"/>
          </a:xfrm>
        </p:spPr>
        <p:txBody>
          <a:bodyPr>
            <a:normAutofit/>
          </a:bodyPr>
          <a:lstStyle/>
          <a:p>
            <a:r>
              <a:rPr lang="en-US" dirty="0"/>
              <a:t>What is AB 705 and 1805?</a:t>
            </a:r>
          </a:p>
          <a:p>
            <a:endParaRPr lang="en-US" dirty="0"/>
          </a:p>
          <a:p>
            <a:r>
              <a:rPr lang="en-US" dirty="0"/>
              <a:t>Assembly Bill 705 is a law designed to end the practice of disproportionately funneling minoritized students into remedial math and English classes that did not count towards graduation or a transfer to four-year schools. </a:t>
            </a:r>
          </a:p>
          <a:p>
            <a:r>
              <a:rPr lang="en-US" dirty="0"/>
              <a:t>Assembly Bill 1805 is law giving community college students the right to start their math (with Intermediate Algebra prerequisite) and English requirements at the transfer level. 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78FCDC-469A-44B3-A019-B2628F8B2C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98D299-F4DB-4D9D-92B9-11A9F108FF5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9C7C983-C099-4988-86A1-FEA268B00102}"/>
              </a:ext>
            </a:extLst>
          </p:cNvPr>
          <p:cNvSpPr/>
          <p:nvPr/>
        </p:nvSpPr>
        <p:spPr>
          <a:xfrm>
            <a:off x="5508795" y="1123221"/>
            <a:ext cx="477887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Know your rights!  </a:t>
            </a:r>
          </a:p>
        </p:txBody>
      </p:sp>
    </p:spTree>
    <p:extLst>
      <p:ext uri="{BB962C8B-B14F-4D97-AF65-F5344CB8AC3E}">
        <p14:creationId xmlns:p14="http://schemas.microsoft.com/office/powerpoint/2010/main" val="34017630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14C7C0-C20F-451F-9451-F6BB47AF2D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STUDENT SERVICES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FD8AE8-537A-4A50-93BC-72A3726E74F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D98D6A-9182-4490-B6BF-601EEA25AD9C}"/>
              </a:ext>
            </a:extLst>
          </p:cNvPr>
          <p:cNvSpPr txBox="1"/>
          <p:nvPr/>
        </p:nvSpPr>
        <p:spPr>
          <a:xfrm>
            <a:off x="6431536" y="968188"/>
            <a:ext cx="34654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NEXT STEPS!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170738-5D0C-4013-8B42-88FDBD0689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801" y="2088410"/>
            <a:ext cx="3333333" cy="11904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5EAE611-E657-4577-8EAD-FCBB7E0C97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106" y="3775111"/>
            <a:ext cx="3342857" cy="14285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8EA5E1C-5FCE-4EC0-A816-83FA778F66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2266" y="2058639"/>
            <a:ext cx="3465500" cy="1220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0837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491AA5A2-7B83-4B76-9013-310096FCD9D0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/>
          </a:bodyPr>
          <a:lstStyle/>
          <a:p>
            <a:pPr lvl="0" algn="ctr">
              <a:lnSpc>
                <a:spcPct val="105000"/>
              </a:lnSpc>
              <a:spcBef>
                <a:spcPts val="0"/>
              </a:spcBef>
            </a:pPr>
            <a:r>
              <a:rPr lang="en-US" sz="4400" dirty="0">
                <a:latin typeface="Constantia" panose="02030602050306030303" pitchFamily="18" charset="0"/>
              </a:rPr>
              <a:t>Wishing you lots of </a:t>
            </a:r>
          </a:p>
          <a:p>
            <a:pPr lvl="0" algn="ctr">
              <a:lnSpc>
                <a:spcPct val="105000"/>
              </a:lnSpc>
              <a:spcBef>
                <a:spcPts val="0"/>
              </a:spcBef>
            </a:pPr>
            <a:r>
              <a:rPr lang="en-US" sz="4400" dirty="0">
                <a:latin typeface="Constantia" panose="02030602050306030303" pitchFamily="18" charset="0"/>
              </a:rPr>
              <a:t>success as you begin </a:t>
            </a:r>
          </a:p>
          <a:p>
            <a:pPr lvl="0" algn="ctr">
              <a:lnSpc>
                <a:spcPct val="105000"/>
              </a:lnSpc>
              <a:spcBef>
                <a:spcPts val="0"/>
              </a:spcBef>
            </a:pPr>
            <a:r>
              <a:rPr lang="en-US" sz="4400" dirty="0">
                <a:latin typeface="Constantia" panose="02030602050306030303" pitchFamily="18" charset="0"/>
              </a:rPr>
              <a:t>your new journey at </a:t>
            </a:r>
          </a:p>
          <a:p>
            <a:pPr lvl="0" algn="ctr">
              <a:lnSpc>
                <a:spcPct val="105000"/>
              </a:lnSpc>
              <a:spcBef>
                <a:spcPts val="0"/>
              </a:spcBef>
            </a:pPr>
            <a:r>
              <a:rPr lang="en-US" sz="4400" dirty="0">
                <a:latin typeface="Constantia" panose="02030602050306030303" pitchFamily="18" charset="0"/>
              </a:rPr>
              <a:t>Glendale Community College!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94FE21-F880-4282-B19B-65BA578BFF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8F53A1-B958-4A4D-9E47-DAF7AD2F7EF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062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A5407305-ABF3-D047-9647-AC68670F8274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781556" y="2028585"/>
            <a:ext cx="10697000" cy="3767265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Today’s Agenda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3200" dirty="0"/>
              <a:t>Making the Transition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3200" dirty="0"/>
              <a:t>Academic Sessions &amp; Tuition/Fees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3200" dirty="0"/>
              <a:t>Financial Aid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3200" dirty="0"/>
              <a:t>Campus Services &amp; Summer Bridge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3200" dirty="0"/>
              <a:t>Exploring your academic options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3200" dirty="0"/>
              <a:t>Next Steps (Course Registration)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E313D7-3BC9-E44A-A0FC-6A3BB51413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Student Services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6C61A6-9A34-A140-8F6D-2FE4280B2B3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445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5B85EF26-7C62-40B4-9C5F-314DD2EDBA1C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1007388" y="1984920"/>
            <a:ext cx="10393675" cy="598885"/>
          </a:xfrm>
        </p:spPr>
        <p:txBody>
          <a:bodyPr/>
          <a:lstStyle/>
          <a:p>
            <a:r>
              <a:rPr lang="en-US" dirty="0"/>
              <a:t>HOW IS COLLEGE DIFFERENT FROM HIGH SCHOOL?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52E14-880D-4612-8C81-7D9D206099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BC7B74-A34E-46E5-934D-C4CCA1A489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C4AF5B-67BD-46F8-B995-8EA55E3AA1B2}"/>
              </a:ext>
            </a:extLst>
          </p:cNvPr>
          <p:cNvSpPr/>
          <p:nvPr/>
        </p:nvSpPr>
        <p:spPr>
          <a:xfrm>
            <a:off x="1420441" y="2712596"/>
            <a:ext cx="2112935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273F68"/>
                </a:solidFill>
                <a:latin typeface="Quicksand" panose="020B0604020202020204" charset="0"/>
              </a:rPr>
              <a:t>High School</a:t>
            </a:r>
            <a:endParaRPr lang="en-US" dirty="0"/>
          </a:p>
          <a:p>
            <a:pPr algn="ctr"/>
            <a:r>
              <a:rPr lang="en-US" dirty="0">
                <a:solidFill>
                  <a:srgbClr val="273F68"/>
                </a:solidFill>
                <a:latin typeface="Quicksand" panose="020B0604020202020204" charset="0"/>
              </a:rPr>
              <a:t>“They do”</a:t>
            </a:r>
            <a:endParaRPr lang="en-US" dirty="0"/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73F68"/>
                </a:solidFill>
                <a:latin typeface="Quicksand" panose="020B0604020202020204" charset="0"/>
              </a:rPr>
              <a:t>Textbooks &amp; supplies are </a:t>
            </a:r>
            <a:r>
              <a:rPr lang="en-US" b="1" dirty="0">
                <a:solidFill>
                  <a:srgbClr val="273F68"/>
                </a:solidFill>
                <a:latin typeface="Quicksand" panose="020B0604020202020204" charset="0"/>
              </a:rPr>
              <a:t>provided</a:t>
            </a:r>
            <a:endParaRPr lang="en-US" dirty="0">
              <a:solidFill>
                <a:srgbClr val="273F68"/>
              </a:solidFill>
              <a:latin typeface="Quicksand" panose="020B060402020202020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73F68"/>
                </a:solidFill>
                <a:latin typeface="Quicksand" panose="020B0604020202020204" charset="0"/>
              </a:rPr>
              <a:t>Counselors </a:t>
            </a:r>
            <a:r>
              <a:rPr lang="en-US" b="1" dirty="0">
                <a:solidFill>
                  <a:srgbClr val="273F68"/>
                </a:solidFill>
                <a:latin typeface="Quicksand" panose="020B0604020202020204" charset="0"/>
              </a:rPr>
              <a:t>place</a:t>
            </a:r>
            <a:r>
              <a:rPr lang="en-US" dirty="0">
                <a:solidFill>
                  <a:srgbClr val="273F68"/>
                </a:solidFill>
                <a:latin typeface="Quicksand" panose="020B0604020202020204" charset="0"/>
              </a:rPr>
              <a:t> you into classes you need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73F68"/>
                </a:solidFill>
                <a:latin typeface="Quicksand" panose="020B0604020202020204" charset="0"/>
              </a:rPr>
              <a:t>High school is </a:t>
            </a:r>
            <a:r>
              <a:rPr lang="en-US" b="1" dirty="0">
                <a:solidFill>
                  <a:srgbClr val="273F68"/>
                </a:solidFill>
                <a:latin typeface="Quicksand" panose="020B0604020202020204" charset="0"/>
              </a:rPr>
              <a:t>free</a:t>
            </a:r>
            <a:endParaRPr lang="en-US" dirty="0">
              <a:solidFill>
                <a:srgbClr val="273F68"/>
              </a:solidFill>
              <a:latin typeface="Quicksand" panose="020B060402020202020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B3366B4-6B77-434F-A2DD-8254DDD8C525}"/>
              </a:ext>
            </a:extLst>
          </p:cNvPr>
          <p:cNvSpPr/>
          <p:nvPr/>
        </p:nvSpPr>
        <p:spPr>
          <a:xfrm>
            <a:off x="4406077" y="2703547"/>
            <a:ext cx="2980841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273F68"/>
                </a:solidFill>
                <a:latin typeface="Quicksand" panose="020B0604020202020204" charset="0"/>
              </a:rPr>
              <a:t>College</a:t>
            </a:r>
            <a:endParaRPr lang="en-US" dirty="0"/>
          </a:p>
          <a:p>
            <a:pPr algn="ctr"/>
            <a:r>
              <a:rPr lang="en-US" dirty="0">
                <a:solidFill>
                  <a:srgbClr val="273F68"/>
                </a:solidFill>
                <a:latin typeface="Quicksand" panose="020B0604020202020204" charset="0"/>
              </a:rPr>
              <a:t>“You do”</a:t>
            </a:r>
            <a:endParaRPr lang="en-US" dirty="0"/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73F68"/>
                </a:solidFill>
                <a:latin typeface="Quicksand" panose="020B0604020202020204" charset="0"/>
              </a:rPr>
              <a:t>You must </a:t>
            </a:r>
            <a:r>
              <a:rPr lang="en-US" b="1" dirty="0">
                <a:solidFill>
                  <a:srgbClr val="273F68"/>
                </a:solidFill>
                <a:latin typeface="Quicksand" panose="020B0604020202020204" charset="0"/>
              </a:rPr>
              <a:t>buy</a:t>
            </a:r>
            <a:r>
              <a:rPr lang="en-US" dirty="0">
                <a:solidFill>
                  <a:srgbClr val="273F68"/>
                </a:solidFill>
                <a:latin typeface="Quicksand" panose="020B0604020202020204" charset="0"/>
              </a:rPr>
              <a:t> your own textbooks &amp; supplies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73F68"/>
                </a:solidFill>
                <a:latin typeface="Quicksand" panose="020B0604020202020204" charset="0"/>
              </a:rPr>
              <a:t>Counselors are available to </a:t>
            </a:r>
            <a:r>
              <a:rPr lang="en-US" b="1" dirty="0">
                <a:solidFill>
                  <a:srgbClr val="273F68"/>
                </a:solidFill>
                <a:latin typeface="Quicksand" panose="020B0604020202020204" charset="0"/>
              </a:rPr>
              <a:t>assist</a:t>
            </a:r>
            <a:r>
              <a:rPr lang="en-US" dirty="0">
                <a:solidFill>
                  <a:srgbClr val="273F68"/>
                </a:solidFill>
                <a:latin typeface="Quicksand" panose="020B0604020202020204" charset="0"/>
              </a:rPr>
              <a:t> you with your class schedule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73F68"/>
                </a:solidFill>
                <a:latin typeface="Quicksand" panose="020B0604020202020204" charset="0"/>
              </a:rPr>
              <a:t>You </a:t>
            </a:r>
            <a:r>
              <a:rPr lang="en-US" b="1" dirty="0">
                <a:solidFill>
                  <a:srgbClr val="273F68"/>
                </a:solidFill>
                <a:latin typeface="Quicksand" panose="020B0604020202020204" charset="0"/>
              </a:rPr>
              <a:t>pay</a:t>
            </a:r>
            <a:r>
              <a:rPr lang="en-US" dirty="0">
                <a:solidFill>
                  <a:srgbClr val="273F68"/>
                </a:solidFill>
                <a:latin typeface="Quicksand" panose="020B0604020202020204" charset="0"/>
              </a:rPr>
              <a:t> to attend college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0EE6245-79E5-4D3C-88F6-C1560A7DD785}"/>
              </a:ext>
            </a:extLst>
          </p:cNvPr>
          <p:cNvSpPr/>
          <p:nvPr/>
        </p:nvSpPr>
        <p:spPr>
          <a:xfrm>
            <a:off x="8172298" y="2448077"/>
            <a:ext cx="267345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br>
              <a:rPr lang="en-US" dirty="0"/>
            </a:br>
            <a:r>
              <a:rPr lang="en-US" b="1" dirty="0">
                <a:solidFill>
                  <a:srgbClr val="273F68"/>
                </a:solidFill>
                <a:latin typeface="Quicksand" panose="020B0604020202020204" charset="0"/>
              </a:rPr>
              <a:t>Personal Differences</a:t>
            </a:r>
            <a:endParaRPr lang="en-US" dirty="0"/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73F68"/>
                </a:solidFill>
                <a:latin typeface="Quicksand" panose="020B0604020202020204" charset="0"/>
              </a:rPr>
              <a:t>Self efficacy</a:t>
            </a:r>
            <a:endParaRPr lang="en-US" sz="1600" dirty="0">
              <a:solidFill>
                <a:srgbClr val="273F68"/>
              </a:solidFill>
              <a:latin typeface="Quicksand" panose="020B060402020202020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73F68"/>
                </a:solidFill>
                <a:latin typeface="Quicksand" panose="020B0604020202020204" charset="0"/>
              </a:rPr>
              <a:t>Independence</a:t>
            </a:r>
            <a:endParaRPr lang="en-US" sz="1600" dirty="0">
              <a:solidFill>
                <a:srgbClr val="273F68"/>
              </a:solidFill>
              <a:latin typeface="Quicksand" panose="020B060402020202020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73F68"/>
                </a:solidFill>
                <a:latin typeface="Quicksand" panose="020B0604020202020204" charset="0"/>
              </a:rPr>
              <a:t>Responsibility</a:t>
            </a:r>
            <a:endParaRPr lang="en-US" sz="1600" dirty="0">
              <a:solidFill>
                <a:srgbClr val="273F68"/>
              </a:solidFill>
              <a:latin typeface="Quicksand" panose="020B060402020202020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73F68"/>
                </a:solidFill>
                <a:latin typeface="Quicksand" panose="020B0604020202020204" charset="0"/>
              </a:rPr>
              <a:t>Time Management</a:t>
            </a:r>
            <a:endParaRPr lang="en-US" sz="1600" dirty="0">
              <a:solidFill>
                <a:srgbClr val="273F68"/>
              </a:solidFill>
              <a:latin typeface="Quicksand" panose="020B060402020202020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73F68"/>
                </a:solidFill>
                <a:latin typeface="Quicksand" panose="020B0604020202020204" charset="0"/>
              </a:rPr>
              <a:t>Study Skills</a:t>
            </a:r>
            <a:endParaRPr lang="en-US" sz="1600" dirty="0">
              <a:solidFill>
                <a:srgbClr val="273F68"/>
              </a:solidFill>
              <a:latin typeface="Quicksand" panose="020B060402020202020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73F68"/>
                </a:solidFill>
                <a:latin typeface="Quicksand" panose="020B0604020202020204" charset="0"/>
              </a:rPr>
              <a:t>Reputation</a:t>
            </a:r>
            <a:endParaRPr lang="en-US" sz="1600" dirty="0">
              <a:solidFill>
                <a:srgbClr val="273F68"/>
              </a:solidFill>
              <a:latin typeface="Quicksand" panose="020B060402020202020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73F68"/>
                </a:solidFill>
                <a:latin typeface="Quicksand" panose="020B0604020202020204" charset="0"/>
              </a:rPr>
              <a:t>Maturity </a:t>
            </a:r>
            <a:endParaRPr lang="en-US" sz="1600" b="0" i="0" u="none" strike="noStrike" dirty="0">
              <a:solidFill>
                <a:srgbClr val="273F68"/>
              </a:solidFill>
              <a:effectLst/>
              <a:latin typeface="Quicksan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641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8A5A45E8-934D-4CF6-BC6E-3825016096A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781556" y="2183062"/>
            <a:ext cx="10697000" cy="606634"/>
          </a:xfrm>
        </p:spPr>
        <p:txBody>
          <a:bodyPr/>
          <a:lstStyle/>
          <a:p>
            <a:r>
              <a:rPr lang="en-US" dirty="0"/>
              <a:t>WHEN DOES FALL BEGIN?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650F6C-0306-4592-9140-7708101399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2491BA-86A2-4F36-A3FF-9ABF74C731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E4CA0140-7DF0-481C-B087-61A0BFCD22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9373673"/>
              </p:ext>
            </p:extLst>
          </p:nvPr>
        </p:nvGraphicFramePr>
        <p:xfrm>
          <a:off x="1062925" y="2941503"/>
          <a:ext cx="10515600" cy="18559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319094674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7323633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Event </a:t>
                      </a:r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Date</a:t>
                      </a:r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2283346"/>
                  </a:ext>
                </a:extLst>
              </a:tr>
              <a:tr h="372564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Check your Fall 2021</a:t>
                      </a:r>
                      <a:r>
                        <a:rPr lang="en-US" baseline="0" dirty="0">
                          <a:solidFill>
                            <a:schemeClr val="bg1"/>
                          </a:solidFill>
                        </a:rPr>
                        <a:t> Registration Date 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May 3</a:t>
                      </a:r>
                      <a:r>
                        <a:rPr lang="en-US" baseline="30000" dirty="0">
                          <a:solidFill>
                            <a:schemeClr val="bg1"/>
                          </a:solidFill>
                        </a:rPr>
                        <a:t>rd</a:t>
                      </a:r>
                      <a:r>
                        <a:rPr lang="en-US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1640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Fall Registration Period </a:t>
                      </a:r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May 17</a:t>
                      </a:r>
                      <a:r>
                        <a:rPr lang="en-US" baseline="30000" dirty="0">
                          <a:solidFill>
                            <a:schemeClr val="bg1"/>
                          </a:solidFill>
                        </a:rPr>
                        <a:t>th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3434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First</a:t>
                      </a:r>
                      <a:r>
                        <a:rPr lang="en-US" baseline="0" dirty="0">
                          <a:solidFill>
                            <a:schemeClr val="bg1"/>
                          </a:solidFill>
                        </a:rPr>
                        <a:t> Day of Fall 2021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August 30</a:t>
                      </a:r>
                      <a:r>
                        <a:rPr lang="en-US" baseline="30000" dirty="0">
                          <a:solidFill>
                            <a:schemeClr val="bg1"/>
                          </a:solidFill>
                        </a:rPr>
                        <a:t>th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45497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Last Day of Fall 2021 </a:t>
                      </a:r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December 15</a:t>
                      </a:r>
                      <a:r>
                        <a:rPr lang="en-US" baseline="30000" dirty="0">
                          <a:solidFill>
                            <a:schemeClr val="bg1"/>
                          </a:solidFill>
                        </a:rPr>
                        <a:t>th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67850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3400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68ECE119-CC61-43DE-98F3-670B9F3A2BAD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/>
              <a:t>FALL 2021 WITHDRAWAL/DROP DEADLINES</a:t>
            </a:r>
          </a:p>
          <a:p>
            <a:endParaRPr lang="en-US" dirty="0"/>
          </a:p>
          <a:p>
            <a:r>
              <a:rPr lang="en-US" dirty="0"/>
              <a:t>Drop/Withdrawal deadlines vary by length of term (e.g., 16 or 8 week courses).  To receive a refund, a course must be dropped within the first 2 weeks of the 16-week course, or within the first week of an 8-week course.  </a:t>
            </a:r>
          </a:p>
          <a:p>
            <a:endParaRPr lang="en-US" dirty="0"/>
          </a:p>
          <a:p>
            <a:r>
              <a:rPr lang="en-US" dirty="0">
                <a:hlinkClick r:id="rId2"/>
              </a:rPr>
              <a:t>https://www.glendale.edu/students/admissions-records/session-dates-deadlines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BCC7C8-E8CC-48A3-964E-AB925C5FAF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5E388A-7786-4932-9A27-1E958C923D3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039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5B616E-06A9-4480-B396-C8FC6F23C5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Tuition and Fees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3E2094-A80B-4B22-905F-7BC54044CA5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510FDE-815B-48CE-ACA1-4F35EF9B7773}"/>
              </a:ext>
            </a:extLst>
          </p:cNvPr>
          <p:cNvSpPr/>
          <p:nvPr/>
        </p:nvSpPr>
        <p:spPr>
          <a:xfrm>
            <a:off x="3383735" y="1911480"/>
            <a:ext cx="44550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273F68"/>
                </a:solidFill>
                <a:latin typeface="Amatic SC" panose="020B0604020202020204" charset="-79"/>
                <a:cs typeface="Amatic SC" panose="020B0604020202020204" charset="-79"/>
              </a:rPr>
              <a:t>How much does it cost to attend GCC?</a:t>
            </a:r>
            <a:endParaRPr lang="en-US" dirty="0"/>
          </a:p>
        </p:txBody>
      </p:sp>
      <p:pic>
        <p:nvPicPr>
          <p:cNvPr id="9" name="Google Shape;791;p24">
            <a:extLst>
              <a:ext uri="{FF2B5EF4-FFF2-40B4-BE49-F238E27FC236}">
                <a16:creationId xmlns:a16="http://schemas.microsoft.com/office/drawing/2014/main" id="{6A90CEC7-2E26-4172-BE9E-1B694F9D05C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929180" y="2280812"/>
            <a:ext cx="5503649" cy="134500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792;p24">
            <a:extLst>
              <a:ext uri="{FF2B5EF4-FFF2-40B4-BE49-F238E27FC236}">
                <a16:creationId xmlns:a16="http://schemas.microsoft.com/office/drawing/2014/main" id="{C8F301A1-E683-4D6C-88FC-2B527DEC6C53}"/>
              </a:ext>
            </a:extLst>
          </p:cNvPr>
          <p:cNvSpPr txBox="1"/>
          <p:nvPr/>
        </p:nvSpPr>
        <p:spPr>
          <a:xfrm>
            <a:off x="3383735" y="3625818"/>
            <a:ext cx="5049000" cy="2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alibri"/>
                <a:ea typeface="Calibri"/>
                <a:cs typeface="Calibri"/>
                <a:sym typeface="Calibri"/>
              </a:rPr>
              <a:t>***Nonresident tuition 	    + $225 per unit		            + </a:t>
            </a:r>
            <a:r>
              <a:rPr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$225 per unit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Google Shape;793;p24">
            <a:extLst>
              <a:ext uri="{FF2B5EF4-FFF2-40B4-BE49-F238E27FC236}">
                <a16:creationId xmlns:a16="http://schemas.microsoft.com/office/drawing/2014/main" id="{8AF8E443-CE5B-4EE4-BE1D-495D1ACDA6D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29180" y="4097518"/>
            <a:ext cx="5503649" cy="1345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794;p24">
            <a:extLst>
              <a:ext uri="{FF2B5EF4-FFF2-40B4-BE49-F238E27FC236}">
                <a16:creationId xmlns:a16="http://schemas.microsoft.com/office/drawing/2014/main" id="{E5A1EB08-9D3F-4440-90A1-2BDBB097E720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5580" y="2823611"/>
            <a:ext cx="2045627" cy="16044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0451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BD937F18-270A-431E-B7C3-3FB6AEC58D96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/>
              <a:t>HOW CAN I PAY FOR COLLEGE?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91A644-B3B1-42AD-854B-59810DB768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FINANCIAL AID RESOURCES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A0A8F5-C8AF-4FDC-B84B-CB440316E4F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Google Shape;806;p25">
            <a:extLst>
              <a:ext uri="{FF2B5EF4-FFF2-40B4-BE49-F238E27FC236}">
                <a16:creationId xmlns:a16="http://schemas.microsoft.com/office/drawing/2014/main" id="{67A7D705-AF40-4F09-A9AF-E5DC8D0A7809}"/>
              </a:ext>
            </a:extLst>
          </p:cNvPr>
          <p:cNvSpPr txBox="1">
            <a:spLocks/>
          </p:cNvSpPr>
          <p:nvPr/>
        </p:nvSpPr>
        <p:spPr>
          <a:xfrm>
            <a:off x="879662" y="2710950"/>
            <a:ext cx="2326800" cy="3084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1800" b="1" dirty="0">
                <a:solidFill>
                  <a:schemeClr val="accent1"/>
                </a:solidFill>
              </a:rPr>
              <a:t>FAFSA/ DREAM Act</a:t>
            </a:r>
          </a:p>
          <a:p>
            <a:pPr marL="457200" indent="-330200">
              <a:spcBef>
                <a:spcPts val="600"/>
              </a:spcBef>
              <a:buClr>
                <a:schemeClr val="dk1"/>
              </a:buClr>
              <a:buSzPts val="1600"/>
              <a:buFont typeface="Arial" panose="020B0604020202020204" pitchFamily="34" charset="0"/>
              <a:buChar char="●"/>
            </a:pPr>
            <a:r>
              <a:rPr lang="en-US" sz="1600" dirty="0"/>
              <a:t>Must apply each year beginning October 1st</a:t>
            </a:r>
          </a:p>
          <a:p>
            <a:pPr marL="457200" indent="-330200">
              <a:spcBef>
                <a:spcPts val="0"/>
              </a:spcBef>
              <a:buClr>
                <a:schemeClr val="dk1"/>
              </a:buClr>
              <a:buSzPts val="1600"/>
              <a:buFont typeface="Arial" panose="020B0604020202020204" pitchFamily="34" charset="0"/>
              <a:buChar char="●"/>
            </a:pPr>
            <a:r>
              <a:rPr lang="en-US" sz="1600" dirty="0"/>
              <a:t>Priority deadline March 2nd</a:t>
            </a:r>
          </a:p>
          <a:p>
            <a:pPr marL="457200" indent="-330200">
              <a:spcBef>
                <a:spcPts val="0"/>
              </a:spcBef>
              <a:buClr>
                <a:schemeClr val="dk1"/>
              </a:buClr>
              <a:buSzPts val="1600"/>
              <a:buFont typeface="Arial" panose="020B0604020202020204" pitchFamily="34" charset="0"/>
              <a:buChar char="●"/>
            </a:pPr>
            <a:r>
              <a:rPr lang="en-US" sz="1600" dirty="0"/>
              <a:t>Grants, Loans &amp; Work Study</a:t>
            </a:r>
          </a:p>
          <a:p>
            <a:pPr marL="457200" indent="-330200">
              <a:spcBef>
                <a:spcPts val="0"/>
              </a:spcBef>
              <a:buClr>
                <a:schemeClr val="dk1"/>
              </a:buClr>
              <a:buSzPts val="1600"/>
              <a:buFont typeface="Arial" panose="020B0604020202020204" pitchFamily="34" charset="0"/>
              <a:buChar char="●"/>
            </a:pPr>
            <a:r>
              <a:rPr lang="en-US" sz="1600" dirty="0"/>
              <a:t>May need parent or guardian tax info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endParaRPr lang="en-US" sz="1800" dirty="0"/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endParaRPr lang="en-US" sz="1800" dirty="0"/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endParaRPr lang="en-US" sz="1800" dirty="0"/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endParaRPr lang="en-US" sz="1800" dirty="0"/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endParaRPr lang="en-US" sz="1800" dirty="0"/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endParaRPr lang="en-US" sz="1800" dirty="0"/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endParaRPr lang="en-US" sz="1800" dirty="0"/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endParaRPr lang="en-US" sz="1800" dirty="0"/>
          </a:p>
        </p:txBody>
      </p:sp>
      <p:sp>
        <p:nvSpPr>
          <p:cNvPr id="6" name="Google Shape;808;p25">
            <a:extLst>
              <a:ext uri="{FF2B5EF4-FFF2-40B4-BE49-F238E27FC236}">
                <a16:creationId xmlns:a16="http://schemas.microsoft.com/office/drawing/2014/main" id="{D6E57377-567C-46F6-8AFB-09BFD7BAABF8}"/>
              </a:ext>
            </a:extLst>
          </p:cNvPr>
          <p:cNvSpPr txBox="1">
            <a:spLocks/>
          </p:cNvSpPr>
          <p:nvPr/>
        </p:nvSpPr>
        <p:spPr>
          <a:xfrm>
            <a:off x="4431923" y="2710950"/>
            <a:ext cx="2326800" cy="2302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1800" b="1" dirty="0">
                <a:solidFill>
                  <a:schemeClr val="accent1"/>
                </a:solidFill>
              </a:rPr>
              <a:t>California College Promise Grant Fee Waiver</a:t>
            </a:r>
          </a:p>
          <a:p>
            <a:pPr marL="457200" indent="-330200">
              <a:spcBef>
                <a:spcPts val="600"/>
              </a:spcBef>
              <a:buClr>
                <a:schemeClr val="dk1"/>
              </a:buClr>
              <a:buSzPts val="1600"/>
              <a:buFont typeface="Arial" panose="020B0604020202020204" pitchFamily="34" charset="0"/>
              <a:buChar char="●"/>
            </a:pPr>
            <a:r>
              <a:rPr lang="en-US" sz="1600" dirty="0"/>
              <a:t>Eligible students can get tuition waived</a:t>
            </a:r>
          </a:p>
          <a:p>
            <a:pPr marL="457200" indent="-330200">
              <a:spcBef>
                <a:spcPts val="0"/>
              </a:spcBef>
              <a:buClr>
                <a:schemeClr val="dk1"/>
              </a:buClr>
              <a:buSzPts val="1600"/>
              <a:buFont typeface="Arial" panose="020B0604020202020204" pitchFamily="34" charset="0"/>
              <a:buChar char="●"/>
            </a:pPr>
            <a:r>
              <a:rPr lang="en-US" sz="1600" dirty="0"/>
              <a:t>Must have a FAFSA or DREAM Act application on file </a:t>
            </a:r>
            <a:endParaRPr lang="en-US" sz="1800" dirty="0"/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endParaRPr lang="en-US" sz="1800" dirty="0"/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endParaRPr lang="en-US" sz="1800" dirty="0"/>
          </a:p>
        </p:txBody>
      </p:sp>
      <p:sp>
        <p:nvSpPr>
          <p:cNvPr id="7" name="Google Shape;809;p25">
            <a:extLst>
              <a:ext uri="{FF2B5EF4-FFF2-40B4-BE49-F238E27FC236}">
                <a16:creationId xmlns:a16="http://schemas.microsoft.com/office/drawing/2014/main" id="{4F6709AE-C9B3-4FE0-A857-EA915DD9F75A}"/>
              </a:ext>
            </a:extLst>
          </p:cNvPr>
          <p:cNvSpPr txBox="1">
            <a:spLocks/>
          </p:cNvSpPr>
          <p:nvPr/>
        </p:nvSpPr>
        <p:spPr>
          <a:xfrm>
            <a:off x="7984185" y="2710950"/>
            <a:ext cx="2326800" cy="3084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1800" b="1" dirty="0">
                <a:solidFill>
                  <a:schemeClr val="accent1"/>
                </a:solidFill>
              </a:rPr>
              <a:t>GCC Promise</a:t>
            </a:r>
          </a:p>
          <a:p>
            <a:pPr marL="457200" indent="-330200">
              <a:spcBef>
                <a:spcPts val="600"/>
              </a:spcBef>
              <a:buClr>
                <a:schemeClr val="dk1"/>
              </a:buClr>
              <a:buSzPts val="1600"/>
              <a:buFont typeface="Arial" panose="020B0604020202020204" pitchFamily="34" charset="0"/>
              <a:buChar char="●"/>
            </a:pPr>
            <a:r>
              <a:rPr lang="en-US" sz="1600" dirty="0"/>
              <a:t>Must be a 1st time, degree seeking, college student</a:t>
            </a:r>
          </a:p>
          <a:p>
            <a:pPr marL="457200" indent="-330200">
              <a:spcBef>
                <a:spcPts val="0"/>
              </a:spcBef>
              <a:buClr>
                <a:schemeClr val="dk1"/>
              </a:buClr>
              <a:buSzPts val="1600"/>
              <a:buFont typeface="Arial" panose="020B0604020202020204" pitchFamily="34" charset="0"/>
              <a:buChar char="●"/>
            </a:pPr>
            <a:r>
              <a:rPr lang="en-US" sz="1600" dirty="0"/>
              <a:t>Enrolled in at least 12 units </a:t>
            </a:r>
          </a:p>
          <a:p>
            <a:pPr marL="457200" indent="-330200">
              <a:spcBef>
                <a:spcPts val="0"/>
              </a:spcBef>
              <a:buClr>
                <a:schemeClr val="dk1"/>
              </a:buClr>
              <a:buSzPts val="1600"/>
              <a:buFont typeface="Arial" panose="020B0604020202020204" pitchFamily="34" charset="0"/>
              <a:buChar char="●"/>
            </a:pPr>
            <a:r>
              <a:rPr lang="en-US" sz="1600" dirty="0"/>
              <a:t>California resident</a:t>
            </a:r>
          </a:p>
          <a:p>
            <a:pPr marL="457200" indent="-330200">
              <a:spcBef>
                <a:spcPts val="0"/>
              </a:spcBef>
              <a:buClr>
                <a:schemeClr val="dk1"/>
              </a:buClr>
              <a:buSzPts val="1600"/>
              <a:buFont typeface="Arial" panose="020B0604020202020204" pitchFamily="34" charset="0"/>
              <a:buChar char="●"/>
            </a:pPr>
            <a:r>
              <a:rPr lang="en-US" sz="1600" dirty="0"/>
              <a:t>Must have a FAFSA or DREAM Act application on file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endParaRPr lang="en-US" sz="1800" dirty="0"/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endParaRPr lang="en-US" sz="1800" dirty="0"/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endParaRPr lang="en-US" sz="1800" dirty="0"/>
          </a:p>
        </p:txBody>
      </p:sp>
      <p:pic>
        <p:nvPicPr>
          <p:cNvPr id="8" name="Google Shape;794;p24">
            <a:extLst>
              <a:ext uri="{FF2B5EF4-FFF2-40B4-BE49-F238E27FC236}">
                <a16:creationId xmlns:a16="http://schemas.microsoft.com/office/drawing/2014/main" id="{929CD3DA-ABD2-47EE-A844-B2EBE5A1F2E3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312322" y="578646"/>
            <a:ext cx="2606690" cy="18725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7942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>
            <a:extLst>
              <a:ext uri="{FF2B5EF4-FFF2-40B4-BE49-F238E27FC236}">
                <a16:creationId xmlns:a16="http://schemas.microsoft.com/office/drawing/2014/main" id="{85ED995C-0AB9-4362-811D-DA99CE6FD92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781556" y="1875295"/>
            <a:ext cx="6525895" cy="415354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WHAT CAMPUS SERVICES ARE AVAILABLE?</a:t>
            </a:r>
          </a:p>
          <a:p>
            <a:pPr marL="171450" lvl="0" indent="-114300">
              <a:spcBef>
                <a:spcPts val="0"/>
              </a:spcBef>
              <a:buClr>
                <a:schemeClr val="dk1"/>
              </a:buClr>
              <a:buSzPts val="1800"/>
              <a:buFont typeface="Calibri"/>
              <a:buChar char="❖"/>
            </a:pPr>
            <a:r>
              <a:rPr lang="en-US" sz="1800" dirty="0">
                <a:solidFill>
                  <a:schemeClr val="accent1"/>
                </a:solidFill>
              </a:rPr>
              <a:t>Student Services </a:t>
            </a:r>
          </a:p>
          <a:p>
            <a:pPr marL="514350" lvl="1" indent="-158750" algn="l">
              <a:spcBef>
                <a:spcPts val="0"/>
              </a:spcBef>
              <a:buClr>
                <a:schemeClr val="dk1"/>
              </a:buClr>
              <a:buSzPts val="1600"/>
              <a:buFont typeface="Calibri"/>
              <a:buChar char="➢"/>
            </a:pPr>
            <a:r>
              <a:rPr lang="en-US" sz="1600" dirty="0"/>
              <a:t>Academic Counseling</a:t>
            </a:r>
          </a:p>
          <a:p>
            <a:pPr marL="514350" lvl="1" indent="-158750" algn="l">
              <a:spcBef>
                <a:spcPts val="750"/>
              </a:spcBef>
              <a:buClr>
                <a:schemeClr val="dk1"/>
              </a:buClr>
              <a:buSzPts val="1600"/>
              <a:buFont typeface="Calibri"/>
              <a:buChar char="➢"/>
            </a:pPr>
            <a:r>
              <a:rPr lang="en-US" sz="1600" dirty="0"/>
              <a:t>Admissions &amp; Records</a:t>
            </a:r>
          </a:p>
          <a:p>
            <a:pPr marL="514350" lvl="1" indent="-158750" algn="l">
              <a:spcBef>
                <a:spcPts val="375"/>
              </a:spcBef>
              <a:buSzPts val="1600"/>
              <a:buFont typeface="Calibri"/>
              <a:buChar char="➢"/>
            </a:pPr>
            <a:r>
              <a:rPr lang="en-US" sz="1600" dirty="0"/>
              <a:t>Career Services</a:t>
            </a:r>
          </a:p>
          <a:p>
            <a:pPr marL="514350" lvl="1" indent="-158750" algn="l">
              <a:spcBef>
                <a:spcPts val="750"/>
              </a:spcBef>
              <a:buSzPts val="1600"/>
              <a:buFont typeface="Calibri"/>
              <a:buChar char="➢"/>
            </a:pPr>
            <a:r>
              <a:rPr lang="en-US" sz="1600" dirty="0"/>
              <a:t>Financial Aid</a:t>
            </a:r>
          </a:p>
          <a:p>
            <a:pPr marL="514350" lvl="1" indent="-158750" algn="l">
              <a:spcBef>
                <a:spcPts val="750"/>
              </a:spcBef>
              <a:buSzPts val="1600"/>
              <a:buChar char="➢"/>
            </a:pPr>
            <a:r>
              <a:rPr lang="en-US" sz="1600" dirty="0"/>
              <a:t>Scholarship Office</a:t>
            </a:r>
          </a:p>
          <a:p>
            <a:pPr marL="514350" lvl="1" indent="-158750" algn="l">
              <a:spcBef>
                <a:spcPts val="750"/>
              </a:spcBef>
              <a:buSzPts val="1600"/>
              <a:buChar char="➢"/>
            </a:pPr>
            <a:r>
              <a:rPr lang="en-US" sz="1600" dirty="0"/>
              <a:t>Placement Center</a:t>
            </a:r>
          </a:p>
          <a:p>
            <a:pPr marL="514350" lvl="1" indent="-158750" algn="l">
              <a:spcBef>
                <a:spcPts val="750"/>
              </a:spcBef>
              <a:buSzPts val="1600"/>
              <a:buChar char="➢"/>
            </a:pPr>
            <a:r>
              <a:rPr lang="en-US" sz="1600" dirty="0"/>
              <a:t>Transfer Center</a:t>
            </a:r>
          </a:p>
          <a:p>
            <a:pPr lvl="0">
              <a:spcBef>
                <a:spcPts val="0"/>
              </a:spcBef>
            </a:pPr>
            <a:endParaRPr lang="en-US" sz="1000" dirty="0"/>
          </a:p>
          <a:p>
            <a:pPr marL="171450" lvl="0" indent="-152400">
              <a:spcBef>
                <a:spcPts val="750"/>
              </a:spcBef>
              <a:buSzPts val="1800"/>
              <a:buFont typeface="Calibri"/>
              <a:buChar char="❖"/>
            </a:pPr>
            <a:r>
              <a:rPr lang="en-US" sz="1800" dirty="0">
                <a:solidFill>
                  <a:schemeClr val="accent1"/>
                </a:solidFill>
              </a:rPr>
              <a:t> Academic Support</a:t>
            </a:r>
          </a:p>
          <a:p>
            <a:pPr marL="514350" lvl="1" indent="-158750" algn="l">
              <a:spcBef>
                <a:spcPts val="750"/>
              </a:spcBef>
              <a:buSzPts val="1600"/>
              <a:buFont typeface="Calibri"/>
              <a:buChar char="➢"/>
            </a:pPr>
            <a:r>
              <a:rPr lang="en-US" sz="1600" dirty="0"/>
              <a:t>Center for Academic Success in Athletics (CASA)</a:t>
            </a:r>
          </a:p>
          <a:p>
            <a:pPr marL="514350" lvl="1" indent="-158750" algn="l">
              <a:spcBef>
                <a:spcPts val="750"/>
              </a:spcBef>
              <a:buSzPts val="1600"/>
              <a:buFont typeface="Calibri"/>
              <a:buChar char="➢"/>
            </a:pPr>
            <a:r>
              <a:rPr lang="en-US" sz="1600" dirty="0"/>
              <a:t>Learning Center</a:t>
            </a:r>
          </a:p>
          <a:p>
            <a:pPr marL="514350" lvl="1" indent="-158750" algn="l">
              <a:spcBef>
                <a:spcPts val="375"/>
              </a:spcBef>
              <a:buSzPts val="1600"/>
              <a:buFont typeface="Calibri"/>
              <a:buChar char="➢"/>
            </a:pPr>
            <a:r>
              <a:rPr lang="en-US" sz="1600" dirty="0"/>
              <a:t>Library</a:t>
            </a:r>
          </a:p>
          <a:p>
            <a:pPr marL="514350" lvl="1" indent="-158750" algn="l">
              <a:spcBef>
                <a:spcPts val="750"/>
              </a:spcBef>
              <a:buSzPts val="1600"/>
              <a:buFont typeface="Calibri"/>
              <a:buChar char="➢"/>
            </a:pPr>
            <a:r>
              <a:rPr lang="en-US" sz="1600" dirty="0"/>
              <a:t>Math Discovery Center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712E3D-AC84-42C7-BF70-FF82CDB08F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STUDENT SERVICES/INSTRUCTIONAL PROGRAMS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A88EBFA-10AE-455A-92DB-2CAC516FFE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Google Shape;821;p26">
            <a:extLst>
              <a:ext uri="{FF2B5EF4-FFF2-40B4-BE49-F238E27FC236}">
                <a16:creationId xmlns:a16="http://schemas.microsoft.com/office/drawing/2014/main" id="{1A2315AC-98C1-4C92-96AC-0F754270796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962795" y="2543416"/>
            <a:ext cx="1566482" cy="22688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2170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>
            <a:extLst>
              <a:ext uri="{FF2B5EF4-FFF2-40B4-BE49-F238E27FC236}">
                <a16:creationId xmlns:a16="http://schemas.microsoft.com/office/drawing/2014/main" id="{85ED995C-0AB9-4362-811D-DA99CE6FD92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781556" y="1875295"/>
            <a:ext cx="6525895" cy="4153546"/>
          </a:xfrm>
        </p:spPr>
        <p:txBody>
          <a:bodyPr>
            <a:normAutofit/>
          </a:bodyPr>
          <a:lstStyle/>
          <a:p>
            <a:r>
              <a:rPr lang="en-US" dirty="0"/>
              <a:t>WHAT CAMPUS SERVICES ARE AVAILABLE?</a:t>
            </a:r>
          </a:p>
          <a:p>
            <a:pPr marL="171450" lvl="0" indent="-152400">
              <a:spcBef>
                <a:spcPts val="750"/>
              </a:spcBef>
              <a:buClr>
                <a:schemeClr val="dk1"/>
              </a:buClr>
              <a:buSzPts val="1800"/>
              <a:buFont typeface="Calibri"/>
              <a:buChar char="❖"/>
            </a:pPr>
            <a:r>
              <a:rPr lang="en-US" sz="1800" dirty="0"/>
              <a:t>Multicultural &amp; Community Engagement Center (MCEC)</a:t>
            </a:r>
            <a:endParaRPr lang="en-US" sz="1600" dirty="0"/>
          </a:p>
          <a:p>
            <a:pPr marL="514350" lvl="1" indent="-171450" algn="l">
              <a:spcBef>
                <a:spcPts val="0"/>
              </a:spcBef>
              <a:buSzPts val="1800"/>
              <a:buChar char="➢"/>
            </a:pPr>
            <a:r>
              <a:rPr lang="en-US" sz="1600" u="sng" dirty="0">
                <a:solidFill>
                  <a:schemeClr val="hlink"/>
                </a:solidFill>
                <a:hlinkClick r:id="rId2"/>
              </a:rPr>
              <a:t>Dream Resource Center</a:t>
            </a:r>
            <a:endParaRPr lang="en-US" sz="1600" dirty="0"/>
          </a:p>
          <a:p>
            <a:pPr marL="514350" lvl="1" indent="-158750" algn="l">
              <a:spcBef>
                <a:spcPts val="0"/>
              </a:spcBef>
              <a:buSzPts val="1600"/>
              <a:buChar char="➢"/>
            </a:pPr>
            <a:r>
              <a:rPr lang="en-US" sz="1600" u="sng" dirty="0">
                <a:solidFill>
                  <a:schemeClr val="hlink"/>
                </a:solidFill>
                <a:hlinkClick r:id="rId3"/>
              </a:rPr>
              <a:t>Pride Center</a:t>
            </a:r>
            <a:endParaRPr lang="en-US" sz="1600" dirty="0"/>
          </a:p>
          <a:p>
            <a:pPr marL="171450" lvl="0" indent="-171450">
              <a:spcBef>
                <a:spcPts val="750"/>
              </a:spcBef>
              <a:buSzPts val="1800"/>
              <a:buFont typeface="Calibri"/>
              <a:buChar char="❖"/>
            </a:pPr>
            <a:r>
              <a:rPr lang="en-US" sz="1800" dirty="0"/>
              <a:t>Support Programs </a:t>
            </a:r>
          </a:p>
          <a:p>
            <a:pPr marL="514350" lvl="1" indent="-158750" algn="l">
              <a:spcBef>
                <a:spcPts val="750"/>
              </a:spcBef>
              <a:buSzPts val="1600"/>
              <a:buFont typeface="Calibri"/>
              <a:buChar char="➢"/>
            </a:pPr>
            <a:r>
              <a:rPr lang="en-US" sz="1600" u="sng" dirty="0">
                <a:solidFill>
                  <a:schemeClr val="hlink"/>
                </a:solidFill>
                <a:hlinkClick r:id="rId4"/>
              </a:rPr>
              <a:t>Disabled Student Programs &amp; Services (DSPS)</a:t>
            </a:r>
            <a:endParaRPr lang="en-US" sz="1600" dirty="0"/>
          </a:p>
          <a:p>
            <a:pPr marL="514350" lvl="1" indent="-158750" algn="l">
              <a:spcBef>
                <a:spcPts val="375"/>
              </a:spcBef>
              <a:buSzPts val="1600"/>
              <a:buFont typeface="Calibri"/>
              <a:buChar char="➢"/>
            </a:pPr>
            <a:r>
              <a:rPr lang="en-US" sz="1600" u="sng" dirty="0">
                <a:solidFill>
                  <a:schemeClr val="hlink"/>
                </a:solidFill>
                <a:hlinkClick r:id="rId5"/>
              </a:rPr>
              <a:t>Extended Opportunity Program &amp; Services (EOPS)</a:t>
            </a:r>
            <a:endParaRPr lang="en-US" sz="1600" dirty="0"/>
          </a:p>
          <a:p>
            <a:pPr marL="514350" lvl="1" indent="-158750" algn="l">
              <a:spcBef>
                <a:spcPts val="375"/>
              </a:spcBef>
              <a:buSzPts val="1600"/>
              <a:buFont typeface="Calibri"/>
              <a:buChar char="➢"/>
            </a:pPr>
            <a:r>
              <a:rPr lang="en-US" sz="1600" u="sng" dirty="0">
                <a:solidFill>
                  <a:schemeClr val="hlink"/>
                </a:solidFill>
                <a:hlinkClick r:id="rId6"/>
              </a:rPr>
              <a:t>Scholars Program</a:t>
            </a:r>
            <a:endParaRPr lang="en-US" sz="1600" dirty="0"/>
          </a:p>
          <a:p>
            <a:pPr marL="514350" lvl="1" indent="-158750" algn="l">
              <a:spcBef>
                <a:spcPts val="375"/>
              </a:spcBef>
              <a:buSzPts val="1600"/>
              <a:buFont typeface="Calibri"/>
              <a:buChar char="➢"/>
            </a:pPr>
            <a:r>
              <a:rPr lang="en-US" sz="1600" u="sng" dirty="0">
                <a:solidFill>
                  <a:schemeClr val="hlink"/>
                </a:solidFill>
                <a:hlinkClick r:id="rId7"/>
              </a:rPr>
              <a:t>Student Equity Learning Communities</a:t>
            </a:r>
            <a:endParaRPr lang="en-US" sz="1600" dirty="0"/>
          </a:p>
          <a:p>
            <a:pPr marL="514350" lvl="1" indent="-158750" algn="l">
              <a:spcBef>
                <a:spcPts val="750"/>
              </a:spcBef>
              <a:buSzPts val="1600"/>
              <a:buFont typeface="Calibri"/>
              <a:buChar char="➢"/>
            </a:pPr>
            <a:r>
              <a:rPr lang="en-US" sz="1600" dirty="0"/>
              <a:t>Veterans Resource Center</a:t>
            </a:r>
          </a:p>
          <a:p>
            <a:pPr marL="171450" lvl="0" indent="-171450">
              <a:spcBef>
                <a:spcPts val="750"/>
              </a:spcBef>
              <a:buSzPts val="1800"/>
              <a:buFont typeface="Calibri"/>
              <a:buChar char="❖"/>
            </a:pPr>
            <a:r>
              <a:rPr lang="en-US" sz="1800" dirty="0"/>
              <a:t>Personal Support</a:t>
            </a:r>
          </a:p>
          <a:p>
            <a:pPr marL="514350" lvl="1" indent="-158750" algn="l">
              <a:spcBef>
                <a:spcPts val="750"/>
              </a:spcBef>
              <a:buSzPts val="1600"/>
              <a:buFont typeface="Calibri"/>
              <a:buChar char="➢"/>
            </a:pPr>
            <a:r>
              <a:rPr lang="en-US" sz="1600" dirty="0"/>
              <a:t>GCC CARES</a:t>
            </a:r>
          </a:p>
          <a:p>
            <a:pPr marL="514350" lvl="1" indent="-158750" algn="l">
              <a:spcBef>
                <a:spcPts val="750"/>
              </a:spcBef>
              <a:buSzPts val="1600"/>
              <a:buFont typeface="Calibri"/>
              <a:buChar char="➢"/>
            </a:pPr>
            <a:r>
              <a:rPr lang="en-US" sz="1600" dirty="0"/>
              <a:t>Health Center</a:t>
            </a:r>
            <a:endParaRPr lang="en-US" sz="1800" dirty="0"/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712E3D-AC84-42C7-BF70-FF82CDB08F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STUDENT SERVICES PROGRAMS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A88EBFA-10AE-455A-92DB-2CAC516FFE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Google Shape;821;p26">
            <a:extLst>
              <a:ext uri="{FF2B5EF4-FFF2-40B4-BE49-F238E27FC236}">
                <a16:creationId xmlns:a16="http://schemas.microsoft.com/office/drawing/2014/main" id="{1A2315AC-98C1-4C92-96AC-0F7542707969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962795" y="2574152"/>
            <a:ext cx="1481958" cy="22380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57327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26787F78-B939-C949-80F3-98E7A9443CA5}" vid="{F42F9819-2A67-794F-978D-2253725D47D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GCC_PowerPoint_Template (1)</Template>
  <TotalTime>1484</TotalTime>
  <Words>843</Words>
  <Application>Microsoft Macintosh PowerPoint</Application>
  <PresentationFormat>Widescreen</PresentationFormat>
  <Paragraphs>157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Amatic SC</vt:lpstr>
      <vt:lpstr>Arial</vt:lpstr>
      <vt:lpstr>Bodoni MT</vt:lpstr>
      <vt:lpstr>Calibri</vt:lpstr>
      <vt:lpstr>Cambria</vt:lpstr>
      <vt:lpstr>Constantia</vt:lpstr>
      <vt:lpstr>Quicksand</vt:lpstr>
      <vt:lpstr>Office Theme</vt:lpstr>
      <vt:lpstr>Welcome to Glendale Community College!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Glendale Community College!</dc:title>
  <dc:creator>Richard Cortes</dc:creator>
  <cp:lastModifiedBy>Dana Nartea</cp:lastModifiedBy>
  <cp:revision>12</cp:revision>
  <dcterms:created xsi:type="dcterms:W3CDTF">2021-06-23T18:54:48Z</dcterms:created>
  <dcterms:modified xsi:type="dcterms:W3CDTF">2021-07-09T20:22:00Z</dcterms:modified>
</cp:coreProperties>
</file>