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303" r:id="rId5"/>
    <p:sldId id="306" r:id="rId6"/>
    <p:sldId id="307" r:id="rId7"/>
    <p:sldId id="308" r:id="rId8"/>
    <p:sldId id="256" r:id="rId9"/>
    <p:sldId id="312" r:id="rId10"/>
    <p:sldId id="311" r:id="rId11"/>
    <p:sldId id="310" r:id="rId12"/>
    <p:sldId id="309" r:id="rId13"/>
    <p:sldId id="313" r:id="rId14"/>
    <p:sldId id="316" r:id="rId15"/>
    <p:sldId id="315" r:id="rId16"/>
    <p:sldId id="314" r:id="rId17"/>
    <p:sldId id="319" r:id="rId18"/>
    <p:sldId id="318" r:id="rId19"/>
    <p:sldId id="317" r:id="rId20"/>
    <p:sldId id="320" r:id="rId21"/>
    <p:sldId id="321" r:id="rId22"/>
    <p:sldId id="324" r:id="rId23"/>
    <p:sldId id="323" r:id="rId24"/>
    <p:sldId id="329" r:id="rId25"/>
    <p:sldId id="330" r:id="rId26"/>
    <p:sldId id="322" r:id="rId27"/>
    <p:sldId id="328" r:id="rId28"/>
    <p:sldId id="327" r:id="rId29"/>
    <p:sldId id="331" r:id="rId30"/>
    <p:sldId id="326" r:id="rId31"/>
    <p:sldId id="332" r:id="rId32"/>
    <p:sldId id="325" r:id="rId33"/>
    <p:sldId id="335" r:id="rId34"/>
    <p:sldId id="334" r:id="rId35"/>
    <p:sldId id="333" r:id="rId36"/>
    <p:sldId id="337" r:id="rId37"/>
    <p:sldId id="336" r:id="rId38"/>
    <p:sldId id="338" r:id="rId3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A40F"/>
    <a:srgbClr val="D99315"/>
    <a:srgbClr val="F1912E"/>
    <a:srgbClr val="A683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55" autoAdjust="0"/>
    <p:restoredTop sz="94681"/>
  </p:normalViewPr>
  <p:slideViewPr>
    <p:cSldViewPr>
      <p:cViewPr varScale="1">
        <p:scale>
          <a:sx n="106" d="100"/>
          <a:sy n="106" d="100"/>
        </p:scale>
        <p:origin x="108" y="144"/>
      </p:cViewPr>
      <p:guideLst>
        <p:guide orient="horz" pos="2880"/>
        <p:guide pos="216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71163E7-6172-7246-8966-DC10EC556650}" type="datetimeFigureOut">
              <a:rPr lang="en-US" smtClean="0"/>
              <a:t>10/24/2022</a:t>
            </a:fld>
            <a:endParaRPr lang="en-US" dirty="0"/>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9026881-F892-BB48-A2A4-64FF384E317D}" type="slidenum">
              <a:rPr lang="en-US" smtClean="0"/>
              <a:t>‹#›</a:t>
            </a:fld>
            <a:endParaRPr lang="en-US" dirty="0"/>
          </a:p>
        </p:txBody>
      </p:sp>
    </p:spTree>
    <p:extLst>
      <p:ext uri="{BB962C8B-B14F-4D97-AF65-F5344CB8AC3E}">
        <p14:creationId xmlns:p14="http://schemas.microsoft.com/office/powerpoint/2010/main" val="367325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rgbClr val="EF7E09"/>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rgbClr val="EF7E09"/>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rgbClr val="EF7E09"/>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71076" y="0"/>
            <a:ext cx="1219200" cy="6858000"/>
          </a:xfrm>
          <a:custGeom>
            <a:avLst/>
            <a:gdLst/>
            <a:ahLst/>
            <a:cxnLst/>
            <a:rect l="l" t="t" r="r" b="b"/>
            <a:pathLst>
              <a:path w="1219200" h="6858000">
                <a:moveTo>
                  <a:pt x="0" y="0"/>
                </a:moveTo>
                <a:lnTo>
                  <a:pt x="1219200" y="6857999"/>
                </a:lnTo>
              </a:path>
            </a:pathLst>
          </a:custGeom>
          <a:ln w="9144">
            <a:solidFill>
              <a:srgbClr val="BEBEBE"/>
            </a:solidFill>
          </a:ln>
        </p:spPr>
        <p:txBody>
          <a:bodyPr wrap="square" lIns="0" tIns="0" rIns="0" bIns="0" rtlCol="0"/>
          <a:lstStyle/>
          <a:p>
            <a:endParaRPr dirty="0"/>
          </a:p>
        </p:txBody>
      </p:sp>
      <p:sp>
        <p:nvSpPr>
          <p:cNvPr id="17" name="bk object 17"/>
          <p:cNvSpPr/>
          <p:nvPr/>
        </p:nvSpPr>
        <p:spPr>
          <a:xfrm>
            <a:off x="7424928" y="3681984"/>
            <a:ext cx="4763770" cy="3176905"/>
          </a:xfrm>
          <a:custGeom>
            <a:avLst/>
            <a:gdLst/>
            <a:ahLst/>
            <a:cxnLst/>
            <a:rect l="l" t="t" r="r" b="b"/>
            <a:pathLst>
              <a:path w="4763770" h="3176904">
                <a:moveTo>
                  <a:pt x="4763516" y="0"/>
                </a:moveTo>
                <a:lnTo>
                  <a:pt x="0" y="3176586"/>
                </a:lnTo>
              </a:path>
            </a:pathLst>
          </a:custGeom>
          <a:ln w="9144">
            <a:solidFill>
              <a:srgbClr val="D9D9D9"/>
            </a:solidFill>
          </a:ln>
        </p:spPr>
        <p:txBody>
          <a:bodyPr wrap="square" lIns="0" tIns="0" rIns="0" bIns="0" rtlCol="0"/>
          <a:lstStyle/>
          <a:p>
            <a:endParaRPr dirty="0"/>
          </a:p>
        </p:txBody>
      </p:sp>
      <p:sp>
        <p:nvSpPr>
          <p:cNvPr id="18" name="bk object 18"/>
          <p:cNvSpPr/>
          <p:nvPr/>
        </p:nvSpPr>
        <p:spPr>
          <a:xfrm>
            <a:off x="9182100" y="0"/>
            <a:ext cx="3007360" cy="6858000"/>
          </a:xfrm>
          <a:custGeom>
            <a:avLst/>
            <a:gdLst/>
            <a:ahLst/>
            <a:cxnLst/>
            <a:rect l="l" t="t" r="r" b="b"/>
            <a:pathLst>
              <a:path w="3007359" h="6858000">
                <a:moveTo>
                  <a:pt x="3006851" y="0"/>
                </a:moveTo>
                <a:lnTo>
                  <a:pt x="2042483" y="0"/>
                </a:lnTo>
                <a:lnTo>
                  <a:pt x="0" y="6857996"/>
                </a:lnTo>
                <a:lnTo>
                  <a:pt x="3006851" y="6857996"/>
                </a:lnTo>
                <a:lnTo>
                  <a:pt x="3006851" y="0"/>
                </a:lnTo>
                <a:close/>
              </a:path>
            </a:pathLst>
          </a:custGeom>
          <a:solidFill>
            <a:srgbClr val="EF7E09">
              <a:alpha val="30195"/>
            </a:srgbClr>
          </a:solidFill>
        </p:spPr>
        <p:txBody>
          <a:bodyPr wrap="square" lIns="0" tIns="0" rIns="0" bIns="0" rtlCol="0"/>
          <a:lstStyle/>
          <a:p>
            <a:endParaRPr dirty="0"/>
          </a:p>
        </p:txBody>
      </p:sp>
      <p:sp>
        <p:nvSpPr>
          <p:cNvPr id="19" name="bk object 19"/>
          <p:cNvSpPr/>
          <p:nvPr/>
        </p:nvSpPr>
        <p:spPr>
          <a:xfrm>
            <a:off x="9604334" y="0"/>
            <a:ext cx="2588260" cy="6858000"/>
          </a:xfrm>
          <a:custGeom>
            <a:avLst/>
            <a:gdLst/>
            <a:ahLst/>
            <a:cxnLst/>
            <a:rect l="l" t="t" r="r" b="b"/>
            <a:pathLst>
              <a:path w="2588259" h="6858000">
                <a:moveTo>
                  <a:pt x="2587664" y="0"/>
                </a:moveTo>
                <a:lnTo>
                  <a:pt x="0" y="0"/>
                </a:lnTo>
                <a:lnTo>
                  <a:pt x="1208190" y="6857996"/>
                </a:lnTo>
                <a:lnTo>
                  <a:pt x="2587664" y="6857996"/>
                </a:lnTo>
                <a:lnTo>
                  <a:pt x="2587664" y="0"/>
                </a:lnTo>
                <a:close/>
              </a:path>
            </a:pathLst>
          </a:custGeom>
          <a:solidFill>
            <a:srgbClr val="EF7E09">
              <a:alpha val="19999"/>
            </a:srgbClr>
          </a:solidFill>
        </p:spPr>
        <p:txBody>
          <a:bodyPr wrap="square" lIns="0" tIns="0" rIns="0" bIns="0" rtlCol="0"/>
          <a:lstStyle/>
          <a:p>
            <a:endParaRPr dirty="0"/>
          </a:p>
        </p:txBody>
      </p:sp>
      <p:sp>
        <p:nvSpPr>
          <p:cNvPr id="20" name="bk object 20"/>
          <p:cNvSpPr/>
          <p:nvPr/>
        </p:nvSpPr>
        <p:spPr>
          <a:xfrm>
            <a:off x="8932164" y="3048000"/>
            <a:ext cx="3260090" cy="3810000"/>
          </a:xfrm>
          <a:custGeom>
            <a:avLst/>
            <a:gdLst/>
            <a:ahLst/>
            <a:cxnLst/>
            <a:rect l="l" t="t" r="r" b="b"/>
            <a:pathLst>
              <a:path w="3260090" h="3810000">
                <a:moveTo>
                  <a:pt x="3259835" y="0"/>
                </a:moveTo>
                <a:lnTo>
                  <a:pt x="0" y="3809999"/>
                </a:lnTo>
                <a:lnTo>
                  <a:pt x="3259835" y="3809999"/>
                </a:lnTo>
                <a:lnTo>
                  <a:pt x="3259835" y="0"/>
                </a:lnTo>
                <a:close/>
              </a:path>
            </a:pathLst>
          </a:custGeom>
          <a:solidFill>
            <a:srgbClr val="9F2936">
              <a:alpha val="72155"/>
            </a:srgbClr>
          </a:solidFill>
        </p:spPr>
        <p:txBody>
          <a:bodyPr wrap="square" lIns="0" tIns="0" rIns="0" bIns="0" rtlCol="0"/>
          <a:lstStyle/>
          <a:p>
            <a:endParaRPr dirty="0"/>
          </a:p>
        </p:txBody>
      </p:sp>
      <p:sp>
        <p:nvSpPr>
          <p:cNvPr id="21" name="bk object 21"/>
          <p:cNvSpPr/>
          <p:nvPr/>
        </p:nvSpPr>
        <p:spPr>
          <a:xfrm>
            <a:off x="9337790" y="0"/>
            <a:ext cx="2851150" cy="6858000"/>
          </a:xfrm>
          <a:custGeom>
            <a:avLst/>
            <a:gdLst/>
            <a:ahLst/>
            <a:cxnLst/>
            <a:rect l="l" t="t" r="r" b="b"/>
            <a:pathLst>
              <a:path w="2851150" h="6858000">
                <a:moveTo>
                  <a:pt x="2851161" y="0"/>
                </a:moveTo>
                <a:lnTo>
                  <a:pt x="0" y="0"/>
                </a:lnTo>
                <a:lnTo>
                  <a:pt x="2467621" y="6857996"/>
                </a:lnTo>
                <a:lnTo>
                  <a:pt x="2851161" y="6857996"/>
                </a:lnTo>
                <a:lnTo>
                  <a:pt x="2851161" y="0"/>
                </a:lnTo>
                <a:close/>
              </a:path>
            </a:pathLst>
          </a:custGeom>
          <a:solidFill>
            <a:srgbClr val="771F28">
              <a:alpha val="70195"/>
            </a:srgbClr>
          </a:solidFill>
        </p:spPr>
        <p:txBody>
          <a:bodyPr wrap="square" lIns="0" tIns="0" rIns="0" bIns="0" rtlCol="0"/>
          <a:lstStyle/>
          <a:p>
            <a:endParaRPr dirty="0"/>
          </a:p>
        </p:txBody>
      </p:sp>
      <p:sp>
        <p:nvSpPr>
          <p:cNvPr id="22" name="bk object 22"/>
          <p:cNvSpPr/>
          <p:nvPr/>
        </p:nvSpPr>
        <p:spPr>
          <a:xfrm>
            <a:off x="10898124" y="0"/>
            <a:ext cx="1290955" cy="6858000"/>
          </a:xfrm>
          <a:custGeom>
            <a:avLst/>
            <a:gdLst/>
            <a:ahLst/>
            <a:cxnLst/>
            <a:rect l="l" t="t" r="r" b="b"/>
            <a:pathLst>
              <a:path w="1290954" h="6858000">
                <a:moveTo>
                  <a:pt x="1290827" y="0"/>
                </a:moveTo>
                <a:lnTo>
                  <a:pt x="1018959" y="0"/>
                </a:lnTo>
                <a:lnTo>
                  <a:pt x="0" y="6857996"/>
                </a:lnTo>
                <a:lnTo>
                  <a:pt x="1290827" y="6857996"/>
                </a:lnTo>
                <a:lnTo>
                  <a:pt x="1290827" y="0"/>
                </a:lnTo>
                <a:close/>
              </a:path>
            </a:pathLst>
          </a:custGeom>
          <a:solidFill>
            <a:srgbClr val="F8B168">
              <a:alpha val="70195"/>
            </a:srgbClr>
          </a:solidFill>
        </p:spPr>
        <p:txBody>
          <a:bodyPr wrap="square" lIns="0" tIns="0" rIns="0" bIns="0" rtlCol="0"/>
          <a:lstStyle/>
          <a:p>
            <a:endParaRPr dirty="0"/>
          </a:p>
        </p:txBody>
      </p:sp>
      <p:sp>
        <p:nvSpPr>
          <p:cNvPr id="23" name="bk object 23"/>
          <p:cNvSpPr/>
          <p:nvPr/>
        </p:nvSpPr>
        <p:spPr>
          <a:xfrm>
            <a:off x="10940749" y="0"/>
            <a:ext cx="1248410" cy="6858000"/>
          </a:xfrm>
          <a:custGeom>
            <a:avLst/>
            <a:gdLst/>
            <a:ahLst/>
            <a:cxnLst/>
            <a:rect l="l" t="t" r="r" b="b"/>
            <a:pathLst>
              <a:path w="1248409" h="6858000">
                <a:moveTo>
                  <a:pt x="1248203" y="0"/>
                </a:moveTo>
                <a:lnTo>
                  <a:pt x="0" y="0"/>
                </a:lnTo>
                <a:lnTo>
                  <a:pt x="1107740" y="6857996"/>
                </a:lnTo>
                <a:lnTo>
                  <a:pt x="1248203" y="6857996"/>
                </a:lnTo>
                <a:lnTo>
                  <a:pt x="1248203" y="0"/>
                </a:lnTo>
                <a:close/>
              </a:path>
            </a:pathLst>
          </a:custGeom>
          <a:solidFill>
            <a:srgbClr val="EF7E09">
              <a:alpha val="65097"/>
            </a:srgbClr>
          </a:solidFill>
        </p:spPr>
        <p:txBody>
          <a:bodyPr wrap="square" lIns="0" tIns="0" rIns="0" bIns="0" rtlCol="0"/>
          <a:lstStyle/>
          <a:p>
            <a:endParaRPr dirty="0"/>
          </a:p>
        </p:txBody>
      </p:sp>
      <p:sp>
        <p:nvSpPr>
          <p:cNvPr id="24" name="bk object 24"/>
          <p:cNvSpPr/>
          <p:nvPr/>
        </p:nvSpPr>
        <p:spPr>
          <a:xfrm>
            <a:off x="10372343" y="3590544"/>
            <a:ext cx="1816735" cy="3267710"/>
          </a:xfrm>
          <a:custGeom>
            <a:avLst/>
            <a:gdLst/>
            <a:ahLst/>
            <a:cxnLst/>
            <a:rect l="l" t="t" r="r" b="b"/>
            <a:pathLst>
              <a:path w="1816734" h="3267709">
                <a:moveTo>
                  <a:pt x="1816607" y="0"/>
                </a:moveTo>
                <a:lnTo>
                  <a:pt x="0" y="3267455"/>
                </a:lnTo>
                <a:lnTo>
                  <a:pt x="1816607" y="3267455"/>
                </a:lnTo>
                <a:lnTo>
                  <a:pt x="1816607" y="0"/>
                </a:lnTo>
                <a:close/>
              </a:path>
            </a:pathLst>
          </a:custGeom>
          <a:solidFill>
            <a:srgbClr val="EF7E09">
              <a:alpha val="79998"/>
            </a:srgbClr>
          </a:solidFill>
        </p:spPr>
        <p:txBody>
          <a:bodyPr wrap="square" lIns="0" tIns="0" rIns="0" bIns="0" rtlCol="0"/>
          <a:lstStyle/>
          <a:p>
            <a:endParaRPr dirty="0"/>
          </a:p>
        </p:txBody>
      </p:sp>
      <p:sp>
        <p:nvSpPr>
          <p:cNvPr id="25" name="bk object 25"/>
          <p:cNvSpPr/>
          <p:nvPr/>
        </p:nvSpPr>
        <p:spPr>
          <a:xfrm>
            <a:off x="0" y="4012691"/>
            <a:ext cx="448309" cy="2845435"/>
          </a:xfrm>
          <a:custGeom>
            <a:avLst/>
            <a:gdLst/>
            <a:ahLst/>
            <a:cxnLst/>
            <a:rect l="l" t="t" r="r" b="b"/>
            <a:pathLst>
              <a:path w="448309" h="2845434">
                <a:moveTo>
                  <a:pt x="0" y="0"/>
                </a:moveTo>
                <a:lnTo>
                  <a:pt x="0" y="2845307"/>
                </a:lnTo>
                <a:lnTo>
                  <a:pt x="448056" y="2845307"/>
                </a:lnTo>
                <a:lnTo>
                  <a:pt x="0" y="0"/>
                </a:lnTo>
                <a:close/>
              </a:path>
            </a:pathLst>
          </a:custGeom>
          <a:solidFill>
            <a:srgbClr val="EF7E09">
              <a:alpha val="85096"/>
            </a:srgbClr>
          </a:solidFill>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71076" y="0"/>
            <a:ext cx="1219200" cy="6858000"/>
          </a:xfrm>
          <a:custGeom>
            <a:avLst/>
            <a:gdLst/>
            <a:ahLst/>
            <a:cxnLst/>
            <a:rect l="l" t="t" r="r" b="b"/>
            <a:pathLst>
              <a:path w="1219200" h="6858000">
                <a:moveTo>
                  <a:pt x="0" y="0"/>
                </a:moveTo>
                <a:lnTo>
                  <a:pt x="1219200" y="6857999"/>
                </a:lnTo>
              </a:path>
            </a:pathLst>
          </a:custGeom>
          <a:ln w="9144">
            <a:solidFill>
              <a:srgbClr val="BEBEBE"/>
            </a:solidFill>
          </a:ln>
        </p:spPr>
        <p:txBody>
          <a:bodyPr wrap="square" lIns="0" tIns="0" rIns="0" bIns="0" rtlCol="0"/>
          <a:lstStyle/>
          <a:p>
            <a:endParaRPr dirty="0"/>
          </a:p>
        </p:txBody>
      </p:sp>
      <p:sp>
        <p:nvSpPr>
          <p:cNvPr id="17" name="bk object 17"/>
          <p:cNvSpPr/>
          <p:nvPr/>
        </p:nvSpPr>
        <p:spPr>
          <a:xfrm>
            <a:off x="7424928" y="3681984"/>
            <a:ext cx="4763770" cy="3176905"/>
          </a:xfrm>
          <a:custGeom>
            <a:avLst/>
            <a:gdLst/>
            <a:ahLst/>
            <a:cxnLst/>
            <a:rect l="l" t="t" r="r" b="b"/>
            <a:pathLst>
              <a:path w="4763770" h="3176904">
                <a:moveTo>
                  <a:pt x="4763516" y="0"/>
                </a:moveTo>
                <a:lnTo>
                  <a:pt x="0" y="3176586"/>
                </a:lnTo>
              </a:path>
            </a:pathLst>
          </a:custGeom>
          <a:ln w="9144">
            <a:solidFill>
              <a:srgbClr val="D9D9D9"/>
            </a:solidFill>
          </a:ln>
        </p:spPr>
        <p:txBody>
          <a:bodyPr wrap="square" lIns="0" tIns="0" rIns="0" bIns="0" rtlCol="0"/>
          <a:lstStyle/>
          <a:p>
            <a:endParaRPr dirty="0"/>
          </a:p>
        </p:txBody>
      </p:sp>
      <p:sp>
        <p:nvSpPr>
          <p:cNvPr id="18" name="bk object 18"/>
          <p:cNvSpPr/>
          <p:nvPr/>
        </p:nvSpPr>
        <p:spPr>
          <a:xfrm>
            <a:off x="9182100" y="0"/>
            <a:ext cx="3007360" cy="6858000"/>
          </a:xfrm>
          <a:custGeom>
            <a:avLst/>
            <a:gdLst/>
            <a:ahLst/>
            <a:cxnLst/>
            <a:rect l="l" t="t" r="r" b="b"/>
            <a:pathLst>
              <a:path w="3007359" h="6858000">
                <a:moveTo>
                  <a:pt x="3006851" y="0"/>
                </a:moveTo>
                <a:lnTo>
                  <a:pt x="2042483" y="0"/>
                </a:lnTo>
                <a:lnTo>
                  <a:pt x="0" y="6857996"/>
                </a:lnTo>
                <a:lnTo>
                  <a:pt x="3006851" y="6857996"/>
                </a:lnTo>
                <a:lnTo>
                  <a:pt x="3006851" y="0"/>
                </a:lnTo>
                <a:close/>
              </a:path>
            </a:pathLst>
          </a:custGeom>
          <a:solidFill>
            <a:srgbClr val="EF7E09">
              <a:alpha val="30195"/>
            </a:srgbClr>
          </a:solidFill>
        </p:spPr>
        <p:txBody>
          <a:bodyPr wrap="square" lIns="0" tIns="0" rIns="0" bIns="0" rtlCol="0"/>
          <a:lstStyle/>
          <a:p>
            <a:endParaRPr dirty="0"/>
          </a:p>
        </p:txBody>
      </p:sp>
      <p:sp>
        <p:nvSpPr>
          <p:cNvPr id="19" name="bk object 19"/>
          <p:cNvSpPr/>
          <p:nvPr/>
        </p:nvSpPr>
        <p:spPr>
          <a:xfrm>
            <a:off x="9604334" y="0"/>
            <a:ext cx="2588260" cy="6858000"/>
          </a:xfrm>
          <a:custGeom>
            <a:avLst/>
            <a:gdLst/>
            <a:ahLst/>
            <a:cxnLst/>
            <a:rect l="l" t="t" r="r" b="b"/>
            <a:pathLst>
              <a:path w="2588259" h="6858000">
                <a:moveTo>
                  <a:pt x="2587664" y="0"/>
                </a:moveTo>
                <a:lnTo>
                  <a:pt x="0" y="0"/>
                </a:lnTo>
                <a:lnTo>
                  <a:pt x="1208190" y="6857996"/>
                </a:lnTo>
                <a:lnTo>
                  <a:pt x="2587664" y="6857996"/>
                </a:lnTo>
                <a:lnTo>
                  <a:pt x="2587664" y="0"/>
                </a:lnTo>
                <a:close/>
              </a:path>
            </a:pathLst>
          </a:custGeom>
          <a:solidFill>
            <a:srgbClr val="EF7E09">
              <a:alpha val="19999"/>
            </a:srgbClr>
          </a:solidFill>
        </p:spPr>
        <p:txBody>
          <a:bodyPr wrap="square" lIns="0" tIns="0" rIns="0" bIns="0" rtlCol="0"/>
          <a:lstStyle/>
          <a:p>
            <a:endParaRPr dirty="0"/>
          </a:p>
        </p:txBody>
      </p:sp>
      <p:sp>
        <p:nvSpPr>
          <p:cNvPr id="20" name="bk object 20"/>
          <p:cNvSpPr/>
          <p:nvPr/>
        </p:nvSpPr>
        <p:spPr>
          <a:xfrm>
            <a:off x="8932164" y="3048000"/>
            <a:ext cx="3260090" cy="3810000"/>
          </a:xfrm>
          <a:custGeom>
            <a:avLst/>
            <a:gdLst/>
            <a:ahLst/>
            <a:cxnLst/>
            <a:rect l="l" t="t" r="r" b="b"/>
            <a:pathLst>
              <a:path w="3260090" h="3810000">
                <a:moveTo>
                  <a:pt x="3259835" y="0"/>
                </a:moveTo>
                <a:lnTo>
                  <a:pt x="0" y="3809999"/>
                </a:lnTo>
                <a:lnTo>
                  <a:pt x="3259835" y="3809999"/>
                </a:lnTo>
                <a:lnTo>
                  <a:pt x="3259835" y="0"/>
                </a:lnTo>
                <a:close/>
              </a:path>
            </a:pathLst>
          </a:custGeom>
          <a:solidFill>
            <a:srgbClr val="9F2936">
              <a:alpha val="72155"/>
            </a:srgbClr>
          </a:solidFill>
        </p:spPr>
        <p:txBody>
          <a:bodyPr wrap="square" lIns="0" tIns="0" rIns="0" bIns="0" rtlCol="0"/>
          <a:lstStyle/>
          <a:p>
            <a:endParaRPr dirty="0"/>
          </a:p>
        </p:txBody>
      </p:sp>
      <p:sp>
        <p:nvSpPr>
          <p:cNvPr id="21" name="bk object 21"/>
          <p:cNvSpPr/>
          <p:nvPr/>
        </p:nvSpPr>
        <p:spPr>
          <a:xfrm>
            <a:off x="9337790" y="0"/>
            <a:ext cx="2851150" cy="6858000"/>
          </a:xfrm>
          <a:custGeom>
            <a:avLst/>
            <a:gdLst/>
            <a:ahLst/>
            <a:cxnLst/>
            <a:rect l="l" t="t" r="r" b="b"/>
            <a:pathLst>
              <a:path w="2851150" h="6858000">
                <a:moveTo>
                  <a:pt x="2851161" y="0"/>
                </a:moveTo>
                <a:lnTo>
                  <a:pt x="0" y="0"/>
                </a:lnTo>
                <a:lnTo>
                  <a:pt x="2467621" y="6857996"/>
                </a:lnTo>
                <a:lnTo>
                  <a:pt x="2851161" y="6857996"/>
                </a:lnTo>
                <a:lnTo>
                  <a:pt x="2851161" y="0"/>
                </a:lnTo>
                <a:close/>
              </a:path>
            </a:pathLst>
          </a:custGeom>
          <a:solidFill>
            <a:srgbClr val="771F28">
              <a:alpha val="70195"/>
            </a:srgbClr>
          </a:solidFill>
        </p:spPr>
        <p:txBody>
          <a:bodyPr wrap="square" lIns="0" tIns="0" rIns="0" bIns="0" rtlCol="0"/>
          <a:lstStyle/>
          <a:p>
            <a:endParaRPr dirty="0"/>
          </a:p>
        </p:txBody>
      </p:sp>
      <p:sp>
        <p:nvSpPr>
          <p:cNvPr id="22" name="bk object 22"/>
          <p:cNvSpPr/>
          <p:nvPr/>
        </p:nvSpPr>
        <p:spPr>
          <a:xfrm>
            <a:off x="10898124" y="0"/>
            <a:ext cx="1290955" cy="6858000"/>
          </a:xfrm>
          <a:custGeom>
            <a:avLst/>
            <a:gdLst/>
            <a:ahLst/>
            <a:cxnLst/>
            <a:rect l="l" t="t" r="r" b="b"/>
            <a:pathLst>
              <a:path w="1290954" h="6858000">
                <a:moveTo>
                  <a:pt x="1290827" y="0"/>
                </a:moveTo>
                <a:lnTo>
                  <a:pt x="1018959" y="0"/>
                </a:lnTo>
                <a:lnTo>
                  <a:pt x="0" y="6857996"/>
                </a:lnTo>
                <a:lnTo>
                  <a:pt x="1290827" y="6857996"/>
                </a:lnTo>
                <a:lnTo>
                  <a:pt x="1290827" y="0"/>
                </a:lnTo>
                <a:close/>
              </a:path>
            </a:pathLst>
          </a:custGeom>
          <a:solidFill>
            <a:srgbClr val="F8B168">
              <a:alpha val="70195"/>
            </a:srgbClr>
          </a:solidFill>
        </p:spPr>
        <p:txBody>
          <a:bodyPr wrap="square" lIns="0" tIns="0" rIns="0" bIns="0" rtlCol="0"/>
          <a:lstStyle/>
          <a:p>
            <a:endParaRPr dirty="0"/>
          </a:p>
        </p:txBody>
      </p:sp>
      <p:sp>
        <p:nvSpPr>
          <p:cNvPr id="23" name="bk object 23"/>
          <p:cNvSpPr/>
          <p:nvPr/>
        </p:nvSpPr>
        <p:spPr>
          <a:xfrm>
            <a:off x="10940749" y="0"/>
            <a:ext cx="1248410" cy="6858000"/>
          </a:xfrm>
          <a:custGeom>
            <a:avLst/>
            <a:gdLst/>
            <a:ahLst/>
            <a:cxnLst/>
            <a:rect l="l" t="t" r="r" b="b"/>
            <a:pathLst>
              <a:path w="1248409" h="6858000">
                <a:moveTo>
                  <a:pt x="1248203" y="0"/>
                </a:moveTo>
                <a:lnTo>
                  <a:pt x="0" y="0"/>
                </a:lnTo>
                <a:lnTo>
                  <a:pt x="1107740" y="6857996"/>
                </a:lnTo>
                <a:lnTo>
                  <a:pt x="1248203" y="6857996"/>
                </a:lnTo>
                <a:lnTo>
                  <a:pt x="1248203" y="0"/>
                </a:lnTo>
                <a:close/>
              </a:path>
            </a:pathLst>
          </a:custGeom>
          <a:solidFill>
            <a:srgbClr val="EF7E09">
              <a:alpha val="65097"/>
            </a:srgbClr>
          </a:solidFill>
        </p:spPr>
        <p:txBody>
          <a:bodyPr wrap="square" lIns="0" tIns="0" rIns="0" bIns="0" rtlCol="0"/>
          <a:lstStyle/>
          <a:p>
            <a:endParaRPr dirty="0"/>
          </a:p>
        </p:txBody>
      </p:sp>
      <p:sp>
        <p:nvSpPr>
          <p:cNvPr id="24" name="bk object 24"/>
          <p:cNvSpPr/>
          <p:nvPr/>
        </p:nvSpPr>
        <p:spPr>
          <a:xfrm>
            <a:off x="10372343" y="3590544"/>
            <a:ext cx="1816735" cy="3267710"/>
          </a:xfrm>
          <a:custGeom>
            <a:avLst/>
            <a:gdLst/>
            <a:ahLst/>
            <a:cxnLst/>
            <a:rect l="l" t="t" r="r" b="b"/>
            <a:pathLst>
              <a:path w="1816734" h="3267709">
                <a:moveTo>
                  <a:pt x="1816607" y="0"/>
                </a:moveTo>
                <a:lnTo>
                  <a:pt x="0" y="3267455"/>
                </a:lnTo>
                <a:lnTo>
                  <a:pt x="1816607" y="3267455"/>
                </a:lnTo>
                <a:lnTo>
                  <a:pt x="1816607" y="0"/>
                </a:lnTo>
                <a:close/>
              </a:path>
            </a:pathLst>
          </a:custGeom>
          <a:solidFill>
            <a:srgbClr val="EF7E09">
              <a:alpha val="79998"/>
            </a:srgbClr>
          </a:solidFill>
        </p:spPr>
        <p:txBody>
          <a:bodyPr wrap="square" lIns="0" tIns="0" rIns="0" bIns="0" rtlCol="0"/>
          <a:lstStyle/>
          <a:p>
            <a:endParaRPr dirty="0"/>
          </a:p>
        </p:txBody>
      </p:sp>
      <p:sp>
        <p:nvSpPr>
          <p:cNvPr id="2" name="Holder 2"/>
          <p:cNvSpPr>
            <a:spLocks noGrp="1"/>
          </p:cNvSpPr>
          <p:nvPr>
            <p:ph type="title"/>
          </p:nvPr>
        </p:nvSpPr>
        <p:spPr>
          <a:xfrm>
            <a:off x="2997072" y="2339975"/>
            <a:ext cx="6197854" cy="1646554"/>
          </a:xfrm>
          <a:prstGeom prst="rect">
            <a:avLst/>
          </a:prstGeom>
        </p:spPr>
        <p:txBody>
          <a:bodyPr wrap="square" lIns="0" tIns="0" rIns="0" bIns="0">
            <a:spAutoFit/>
          </a:bodyPr>
          <a:lstStyle>
            <a:lvl1pPr>
              <a:defRPr sz="5400" b="0" i="0">
                <a:solidFill>
                  <a:srgbClr val="EF7E09"/>
                </a:solidFill>
                <a:latin typeface="Trebuchet MS"/>
                <a:cs typeface="Trebuchet MS"/>
              </a:defRPr>
            </a:lvl1pPr>
          </a:lstStyle>
          <a:p>
            <a:endParaRPr/>
          </a:p>
        </p:txBody>
      </p:sp>
      <p:sp>
        <p:nvSpPr>
          <p:cNvPr id="3" name="Holder 3"/>
          <p:cNvSpPr>
            <a:spLocks noGrp="1"/>
          </p:cNvSpPr>
          <p:nvPr>
            <p:ph type="body" idx="1"/>
          </p:nvPr>
        </p:nvSpPr>
        <p:spPr>
          <a:xfrm>
            <a:off x="756310" y="2399538"/>
            <a:ext cx="10679379" cy="356425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10/24/2022</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2.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implicit.harvard.edu/implicit/takeatest.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3.sv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hyperlink" Target="https://law.onecle.com/california/education/87100.html#:~:text=CA%20Educ%20Code%20%C2%A7%2087100%20%282017%29%20%28a%29%20The,opportunity%20to%20succeed%20in%20their%20chosen%20educational%20pursuits." TargetMode="External"/><Relationship Id="rId2" Type="http://schemas.openxmlformats.org/officeDocument/2006/relationships/hyperlink" Target="https://www.glendale.edu/home/showdocument?id=25884"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glendale.edu/home/showdocument?id=2692"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mailto:vsimmons@Glendale.edu" TargetMode="External"/><Relationship Id="rId3" Type="http://schemas.openxmlformats.org/officeDocument/2006/relationships/hyperlink" Target="mailto:nhise@Glendale.edu" TargetMode="External"/><Relationship Id="rId7" Type="http://schemas.openxmlformats.org/officeDocument/2006/relationships/hyperlink" Target="mailto:vdantzler@Glendale.edu"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mailto:mramon@Glendale.edu" TargetMode="External"/><Relationship Id="rId5" Type="http://schemas.openxmlformats.org/officeDocument/2006/relationships/hyperlink" Target="mailto:ddiamond@glendale.edu" TargetMode="External"/><Relationship Id="rId4" Type="http://schemas.openxmlformats.org/officeDocument/2006/relationships/hyperlink" Target="mailto:jbriones@Glendale.edu" TargetMode="External"/><Relationship Id="rId9" Type="http://schemas.openxmlformats.org/officeDocument/2006/relationships/image" Target="../media/image2.jpeg"/></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chemeClr val="accent6">
                  <a:lumMod val="75000"/>
                </a:schemeClr>
              </a:solidFill>
            </a:endParaRPr>
          </a:p>
        </p:txBody>
      </p:sp>
      <p:sp>
        <p:nvSpPr>
          <p:cNvPr id="3" name="Rectangle 2">
            <a:extLst>
              <a:ext uri="{FF2B5EF4-FFF2-40B4-BE49-F238E27FC236}">
                <a16:creationId xmlns:a16="http://schemas.microsoft.com/office/drawing/2014/main" id="{9020C9C4-8AB1-4CDD-AEDF-607073C5E230}"/>
              </a:ext>
            </a:extLst>
          </p:cNvPr>
          <p:cNvSpPr/>
          <p:nvPr/>
        </p:nvSpPr>
        <p:spPr>
          <a:xfrm>
            <a:off x="1285875" y="257175"/>
            <a:ext cx="9010650" cy="3170099"/>
          </a:xfrm>
          <a:prstGeom prst="rect">
            <a:avLst/>
          </a:prstGeom>
        </p:spPr>
        <p:txBody>
          <a:bodyPr wrap="square">
            <a:spAutoFit/>
          </a:bodyPr>
          <a:lstStyle/>
          <a:p>
            <a:pPr algn="ctr"/>
            <a:r>
              <a:rPr lang="en-US" sz="4000" b="1" dirty="0">
                <a:ln w="13462">
                  <a:solidFill>
                    <a:schemeClr val="tx1"/>
                  </a:solidFill>
                  <a:prstDash val="solid"/>
                </a:ln>
                <a:solidFill>
                  <a:srgbClr val="DFA40F"/>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Hiring Committee Training: </a:t>
            </a:r>
          </a:p>
          <a:p>
            <a:pPr algn="ctr"/>
            <a:endParaRPr lang="en-US" sz="4000" b="1" dirty="0">
              <a:ln w="13462">
                <a:solidFill>
                  <a:schemeClr val="tx1"/>
                </a:solidFill>
                <a:prstDash val="solid"/>
              </a:ln>
              <a:solidFill>
                <a:srgbClr val="DFA40F"/>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a:p>
            <a:pPr algn="ctr"/>
            <a:r>
              <a:rPr lang="en-US" sz="4000" b="1" dirty="0">
                <a:ln w="13462">
                  <a:solidFill>
                    <a:schemeClr val="tx1"/>
                  </a:solidFill>
                  <a:prstDash val="solid"/>
                </a:ln>
                <a:solidFill>
                  <a:srgbClr val="DFA40F"/>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Championing Equal Employment Opportunity and GCCD’s Commitment to Diversity  </a:t>
            </a:r>
          </a:p>
        </p:txBody>
      </p:sp>
      <p:pic>
        <p:nvPicPr>
          <p:cNvPr id="4" name="Picture 4" descr="A group of people posing for the camera&#10;&#10;Description automatically generated">
            <a:extLst>
              <a:ext uri="{FF2B5EF4-FFF2-40B4-BE49-F238E27FC236}">
                <a16:creationId xmlns:a16="http://schemas.microsoft.com/office/drawing/2014/main" id="{A4E66FD6-01C5-4BAE-8C88-78487726A0D7}"/>
              </a:ext>
            </a:extLst>
          </p:cNvPr>
          <p:cNvPicPr>
            <a:picLocks noChangeAspect="1"/>
          </p:cNvPicPr>
          <p:nvPr/>
        </p:nvPicPr>
        <p:blipFill>
          <a:blip r:embed="rId2"/>
          <a:stretch>
            <a:fillRect/>
          </a:stretch>
        </p:blipFill>
        <p:spPr>
          <a:xfrm>
            <a:off x="3314700" y="3363008"/>
            <a:ext cx="5067300" cy="3370484"/>
          </a:xfrm>
          <a:prstGeom prst="rect">
            <a:avLst/>
          </a:prstGeom>
        </p:spPr>
      </p:pic>
      <p:pic>
        <p:nvPicPr>
          <p:cNvPr id="6" name="Picture 5">
            <a:extLst>
              <a:ext uri="{FF2B5EF4-FFF2-40B4-BE49-F238E27FC236}">
                <a16:creationId xmlns:a16="http://schemas.microsoft.com/office/drawing/2014/main" id="{4F69534C-E378-4294-BC74-6009E9E5DFF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3130" y="5524500"/>
            <a:ext cx="1725295" cy="1333500"/>
          </a:xfrm>
          <a:prstGeom prst="rect">
            <a:avLst/>
          </a:prstGeom>
        </p:spPr>
      </p:pic>
    </p:spTree>
    <p:extLst>
      <p:ext uri="{BB962C8B-B14F-4D97-AF65-F5344CB8AC3E}">
        <p14:creationId xmlns:p14="http://schemas.microsoft.com/office/powerpoint/2010/main" val="78472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6" name="Rectangle 5">
            <a:extLst>
              <a:ext uri="{FF2B5EF4-FFF2-40B4-BE49-F238E27FC236}">
                <a16:creationId xmlns:a16="http://schemas.microsoft.com/office/drawing/2014/main" id="{7E3C7658-0D91-4752-89CE-3E8779E4E0BE}"/>
              </a:ext>
            </a:extLst>
          </p:cNvPr>
          <p:cNvSpPr/>
          <p:nvPr/>
        </p:nvSpPr>
        <p:spPr>
          <a:xfrm>
            <a:off x="646801" y="368610"/>
            <a:ext cx="10972800"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2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latin typeface="Corbel"/>
                <a:ea typeface="+mj-ea"/>
                <a:cs typeface="+mj-cs"/>
              </a:rPr>
              <a:t>Diversity: GCCD Student Demographics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42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latin typeface="Corbel"/>
                <a:ea typeface="+mj-ea"/>
                <a:cs typeface="+mj-cs"/>
              </a:rPr>
              <a:t>2019 </a:t>
            </a:r>
            <a:endParaRPr kumimoji="0" lang="en-US" sz="18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endParaRPr>
          </a:p>
        </p:txBody>
      </p:sp>
      <p:pic>
        <p:nvPicPr>
          <p:cNvPr id="8" name="Picture 5" descr="A close up of a map&#10;&#10;Description automatically generated">
            <a:extLst>
              <a:ext uri="{FF2B5EF4-FFF2-40B4-BE49-F238E27FC236}">
                <a16:creationId xmlns:a16="http://schemas.microsoft.com/office/drawing/2014/main" id="{CB9CF3D9-D952-4585-9165-A63B60CF99BF}"/>
              </a:ext>
            </a:extLst>
          </p:cNvPr>
          <p:cNvPicPr>
            <a:picLocks noChangeAspect="1"/>
          </p:cNvPicPr>
          <p:nvPr/>
        </p:nvPicPr>
        <p:blipFill>
          <a:blip r:embed="rId2"/>
          <a:stretch>
            <a:fillRect/>
          </a:stretch>
        </p:blipFill>
        <p:spPr>
          <a:xfrm>
            <a:off x="2667000" y="1619972"/>
            <a:ext cx="6249937" cy="3793130"/>
          </a:xfrm>
          <a:prstGeom prst="rect">
            <a:avLst/>
          </a:prstGeom>
        </p:spPr>
      </p:pic>
      <p:pic>
        <p:nvPicPr>
          <p:cNvPr id="7" name="Picture 6">
            <a:extLst>
              <a:ext uri="{FF2B5EF4-FFF2-40B4-BE49-F238E27FC236}">
                <a16:creationId xmlns:a16="http://schemas.microsoft.com/office/drawing/2014/main" id="{730DCBB3-5D4C-4136-91D7-49A9B6DFDAF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9844" y="5524500"/>
            <a:ext cx="1725295" cy="1333500"/>
          </a:xfrm>
          <a:prstGeom prst="rect">
            <a:avLst/>
          </a:prstGeom>
        </p:spPr>
      </p:pic>
    </p:spTree>
    <p:extLst>
      <p:ext uri="{BB962C8B-B14F-4D97-AF65-F5344CB8AC3E}">
        <p14:creationId xmlns:p14="http://schemas.microsoft.com/office/powerpoint/2010/main" val="537555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BDD803B1-2790-4E43-81D6-DCF0878D81EB}"/>
              </a:ext>
            </a:extLst>
          </p:cNvPr>
          <p:cNvSpPr/>
          <p:nvPr/>
        </p:nvSpPr>
        <p:spPr>
          <a:xfrm>
            <a:off x="1068070" y="381000"/>
            <a:ext cx="8229600" cy="1384995"/>
          </a:xfrm>
          <a:prstGeom prst="rect">
            <a:avLst/>
          </a:prstGeom>
        </p:spPr>
        <p:txBody>
          <a:bodyPr wrap="square">
            <a:spAutoFit/>
          </a:bodyPr>
          <a:lstStyle/>
          <a:p>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t>Anti-Discrimination Law in Action: </a:t>
            </a:r>
            <a:b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br>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t>Hiring Committee Scenarios</a:t>
            </a:r>
          </a:p>
        </p:txBody>
      </p:sp>
      <p:pic>
        <p:nvPicPr>
          <p:cNvPr id="4" name="Picture 5" descr="Two people sitting at a table&#10;&#10;Description automatically generated">
            <a:extLst>
              <a:ext uri="{FF2B5EF4-FFF2-40B4-BE49-F238E27FC236}">
                <a16:creationId xmlns:a16="http://schemas.microsoft.com/office/drawing/2014/main" id="{FFE808BB-3476-4655-8329-DD3019ECE9CA}"/>
              </a:ext>
            </a:extLst>
          </p:cNvPr>
          <p:cNvPicPr>
            <a:picLocks noChangeAspect="1"/>
          </p:cNvPicPr>
          <p:nvPr/>
        </p:nvPicPr>
        <p:blipFill>
          <a:blip r:embed="rId2"/>
          <a:stretch>
            <a:fillRect/>
          </a:stretch>
        </p:blipFill>
        <p:spPr>
          <a:xfrm>
            <a:off x="2486025" y="2162858"/>
            <a:ext cx="5753100" cy="3837209"/>
          </a:xfrm>
          <a:prstGeom prst="rect">
            <a:avLst/>
          </a:prstGeom>
        </p:spPr>
      </p:pic>
      <p:pic>
        <p:nvPicPr>
          <p:cNvPr id="6" name="Picture 5">
            <a:extLst>
              <a:ext uri="{FF2B5EF4-FFF2-40B4-BE49-F238E27FC236}">
                <a16:creationId xmlns:a16="http://schemas.microsoft.com/office/drawing/2014/main" id="{3BF82A16-94E3-4470-BE79-025EA333B5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3089" y="5524500"/>
            <a:ext cx="1725295" cy="1333500"/>
          </a:xfrm>
          <a:prstGeom prst="rect">
            <a:avLst/>
          </a:prstGeom>
        </p:spPr>
      </p:pic>
    </p:spTree>
    <p:extLst>
      <p:ext uri="{BB962C8B-B14F-4D97-AF65-F5344CB8AC3E}">
        <p14:creationId xmlns:p14="http://schemas.microsoft.com/office/powerpoint/2010/main" val="1654229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6C69EF94-C64E-405F-BBCF-B6001ED54DF5}"/>
              </a:ext>
            </a:extLst>
          </p:cNvPr>
          <p:cNvSpPr/>
          <p:nvPr/>
        </p:nvSpPr>
        <p:spPr>
          <a:xfrm>
            <a:off x="1091397" y="279400"/>
            <a:ext cx="3049233" cy="738664"/>
          </a:xfrm>
          <a:prstGeom prst="rect">
            <a:avLst/>
          </a:prstGeom>
        </p:spPr>
        <p:txBody>
          <a:bodyPr wrap="none">
            <a:spAutoFit/>
          </a:bodyPr>
          <a:lstStyle/>
          <a:p>
            <a:r>
              <a:rPr lang="en-US" sz="4200" b="1" dirty="0">
                <a:ln>
                  <a:solidFill>
                    <a:schemeClr val="tx1"/>
                  </a:solidFill>
                </a:ln>
                <a:solidFill>
                  <a:srgbClr val="DFA40F"/>
                </a:solidFill>
                <a:latin typeface="Corbel" panose="020B0503020204020204" pitchFamily="34" charset="0"/>
              </a:rPr>
              <a:t>Scenario #1 </a:t>
            </a:r>
          </a:p>
        </p:txBody>
      </p:sp>
      <p:sp>
        <p:nvSpPr>
          <p:cNvPr id="4" name="Rectangle 3">
            <a:extLst>
              <a:ext uri="{FF2B5EF4-FFF2-40B4-BE49-F238E27FC236}">
                <a16:creationId xmlns:a16="http://schemas.microsoft.com/office/drawing/2014/main" id="{5C123CAF-1E2D-49C6-B353-AF5318F305E8}"/>
              </a:ext>
            </a:extLst>
          </p:cNvPr>
          <p:cNvSpPr/>
          <p:nvPr/>
        </p:nvSpPr>
        <p:spPr>
          <a:xfrm>
            <a:off x="1677178" y="1166842"/>
            <a:ext cx="8229600" cy="4524315"/>
          </a:xfrm>
          <a:prstGeom prst="rect">
            <a:avLst/>
          </a:prstGeom>
        </p:spPr>
        <p:txBody>
          <a:bodyPr wrap="square">
            <a:spAutoFit/>
          </a:bodyPr>
          <a:lstStyle/>
          <a:p>
            <a:r>
              <a:rPr lang="en-US" sz="2400" b="1" dirty="0">
                <a:latin typeface="Corbel" panose="020B0503020204020204" pitchFamily="34" charset="0"/>
                <a:cs typeface="Calibri"/>
              </a:rPr>
              <a:t>Kelly is currently employed by the District and has applied for a promotional position. During her interview she mentions that she is pregnant and will be taking some time off in the near future for maternity leave.  Although Kelly is highly qualified, the hiring manager tells the committee member he does not want to hire Kelly because she is pregnant and will be taking time off.  </a:t>
            </a:r>
          </a:p>
          <a:p>
            <a:endParaRPr lang="en-US" sz="2400" b="1" dirty="0">
              <a:latin typeface="Corbel" panose="020B0503020204020204" pitchFamily="34" charset="0"/>
            </a:endParaRPr>
          </a:p>
          <a:p>
            <a:r>
              <a:rPr lang="en-US" sz="2400" dirty="0">
                <a:latin typeface="Corbel" panose="020B0503020204020204" pitchFamily="34" charset="0"/>
                <a:cs typeface="Calibri"/>
              </a:rPr>
              <a:t>Denying Kelly this position because she is pregnant is prohibited under federal and state anti-discrimination laws and is considered unlawful discrimination based on a medical condition. </a:t>
            </a:r>
          </a:p>
        </p:txBody>
      </p:sp>
      <p:pic>
        <p:nvPicPr>
          <p:cNvPr id="6" name="Picture 5" descr="A picture containing indoor, table, room, living&#10;&#10;Description automatically generated">
            <a:extLst>
              <a:ext uri="{FF2B5EF4-FFF2-40B4-BE49-F238E27FC236}">
                <a16:creationId xmlns:a16="http://schemas.microsoft.com/office/drawing/2014/main" id="{D375E28B-C450-4179-BDAB-3E6EFCA95557}"/>
              </a:ext>
            </a:extLst>
          </p:cNvPr>
          <p:cNvPicPr>
            <a:picLocks noChangeAspect="1"/>
          </p:cNvPicPr>
          <p:nvPr/>
        </p:nvPicPr>
        <p:blipFill>
          <a:blip r:embed="rId2"/>
          <a:stretch>
            <a:fillRect/>
          </a:stretch>
        </p:blipFill>
        <p:spPr>
          <a:xfrm>
            <a:off x="9470173" y="4753165"/>
            <a:ext cx="2541005" cy="1875984"/>
          </a:xfrm>
          <a:prstGeom prst="rect">
            <a:avLst/>
          </a:prstGeom>
        </p:spPr>
      </p:pic>
      <p:pic>
        <p:nvPicPr>
          <p:cNvPr id="7" name="Picture 6">
            <a:extLst>
              <a:ext uri="{FF2B5EF4-FFF2-40B4-BE49-F238E27FC236}">
                <a16:creationId xmlns:a16="http://schemas.microsoft.com/office/drawing/2014/main" id="{DBC1CA9E-69FB-45A1-BBAB-C3E97A8E22A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1378" y="5524500"/>
            <a:ext cx="1725295" cy="1333500"/>
          </a:xfrm>
          <a:prstGeom prst="rect">
            <a:avLst/>
          </a:prstGeom>
        </p:spPr>
      </p:pic>
    </p:spTree>
    <p:extLst>
      <p:ext uri="{BB962C8B-B14F-4D97-AF65-F5344CB8AC3E}">
        <p14:creationId xmlns:p14="http://schemas.microsoft.com/office/powerpoint/2010/main" val="641613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ED875313-DFEE-4A1A-8049-EED8210BB023}"/>
              </a:ext>
            </a:extLst>
          </p:cNvPr>
          <p:cNvSpPr/>
          <p:nvPr/>
        </p:nvSpPr>
        <p:spPr>
          <a:xfrm>
            <a:off x="843280" y="279400"/>
            <a:ext cx="3052439" cy="738664"/>
          </a:xfrm>
          <a:prstGeom prst="rect">
            <a:avLst/>
          </a:prstGeom>
        </p:spPr>
        <p:txBody>
          <a:bodyPr wrap="none">
            <a:spAutoFit/>
          </a:bodyPr>
          <a:lstStyle/>
          <a:p>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t>Scenario #2 </a:t>
            </a:r>
          </a:p>
        </p:txBody>
      </p:sp>
      <p:sp>
        <p:nvSpPr>
          <p:cNvPr id="4" name="Rectangle 3">
            <a:extLst>
              <a:ext uri="{FF2B5EF4-FFF2-40B4-BE49-F238E27FC236}">
                <a16:creationId xmlns:a16="http://schemas.microsoft.com/office/drawing/2014/main" id="{F58E49C6-5015-40D3-B222-22260A4D056C}"/>
              </a:ext>
            </a:extLst>
          </p:cNvPr>
          <p:cNvSpPr/>
          <p:nvPr/>
        </p:nvSpPr>
        <p:spPr>
          <a:xfrm>
            <a:off x="1726941" y="1164968"/>
            <a:ext cx="7772400" cy="4154984"/>
          </a:xfrm>
          <a:prstGeom prst="rect">
            <a:avLst/>
          </a:prstGeom>
        </p:spPr>
        <p:txBody>
          <a:bodyPr wrap="square">
            <a:spAutoFit/>
          </a:bodyPr>
          <a:lstStyle/>
          <a:p>
            <a:r>
              <a:rPr lang="en-US" sz="2400" b="1" dirty="0">
                <a:latin typeface="Corbel" panose="020B0503020204020204" pitchFamily="34" charset="0"/>
                <a:cs typeface="Calibri"/>
              </a:rPr>
              <a:t>Drew is an external applicant who applied for a fulltime faculty position.  Although Drew is highly qualified with extensive experience, the committee members and the hiring manager do not want to hire Drew for the position because they believe a female is a better fit for the position.  </a:t>
            </a:r>
          </a:p>
          <a:p>
            <a:endParaRPr lang="en-US" sz="2400" dirty="0">
              <a:latin typeface="Corbel" panose="020B0503020204020204" pitchFamily="34" charset="0"/>
              <a:cs typeface="Calibri"/>
            </a:endParaRPr>
          </a:p>
          <a:p>
            <a:r>
              <a:rPr lang="en-US" sz="2400" dirty="0">
                <a:latin typeface="Corbel" panose="020B0503020204020204" pitchFamily="34" charset="0"/>
                <a:cs typeface="Calibri"/>
              </a:rPr>
              <a:t>Denying Drew this position because he is male is prohibited under federal and state anti-discrimination laws and is considered unlawful discrimination under the protected class of gender.</a:t>
            </a:r>
            <a:endParaRPr lang="en-US" sz="2400" dirty="0">
              <a:latin typeface="Corbel" panose="020B0503020204020204" pitchFamily="34" charset="0"/>
            </a:endParaRPr>
          </a:p>
        </p:txBody>
      </p:sp>
      <p:pic>
        <p:nvPicPr>
          <p:cNvPr id="6" name="Picture 5" descr="A picture containing indoor, table, room, living&#10;&#10;Description automatically generated">
            <a:extLst>
              <a:ext uri="{FF2B5EF4-FFF2-40B4-BE49-F238E27FC236}">
                <a16:creationId xmlns:a16="http://schemas.microsoft.com/office/drawing/2014/main" id="{FC01165F-6E82-42FA-BBDD-5FCB9E216289}"/>
              </a:ext>
            </a:extLst>
          </p:cNvPr>
          <p:cNvPicPr>
            <a:picLocks noChangeAspect="1"/>
          </p:cNvPicPr>
          <p:nvPr/>
        </p:nvPicPr>
        <p:blipFill>
          <a:blip r:embed="rId2"/>
          <a:stretch>
            <a:fillRect/>
          </a:stretch>
        </p:blipFill>
        <p:spPr>
          <a:xfrm>
            <a:off x="9499341" y="226976"/>
            <a:ext cx="2541005" cy="1875984"/>
          </a:xfrm>
          <a:prstGeom prst="rect">
            <a:avLst/>
          </a:prstGeom>
        </p:spPr>
      </p:pic>
      <p:pic>
        <p:nvPicPr>
          <p:cNvPr id="7" name="Picture 6">
            <a:extLst>
              <a:ext uri="{FF2B5EF4-FFF2-40B4-BE49-F238E27FC236}">
                <a16:creationId xmlns:a16="http://schemas.microsoft.com/office/drawing/2014/main" id="{7F0AA82C-B95A-4C26-B7C4-2E0F83EB925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4776" y="5466856"/>
            <a:ext cx="1725295" cy="1333500"/>
          </a:xfrm>
          <a:prstGeom prst="rect">
            <a:avLst/>
          </a:prstGeom>
        </p:spPr>
      </p:pic>
    </p:spTree>
    <p:extLst>
      <p:ext uri="{BB962C8B-B14F-4D97-AF65-F5344CB8AC3E}">
        <p14:creationId xmlns:p14="http://schemas.microsoft.com/office/powerpoint/2010/main" val="1948380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ED875313-DFEE-4A1A-8049-EED8210BB023}"/>
              </a:ext>
            </a:extLst>
          </p:cNvPr>
          <p:cNvSpPr/>
          <p:nvPr/>
        </p:nvSpPr>
        <p:spPr>
          <a:xfrm>
            <a:off x="843280" y="279400"/>
            <a:ext cx="3046027" cy="738664"/>
          </a:xfrm>
          <a:prstGeom prst="rect">
            <a:avLst/>
          </a:prstGeom>
        </p:spPr>
        <p:txBody>
          <a:bodyPr wrap="none">
            <a:spAutoFit/>
          </a:bodyPr>
          <a:lstStyle/>
          <a:p>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t>Scenario #3 </a:t>
            </a:r>
          </a:p>
        </p:txBody>
      </p:sp>
      <p:pic>
        <p:nvPicPr>
          <p:cNvPr id="6" name="Picture 5" descr="A picture containing indoor, table, room, living&#10;&#10;Description automatically generated">
            <a:extLst>
              <a:ext uri="{FF2B5EF4-FFF2-40B4-BE49-F238E27FC236}">
                <a16:creationId xmlns:a16="http://schemas.microsoft.com/office/drawing/2014/main" id="{FC01165F-6E82-42FA-BBDD-5FCB9E216289}"/>
              </a:ext>
            </a:extLst>
          </p:cNvPr>
          <p:cNvPicPr>
            <a:picLocks noChangeAspect="1"/>
          </p:cNvPicPr>
          <p:nvPr/>
        </p:nvPicPr>
        <p:blipFill>
          <a:blip r:embed="rId2"/>
          <a:stretch>
            <a:fillRect/>
          </a:stretch>
        </p:blipFill>
        <p:spPr>
          <a:xfrm>
            <a:off x="9499341" y="226976"/>
            <a:ext cx="2541005" cy="1875984"/>
          </a:xfrm>
          <a:prstGeom prst="rect">
            <a:avLst/>
          </a:prstGeom>
        </p:spPr>
      </p:pic>
      <p:sp>
        <p:nvSpPr>
          <p:cNvPr id="5" name="Rectangle 4">
            <a:extLst>
              <a:ext uri="{FF2B5EF4-FFF2-40B4-BE49-F238E27FC236}">
                <a16:creationId xmlns:a16="http://schemas.microsoft.com/office/drawing/2014/main" id="{B09CB8CA-A7C1-4B2B-81A9-7BFBC269E113}"/>
              </a:ext>
            </a:extLst>
          </p:cNvPr>
          <p:cNvSpPr/>
          <p:nvPr/>
        </p:nvSpPr>
        <p:spPr>
          <a:xfrm>
            <a:off x="1804696" y="1022729"/>
            <a:ext cx="7696200" cy="5262979"/>
          </a:xfrm>
          <a:prstGeom prst="rect">
            <a:avLst/>
          </a:prstGeom>
        </p:spPr>
        <p:txBody>
          <a:bodyPr wrap="square">
            <a:spAutoFit/>
          </a:bodyPr>
          <a:lstStyle/>
          <a:p>
            <a:r>
              <a:rPr lang="en-US" sz="2400" b="1" dirty="0">
                <a:latin typeface="Corbel" panose="020B0503020204020204" pitchFamily="34" charset="0"/>
                <a:ea typeface="ＭＳ Ｐゴシック"/>
                <a:cs typeface="Segoe UI"/>
              </a:rPr>
              <a:t>During deliberations, hiring committee member Albert states that he scored candidate Kelly high in the area of “ability to effectively use technology in the classroom” because he is aware of several online resources that Kelly has developed for her courses at GCCD. Kelly did not mention using technology or developing online courses during her interview.  Should Albert reevaluate how he scored this question? Why? </a:t>
            </a:r>
            <a:endParaRPr lang="en-US" sz="2400" dirty="0">
              <a:latin typeface="Corbel" panose="020B0503020204020204" pitchFamily="34" charset="0"/>
            </a:endParaRPr>
          </a:p>
          <a:p>
            <a:endParaRPr lang="en-US" sz="2400" b="1" dirty="0">
              <a:latin typeface="Corbel" panose="020B0503020204020204" pitchFamily="34" charset="0"/>
              <a:ea typeface="ＭＳ Ｐゴシック"/>
              <a:cs typeface="Segoe UI"/>
            </a:endParaRPr>
          </a:p>
          <a:p>
            <a:r>
              <a:rPr lang="en-US" sz="2400" dirty="0">
                <a:solidFill>
                  <a:srgbClr val="262626"/>
                </a:solidFill>
                <a:latin typeface="Corbel" panose="020B0503020204020204" pitchFamily="34" charset="0"/>
                <a:ea typeface="ＭＳ Ｐゴシック"/>
                <a:cs typeface="Segoe UI"/>
              </a:rPr>
              <a:t>Committee members may not fill in any omissions in any Applicant’s application materials or interview answers with information they may independently know about the candidate, (e.g. bad behavior, or known projects, research or grants that the candidate did not include).</a:t>
            </a:r>
            <a:r>
              <a:rPr lang="en-US" sz="2400" dirty="0">
                <a:latin typeface="Corbel" panose="020B0503020204020204" pitchFamily="34" charset="0"/>
                <a:ea typeface="ＭＳ Ｐゴシック"/>
                <a:cs typeface="Segoe UI"/>
              </a:rPr>
              <a:t>​</a:t>
            </a:r>
          </a:p>
        </p:txBody>
      </p:sp>
      <p:pic>
        <p:nvPicPr>
          <p:cNvPr id="7" name="Picture 6">
            <a:extLst>
              <a:ext uri="{FF2B5EF4-FFF2-40B4-BE49-F238E27FC236}">
                <a16:creationId xmlns:a16="http://schemas.microsoft.com/office/drawing/2014/main" id="{E3019350-4CCE-47F3-99A8-86F98B77C40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878" y="5524500"/>
            <a:ext cx="1725295" cy="1333500"/>
          </a:xfrm>
          <a:prstGeom prst="rect">
            <a:avLst/>
          </a:prstGeom>
        </p:spPr>
      </p:pic>
    </p:spTree>
    <p:extLst>
      <p:ext uri="{BB962C8B-B14F-4D97-AF65-F5344CB8AC3E}">
        <p14:creationId xmlns:p14="http://schemas.microsoft.com/office/powerpoint/2010/main" val="2213357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2F8A2380-D435-4D0D-BF8A-4C80AF307379}"/>
              </a:ext>
            </a:extLst>
          </p:cNvPr>
          <p:cNvSpPr/>
          <p:nvPr/>
        </p:nvSpPr>
        <p:spPr>
          <a:xfrm>
            <a:off x="843280" y="191782"/>
            <a:ext cx="5573962" cy="738664"/>
          </a:xfrm>
          <a:prstGeom prst="rect">
            <a:avLst/>
          </a:prstGeom>
        </p:spPr>
        <p:txBody>
          <a:bodyPr wrap="none">
            <a:spAutoFit/>
          </a:bodyPr>
          <a:lstStyle/>
          <a:p>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t>Disrupting Implicit Bias</a:t>
            </a:r>
          </a:p>
        </p:txBody>
      </p:sp>
      <p:sp>
        <p:nvSpPr>
          <p:cNvPr id="5" name="Rectangle 4">
            <a:extLst>
              <a:ext uri="{FF2B5EF4-FFF2-40B4-BE49-F238E27FC236}">
                <a16:creationId xmlns:a16="http://schemas.microsoft.com/office/drawing/2014/main" id="{1D36251D-7DC8-4C3C-9CAE-F91B9BFE4FE9}"/>
              </a:ext>
            </a:extLst>
          </p:cNvPr>
          <p:cNvSpPr/>
          <p:nvPr/>
        </p:nvSpPr>
        <p:spPr>
          <a:xfrm>
            <a:off x="1845242" y="1033907"/>
            <a:ext cx="9144000" cy="5632311"/>
          </a:xfrm>
          <a:prstGeom prst="rect">
            <a:avLst/>
          </a:prstGeom>
        </p:spPr>
        <p:txBody>
          <a:bodyPr wrap="square">
            <a:spAutoFit/>
          </a:bodyPr>
          <a:lstStyle/>
          <a:p>
            <a:r>
              <a:rPr lang="en-US" sz="2400" dirty="0">
                <a:latin typeface="Corbel" panose="020B0503020204020204" pitchFamily="34" charset="0"/>
              </a:rPr>
              <a:t>A bias is an assumption, tendency or belief that can prevent us from making an objective decision about an applicant or candidate. </a:t>
            </a:r>
          </a:p>
          <a:p>
            <a:endParaRPr lang="en-US" sz="2400" dirty="0">
              <a:latin typeface="Corbel" panose="020B0503020204020204" pitchFamily="34" charset="0"/>
            </a:endParaRPr>
          </a:p>
          <a:p>
            <a:r>
              <a:rPr lang="en-US" sz="2400" dirty="0">
                <a:latin typeface="Corbel" panose="020B0503020204020204" pitchFamily="34" charset="0"/>
              </a:rPr>
              <a:t>A large body of research suggests that each one of us holds implicit biases that can impact our judgment, both professionally and personally. </a:t>
            </a:r>
          </a:p>
          <a:p>
            <a:endParaRPr lang="en-US" sz="2400" dirty="0">
              <a:latin typeface="Corbel" panose="020B0503020204020204" pitchFamily="34" charset="0"/>
              <a:cs typeface="Calibri"/>
            </a:endParaRPr>
          </a:p>
          <a:p>
            <a:r>
              <a:rPr lang="en-US" sz="2400" dirty="0">
                <a:latin typeface="Corbel" panose="020B0503020204020204" pitchFamily="34" charset="0"/>
              </a:rPr>
              <a:t>Biases, whether positive or negative, conscious or unconscious, are shaped by our experiences, culture, and lifestyles.  This include campus culture.</a:t>
            </a:r>
          </a:p>
          <a:p>
            <a:endParaRPr lang="en-US" sz="2400" dirty="0">
              <a:latin typeface="Corbel" panose="020B0503020204020204" pitchFamily="34" charset="0"/>
              <a:cs typeface="Calibri"/>
            </a:endParaRPr>
          </a:p>
          <a:p>
            <a:r>
              <a:rPr lang="en-US" sz="2400" dirty="0">
                <a:latin typeface="Corbel" panose="020B0503020204020204" pitchFamily="34" charset="0"/>
              </a:rPr>
              <a:t>The most common forms of bias found in hiring decisions are:</a:t>
            </a:r>
          </a:p>
          <a:p>
            <a:r>
              <a:rPr lang="en-US" sz="2400" dirty="0">
                <a:latin typeface="Corbel" panose="020B0503020204020204" pitchFamily="34" charset="0"/>
              </a:rPr>
              <a:t> </a:t>
            </a:r>
            <a:r>
              <a:rPr lang="en-US" sz="2400" b="1" dirty="0">
                <a:latin typeface="Corbel" panose="020B0503020204020204" pitchFamily="34" charset="0"/>
              </a:rPr>
              <a:t>1) Internal candidate bias, 2) confirmation bias (‘like me’), 3) Personal appearance,  4)  Expectation bias  and 5) Intuition bias (’I had a feeling….’).</a:t>
            </a:r>
          </a:p>
        </p:txBody>
      </p:sp>
      <p:pic>
        <p:nvPicPr>
          <p:cNvPr id="6" name="Picture 5">
            <a:extLst>
              <a:ext uri="{FF2B5EF4-FFF2-40B4-BE49-F238E27FC236}">
                <a16:creationId xmlns:a16="http://schemas.microsoft.com/office/drawing/2014/main" id="{BCC28AA1-095A-48FD-9951-4E79C6EF264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878" y="5527813"/>
            <a:ext cx="1725295" cy="1333500"/>
          </a:xfrm>
          <a:prstGeom prst="rect">
            <a:avLst/>
          </a:prstGeom>
        </p:spPr>
      </p:pic>
    </p:spTree>
    <p:extLst>
      <p:ext uri="{BB962C8B-B14F-4D97-AF65-F5344CB8AC3E}">
        <p14:creationId xmlns:p14="http://schemas.microsoft.com/office/powerpoint/2010/main" val="126047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E20B084B-25DF-493C-97B4-F583048842A8}"/>
              </a:ext>
            </a:extLst>
          </p:cNvPr>
          <p:cNvSpPr/>
          <p:nvPr/>
        </p:nvSpPr>
        <p:spPr>
          <a:xfrm>
            <a:off x="762000" y="306962"/>
            <a:ext cx="9767417" cy="738664"/>
          </a:xfrm>
          <a:prstGeom prst="rect">
            <a:avLst/>
          </a:prstGeom>
        </p:spPr>
        <p:txBody>
          <a:bodyPr wrap="none">
            <a:spAutoFit/>
          </a:bodyPr>
          <a:lstStyle/>
          <a:p>
            <a:r>
              <a:rPr lang="en-US" sz="4200" b="1" dirty="0">
                <a:ln>
                  <a:solidFill>
                    <a:schemeClr val="tx1"/>
                  </a:solidFill>
                </a:ln>
                <a:solidFill>
                  <a:srgbClr val="DFA40F"/>
                </a:solidFill>
                <a:latin typeface="Corbel" panose="020B0503020204020204" pitchFamily="34" charset="0"/>
              </a:rPr>
              <a:t>Disrupting Implicit Bias: First Impressions</a:t>
            </a:r>
          </a:p>
        </p:txBody>
      </p:sp>
      <p:pic>
        <p:nvPicPr>
          <p:cNvPr id="5" name="Picture 16">
            <a:extLst>
              <a:ext uri="{FF2B5EF4-FFF2-40B4-BE49-F238E27FC236}">
                <a16:creationId xmlns:a16="http://schemas.microsoft.com/office/drawing/2014/main" id="{E800FFF2-B1D5-45F0-8B56-DEB3529FE3A7}"/>
              </a:ext>
            </a:extLst>
          </p:cNvPr>
          <p:cNvPicPr>
            <a:picLocks noChangeAspect="1"/>
          </p:cNvPicPr>
          <p:nvPr/>
        </p:nvPicPr>
        <p:blipFill>
          <a:blip r:embed="rId2"/>
          <a:stretch>
            <a:fillRect/>
          </a:stretch>
        </p:blipFill>
        <p:spPr>
          <a:xfrm>
            <a:off x="9538136" y="1073252"/>
            <a:ext cx="1982561" cy="2515282"/>
          </a:xfrm>
          <a:prstGeom prst="rect">
            <a:avLst/>
          </a:prstGeom>
        </p:spPr>
      </p:pic>
      <p:pic>
        <p:nvPicPr>
          <p:cNvPr id="6" name="Picture 10">
            <a:extLst>
              <a:ext uri="{FF2B5EF4-FFF2-40B4-BE49-F238E27FC236}">
                <a16:creationId xmlns:a16="http://schemas.microsoft.com/office/drawing/2014/main" id="{8D2C8B77-F72A-4548-8709-619FA44E1F02}"/>
              </a:ext>
            </a:extLst>
          </p:cNvPr>
          <p:cNvPicPr>
            <a:picLocks noChangeAspect="1"/>
          </p:cNvPicPr>
          <p:nvPr/>
        </p:nvPicPr>
        <p:blipFill rotWithShape="1">
          <a:blip r:embed="rId3"/>
          <a:srcRect l="12957" t="142" r="21564" b="4225"/>
          <a:stretch/>
        </p:blipFill>
        <p:spPr>
          <a:xfrm>
            <a:off x="6734986" y="3006530"/>
            <a:ext cx="2010050" cy="2072946"/>
          </a:xfrm>
          <a:prstGeom prst="rect">
            <a:avLst/>
          </a:prstGeom>
        </p:spPr>
      </p:pic>
      <p:pic>
        <p:nvPicPr>
          <p:cNvPr id="7" name="Picture 7">
            <a:extLst>
              <a:ext uri="{FF2B5EF4-FFF2-40B4-BE49-F238E27FC236}">
                <a16:creationId xmlns:a16="http://schemas.microsoft.com/office/drawing/2014/main" id="{9F46ED12-B856-4CFD-80E0-0A766C1DACE4}"/>
              </a:ext>
            </a:extLst>
          </p:cNvPr>
          <p:cNvPicPr>
            <a:picLocks noChangeAspect="1"/>
          </p:cNvPicPr>
          <p:nvPr/>
        </p:nvPicPr>
        <p:blipFill>
          <a:blip r:embed="rId4"/>
          <a:stretch>
            <a:fillRect/>
          </a:stretch>
        </p:blipFill>
        <p:spPr>
          <a:xfrm>
            <a:off x="6857376" y="1172599"/>
            <a:ext cx="2518683" cy="1642399"/>
          </a:xfrm>
          <a:prstGeom prst="rect">
            <a:avLst/>
          </a:prstGeom>
        </p:spPr>
      </p:pic>
      <p:pic>
        <p:nvPicPr>
          <p:cNvPr id="8" name="Picture 5">
            <a:extLst>
              <a:ext uri="{FF2B5EF4-FFF2-40B4-BE49-F238E27FC236}">
                <a16:creationId xmlns:a16="http://schemas.microsoft.com/office/drawing/2014/main" id="{FDF464B6-9BFB-4A7D-BC01-20C274D2D2FB}"/>
              </a:ext>
            </a:extLst>
          </p:cNvPr>
          <p:cNvPicPr>
            <a:picLocks noChangeAspect="1"/>
          </p:cNvPicPr>
          <p:nvPr/>
        </p:nvPicPr>
        <p:blipFill>
          <a:blip r:embed="rId5"/>
          <a:stretch>
            <a:fillRect/>
          </a:stretch>
        </p:blipFill>
        <p:spPr>
          <a:xfrm>
            <a:off x="2176715" y="1172599"/>
            <a:ext cx="2257324" cy="1687668"/>
          </a:xfrm>
          <a:prstGeom prst="rect">
            <a:avLst/>
          </a:prstGeom>
        </p:spPr>
      </p:pic>
      <p:pic>
        <p:nvPicPr>
          <p:cNvPr id="9" name="Picture 6">
            <a:extLst>
              <a:ext uri="{FF2B5EF4-FFF2-40B4-BE49-F238E27FC236}">
                <a16:creationId xmlns:a16="http://schemas.microsoft.com/office/drawing/2014/main" id="{E300794D-9EBC-42F4-A11D-6D654DE303E7}"/>
              </a:ext>
            </a:extLst>
          </p:cNvPr>
          <p:cNvPicPr>
            <a:picLocks noChangeAspect="1"/>
          </p:cNvPicPr>
          <p:nvPr/>
        </p:nvPicPr>
        <p:blipFill>
          <a:blip r:embed="rId6"/>
          <a:stretch>
            <a:fillRect/>
          </a:stretch>
        </p:blipFill>
        <p:spPr>
          <a:xfrm>
            <a:off x="8929896" y="3810000"/>
            <a:ext cx="1981200" cy="1660752"/>
          </a:xfrm>
          <a:prstGeom prst="rect">
            <a:avLst/>
          </a:prstGeom>
        </p:spPr>
      </p:pic>
      <p:pic>
        <p:nvPicPr>
          <p:cNvPr id="11" name="Picture 11">
            <a:extLst>
              <a:ext uri="{FF2B5EF4-FFF2-40B4-BE49-F238E27FC236}">
                <a16:creationId xmlns:a16="http://schemas.microsoft.com/office/drawing/2014/main" id="{605F5B8F-9F15-4D80-A358-D6859D852C8E}"/>
              </a:ext>
            </a:extLst>
          </p:cNvPr>
          <p:cNvPicPr>
            <a:picLocks noChangeAspect="1"/>
          </p:cNvPicPr>
          <p:nvPr/>
        </p:nvPicPr>
        <p:blipFill>
          <a:blip r:embed="rId7"/>
          <a:stretch>
            <a:fillRect/>
          </a:stretch>
        </p:blipFill>
        <p:spPr>
          <a:xfrm>
            <a:off x="4685043" y="1101244"/>
            <a:ext cx="1921329" cy="2590120"/>
          </a:xfrm>
          <a:prstGeom prst="rect">
            <a:avLst/>
          </a:prstGeom>
        </p:spPr>
      </p:pic>
      <p:pic>
        <p:nvPicPr>
          <p:cNvPr id="12" name="Picture 12">
            <a:extLst>
              <a:ext uri="{FF2B5EF4-FFF2-40B4-BE49-F238E27FC236}">
                <a16:creationId xmlns:a16="http://schemas.microsoft.com/office/drawing/2014/main" id="{61F5004C-3333-449C-9679-D47E2E2208EB}"/>
              </a:ext>
            </a:extLst>
          </p:cNvPr>
          <p:cNvPicPr>
            <a:picLocks noChangeAspect="1"/>
          </p:cNvPicPr>
          <p:nvPr/>
        </p:nvPicPr>
        <p:blipFill>
          <a:blip r:embed="rId8"/>
          <a:stretch>
            <a:fillRect/>
          </a:stretch>
        </p:blipFill>
        <p:spPr>
          <a:xfrm>
            <a:off x="2917731" y="3233990"/>
            <a:ext cx="1771977" cy="2522766"/>
          </a:xfrm>
          <a:prstGeom prst="rect">
            <a:avLst/>
          </a:prstGeom>
        </p:spPr>
      </p:pic>
      <p:pic>
        <p:nvPicPr>
          <p:cNvPr id="13" name="Picture 14" descr="A person wearing a suit and tie&#10;&#10;Description automatically generated">
            <a:extLst>
              <a:ext uri="{FF2B5EF4-FFF2-40B4-BE49-F238E27FC236}">
                <a16:creationId xmlns:a16="http://schemas.microsoft.com/office/drawing/2014/main" id="{6783FBAE-F774-4462-9E6D-F6E04F918224}"/>
              </a:ext>
            </a:extLst>
          </p:cNvPr>
          <p:cNvPicPr>
            <a:picLocks noChangeAspect="1"/>
          </p:cNvPicPr>
          <p:nvPr/>
        </p:nvPicPr>
        <p:blipFill>
          <a:blip r:embed="rId9"/>
          <a:stretch>
            <a:fillRect/>
          </a:stretch>
        </p:blipFill>
        <p:spPr>
          <a:xfrm>
            <a:off x="4753786" y="3954461"/>
            <a:ext cx="1712460" cy="1752655"/>
          </a:xfrm>
          <a:prstGeom prst="rect">
            <a:avLst/>
          </a:prstGeom>
        </p:spPr>
      </p:pic>
      <p:pic>
        <p:nvPicPr>
          <p:cNvPr id="14" name="Picture 4">
            <a:extLst>
              <a:ext uri="{FF2B5EF4-FFF2-40B4-BE49-F238E27FC236}">
                <a16:creationId xmlns:a16="http://schemas.microsoft.com/office/drawing/2014/main" id="{7A4C556F-BC77-4F56-845C-FC307E881453}"/>
              </a:ext>
            </a:extLst>
          </p:cNvPr>
          <p:cNvPicPr>
            <a:picLocks noChangeAspect="1"/>
          </p:cNvPicPr>
          <p:nvPr/>
        </p:nvPicPr>
        <p:blipFill rotWithShape="1">
          <a:blip r:embed="rId10"/>
          <a:srcRect l="132" t="273" r="17347" b="435"/>
          <a:stretch/>
        </p:blipFill>
        <p:spPr>
          <a:xfrm>
            <a:off x="1434620" y="3119690"/>
            <a:ext cx="1652319" cy="1669542"/>
          </a:xfrm>
          <a:prstGeom prst="rect">
            <a:avLst/>
          </a:prstGeom>
        </p:spPr>
      </p:pic>
      <p:pic>
        <p:nvPicPr>
          <p:cNvPr id="15" name="Picture 14">
            <a:extLst>
              <a:ext uri="{FF2B5EF4-FFF2-40B4-BE49-F238E27FC236}">
                <a16:creationId xmlns:a16="http://schemas.microsoft.com/office/drawing/2014/main" id="{A5738C2F-458F-4CA1-9F21-F5B96CCA45E6}"/>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76316" y="5524500"/>
            <a:ext cx="1725295" cy="1333500"/>
          </a:xfrm>
          <a:prstGeom prst="rect">
            <a:avLst/>
          </a:prstGeom>
        </p:spPr>
      </p:pic>
    </p:spTree>
    <p:extLst>
      <p:ext uri="{BB962C8B-B14F-4D97-AF65-F5344CB8AC3E}">
        <p14:creationId xmlns:p14="http://schemas.microsoft.com/office/powerpoint/2010/main" val="54880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A1E05078-215C-4BFF-8DA7-67644E68B4D5}"/>
              </a:ext>
            </a:extLst>
          </p:cNvPr>
          <p:cNvSpPr/>
          <p:nvPr/>
        </p:nvSpPr>
        <p:spPr>
          <a:xfrm>
            <a:off x="914400" y="279400"/>
            <a:ext cx="6553200" cy="1384995"/>
          </a:xfrm>
          <a:prstGeom prst="rect">
            <a:avLst/>
          </a:prstGeom>
        </p:spPr>
        <p:txBody>
          <a:bodyPr wrap="square">
            <a:spAutoFit/>
          </a:bodyPr>
          <a:lstStyle/>
          <a:p>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t>Disrupting Implicit Bias: </a:t>
            </a:r>
            <a:b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br>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t>Harvard Implicit Bias Test</a:t>
            </a:r>
          </a:p>
        </p:txBody>
      </p:sp>
      <p:sp>
        <p:nvSpPr>
          <p:cNvPr id="4" name="Rectangle 3">
            <a:extLst>
              <a:ext uri="{FF2B5EF4-FFF2-40B4-BE49-F238E27FC236}">
                <a16:creationId xmlns:a16="http://schemas.microsoft.com/office/drawing/2014/main" id="{B257AEF7-9C91-477B-B760-130E79CC6BD8}"/>
              </a:ext>
            </a:extLst>
          </p:cNvPr>
          <p:cNvSpPr/>
          <p:nvPr/>
        </p:nvSpPr>
        <p:spPr>
          <a:xfrm>
            <a:off x="2100373" y="1875640"/>
            <a:ext cx="6629400" cy="3416320"/>
          </a:xfrm>
          <a:prstGeom prst="rect">
            <a:avLst/>
          </a:prstGeom>
        </p:spPr>
        <p:txBody>
          <a:bodyPr wrap="square">
            <a:spAutoFit/>
          </a:bodyPr>
          <a:lstStyle/>
          <a:p>
            <a:r>
              <a:rPr lang="en-US" sz="2400" dirty="0">
                <a:solidFill>
                  <a:srgbClr val="262626"/>
                </a:solidFill>
                <a:latin typeface="Corbel" panose="020B0503020204020204" pitchFamily="34" charset="0"/>
                <a:ea typeface="Segoe UI"/>
                <a:cs typeface="Segoe UI"/>
              </a:rPr>
              <a:t>Take the Implicit Association Test (IAT) Challenge:</a:t>
            </a:r>
            <a:endParaRPr lang="en-US" sz="2400" dirty="0">
              <a:latin typeface="Corbel" panose="020B0503020204020204" pitchFamily="34" charset="0"/>
            </a:endParaRPr>
          </a:p>
          <a:p>
            <a:endParaRPr lang="en-US" sz="2400" dirty="0">
              <a:solidFill>
                <a:srgbClr val="262626"/>
              </a:solidFill>
              <a:latin typeface="Corbel" panose="020B0503020204020204" pitchFamily="34" charset="0"/>
              <a:ea typeface="Segoe UI"/>
              <a:cs typeface="Segoe UI"/>
            </a:endParaRPr>
          </a:p>
          <a:p>
            <a:r>
              <a:rPr lang="en-US" sz="2400" dirty="0">
                <a:solidFill>
                  <a:srgbClr val="262626"/>
                </a:solidFill>
                <a:latin typeface="Corbel" panose="020B0503020204020204" pitchFamily="34" charset="0"/>
                <a:ea typeface="Segoe UI"/>
                <a:cs typeface="Segoe UI"/>
              </a:rPr>
              <a:t>Engage in an individual self-assessment of implicit biases and preferences. The test can be found at</a:t>
            </a:r>
            <a:r>
              <a:rPr lang="en-US" sz="2400" dirty="0">
                <a:latin typeface="Corbel" panose="020B0503020204020204" pitchFamily="34" charset="0"/>
                <a:ea typeface="Segoe UI"/>
                <a:cs typeface="Segoe UI"/>
              </a:rPr>
              <a:t>: </a:t>
            </a:r>
          </a:p>
          <a:p>
            <a:endParaRPr lang="en-US" sz="2400" dirty="0">
              <a:solidFill>
                <a:srgbClr val="660000"/>
              </a:solidFill>
              <a:latin typeface="Corbel" panose="020B0503020204020204" pitchFamily="34" charset="0"/>
              <a:cs typeface="Segoe UI"/>
            </a:endParaRPr>
          </a:p>
          <a:p>
            <a:r>
              <a:rPr lang="en-US" sz="2400" dirty="0">
                <a:latin typeface="Corbel" panose="020B0503020204020204" pitchFamily="34" charset="0"/>
                <a:ea typeface="ＭＳ Ｐゴシック"/>
                <a:cs typeface="Times New Roman"/>
                <a:hlinkClick r:id="rId2"/>
              </a:rPr>
              <a:t>https://implicit.harvard.edu/implicit/takeatest.html</a:t>
            </a:r>
            <a:endParaRPr lang="en-US" sz="2400" dirty="0">
              <a:latin typeface="Corbel" panose="020B0503020204020204" pitchFamily="34" charset="0"/>
              <a:cs typeface="Times New Roman"/>
            </a:endParaRPr>
          </a:p>
          <a:p>
            <a:endParaRPr lang="en-US" sz="2400" dirty="0">
              <a:latin typeface="Corbel" panose="020B0503020204020204" pitchFamily="34" charset="0"/>
              <a:cs typeface="Times New Roman"/>
            </a:endParaRPr>
          </a:p>
          <a:p>
            <a:r>
              <a:rPr lang="en-US" sz="2400" dirty="0">
                <a:latin typeface="Corbel" panose="020B0503020204020204" pitchFamily="34" charset="0"/>
                <a:cs typeface="Times New Roman"/>
              </a:rPr>
              <a:t>Suggested Implicit Association Tests: race, age, skin tone, disability and transgender </a:t>
            </a:r>
          </a:p>
        </p:txBody>
      </p:sp>
      <p:pic>
        <p:nvPicPr>
          <p:cNvPr id="6" name="Picture 5">
            <a:extLst>
              <a:ext uri="{FF2B5EF4-FFF2-40B4-BE49-F238E27FC236}">
                <a16:creationId xmlns:a16="http://schemas.microsoft.com/office/drawing/2014/main" id="{EF0DF0F9-CC4C-4118-99DF-A128E9678E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 y="5524500"/>
            <a:ext cx="1725295" cy="1333500"/>
          </a:xfrm>
          <a:prstGeom prst="rect">
            <a:avLst/>
          </a:prstGeom>
        </p:spPr>
      </p:pic>
    </p:spTree>
    <p:extLst>
      <p:ext uri="{BB962C8B-B14F-4D97-AF65-F5344CB8AC3E}">
        <p14:creationId xmlns:p14="http://schemas.microsoft.com/office/powerpoint/2010/main" val="2258888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B8967614-E6C6-4625-BC7D-DC84D52309D0}"/>
              </a:ext>
            </a:extLst>
          </p:cNvPr>
          <p:cNvSpPr/>
          <p:nvPr/>
        </p:nvSpPr>
        <p:spPr>
          <a:xfrm>
            <a:off x="914400" y="282510"/>
            <a:ext cx="3647152" cy="738664"/>
          </a:xfrm>
          <a:prstGeom prst="rect">
            <a:avLst/>
          </a:prstGeom>
        </p:spPr>
        <p:txBody>
          <a:bodyPr wrap="none">
            <a:spAutoFit/>
          </a:bodyPr>
          <a:lstStyle/>
          <a:p>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t>Confidentiality</a:t>
            </a:r>
          </a:p>
        </p:txBody>
      </p:sp>
      <p:sp>
        <p:nvSpPr>
          <p:cNvPr id="4" name="Rectangle 3">
            <a:extLst>
              <a:ext uri="{FF2B5EF4-FFF2-40B4-BE49-F238E27FC236}">
                <a16:creationId xmlns:a16="http://schemas.microsoft.com/office/drawing/2014/main" id="{F3DEB0D9-FD71-4582-9569-B538F5D6E139}"/>
              </a:ext>
            </a:extLst>
          </p:cNvPr>
          <p:cNvSpPr/>
          <p:nvPr/>
        </p:nvSpPr>
        <p:spPr>
          <a:xfrm>
            <a:off x="2057400" y="1295400"/>
            <a:ext cx="6096000" cy="4893647"/>
          </a:xfrm>
          <a:prstGeom prst="rect">
            <a:avLst/>
          </a:prstGeom>
        </p:spPr>
        <p:txBody>
          <a:bodyPr>
            <a:spAutoFit/>
          </a:bodyPr>
          <a:lstStyle/>
          <a:p>
            <a:r>
              <a:rPr lang="en-US" sz="2400" dirty="0">
                <a:solidFill>
                  <a:srgbClr val="262626"/>
                </a:solidFill>
                <a:latin typeface="Corbel" panose="020B0503020204020204" pitchFamily="34" charset="0"/>
                <a:ea typeface="ＭＳ Ｐゴシック"/>
                <a:cs typeface="Arial"/>
              </a:rPr>
              <a:t>Hiring processes are meant to be confidential. To ensure you are promoting confidentiality, avoid:</a:t>
            </a:r>
            <a:r>
              <a:rPr lang="en-US" sz="2400" dirty="0">
                <a:latin typeface="Corbel" panose="020B0503020204020204" pitchFamily="34" charset="0"/>
                <a:ea typeface="ＭＳ Ｐゴシック"/>
                <a:cs typeface="Arial"/>
              </a:rPr>
              <a:t>​</a:t>
            </a:r>
          </a:p>
          <a:p>
            <a:pPr marL="800100" lvl="1" indent="-342900">
              <a:buFont typeface="Wingdings" panose="05000000000000000000" pitchFamily="2" charset="2"/>
              <a:buChar char="§"/>
            </a:pPr>
            <a:r>
              <a:rPr lang="en-US" sz="2400" dirty="0">
                <a:solidFill>
                  <a:srgbClr val="262626"/>
                </a:solidFill>
                <a:latin typeface="Corbel" panose="020B0503020204020204" pitchFamily="34" charset="0"/>
                <a:ea typeface="ＭＳ Ｐゴシック"/>
                <a:cs typeface="Arial"/>
              </a:rPr>
              <a:t>Unofficially contacting college colleagues for information about applicants</a:t>
            </a:r>
            <a:r>
              <a:rPr lang="en-US" sz="2400" dirty="0">
                <a:latin typeface="Corbel" panose="020B0503020204020204" pitchFamily="34" charset="0"/>
                <a:ea typeface="ＭＳ Ｐゴシック"/>
                <a:cs typeface="Arial"/>
              </a:rPr>
              <a:t>​</a:t>
            </a:r>
          </a:p>
          <a:p>
            <a:pPr marL="800100" lvl="1" indent="-342900">
              <a:buFont typeface="Wingdings" panose="05000000000000000000" pitchFamily="2" charset="2"/>
              <a:buChar char="§"/>
            </a:pPr>
            <a:r>
              <a:rPr lang="en-US" sz="2400" dirty="0">
                <a:solidFill>
                  <a:srgbClr val="262626"/>
                </a:solidFill>
                <a:latin typeface="Corbel" panose="020B0503020204020204" pitchFamily="34" charset="0"/>
                <a:ea typeface="ＭＳ Ｐゴシック"/>
                <a:cs typeface="Arial"/>
              </a:rPr>
              <a:t>Answering questions from curious colleagues regarding the pool or the process</a:t>
            </a:r>
            <a:r>
              <a:rPr lang="en-US" sz="2400" dirty="0">
                <a:latin typeface="Corbel" panose="020B0503020204020204" pitchFamily="34" charset="0"/>
                <a:ea typeface="ＭＳ Ｐゴシック"/>
                <a:cs typeface="Arial"/>
              </a:rPr>
              <a:t>​</a:t>
            </a:r>
          </a:p>
          <a:p>
            <a:pPr marL="800100" lvl="1" indent="-342900">
              <a:buFont typeface="Wingdings" panose="05000000000000000000" pitchFamily="2" charset="2"/>
              <a:buChar char="§"/>
            </a:pPr>
            <a:r>
              <a:rPr lang="en-US" sz="2400" dirty="0">
                <a:solidFill>
                  <a:srgbClr val="262626"/>
                </a:solidFill>
                <a:latin typeface="Corbel" panose="020B0503020204020204" pitchFamily="34" charset="0"/>
                <a:ea typeface="ＭＳ Ｐゴシック"/>
                <a:cs typeface="Arial"/>
              </a:rPr>
              <a:t>Divulging information about applicants or committee discussions at any time before, during, or after the process</a:t>
            </a:r>
            <a:r>
              <a:rPr lang="en-US" sz="2400" dirty="0">
                <a:latin typeface="Corbel" panose="020B0503020204020204" pitchFamily="34" charset="0"/>
                <a:ea typeface="ＭＳ Ｐゴシック"/>
                <a:cs typeface="Arial"/>
              </a:rPr>
              <a:t>​</a:t>
            </a:r>
          </a:p>
          <a:p>
            <a:pPr marL="800100" lvl="1" indent="-342900">
              <a:buFont typeface="Wingdings" panose="05000000000000000000" pitchFamily="2" charset="2"/>
              <a:buChar char="§"/>
            </a:pPr>
            <a:r>
              <a:rPr lang="en-US" sz="2400" dirty="0">
                <a:solidFill>
                  <a:srgbClr val="262626"/>
                </a:solidFill>
                <a:latin typeface="Corbel" panose="020B0503020204020204" pitchFamily="34" charset="0"/>
                <a:ea typeface="ＭＳ Ｐゴシック"/>
                <a:cs typeface="Arial"/>
              </a:rPr>
              <a:t>Being a Social media “investigator” </a:t>
            </a:r>
            <a:r>
              <a:rPr lang="en-US" sz="2400" dirty="0">
                <a:latin typeface="Corbel" panose="020B0503020204020204" pitchFamily="34" charset="0"/>
                <a:ea typeface="ＭＳ Ｐゴシック"/>
                <a:cs typeface="Arial"/>
              </a:rPr>
              <a:t>​</a:t>
            </a:r>
          </a:p>
        </p:txBody>
      </p:sp>
      <p:pic>
        <p:nvPicPr>
          <p:cNvPr id="6" name="Picture 5">
            <a:extLst>
              <a:ext uri="{FF2B5EF4-FFF2-40B4-BE49-F238E27FC236}">
                <a16:creationId xmlns:a16="http://schemas.microsoft.com/office/drawing/2014/main" id="{7C5A936F-BFCF-4636-8F22-188C71715EE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1752" y="5522297"/>
            <a:ext cx="1725295" cy="1333500"/>
          </a:xfrm>
          <a:prstGeom prst="rect">
            <a:avLst/>
          </a:prstGeom>
        </p:spPr>
      </p:pic>
    </p:spTree>
    <p:extLst>
      <p:ext uri="{BB962C8B-B14F-4D97-AF65-F5344CB8AC3E}">
        <p14:creationId xmlns:p14="http://schemas.microsoft.com/office/powerpoint/2010/main" val="3686368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4" name="Rectangle 3">
            <a:extLst>
              <a:ext uri="{FF2B5EF4-FFF2-40B4-BE49-F238E27FC236}">
                <a16:creationId xmlns:a16="http://schemas.microsoft.com/office/drawing/2014/main" id="{A7596F63-FF44-4913-BD9D-A906C77BC7F4}"/>
              </a:ext>
            </a:extLst>
          </p:cNvPr>
          <p:cNvSpPr/>
          <p:nvPr/>
        </p:nvSpPr>
        <p:spPr>
          <a:xfrm>
            <a:off x="1068070" y="457200"/>
            <a:ext cx="6614311" cy="738664"/>
          </a:xfrm>
          <a:prstGeom prst="rect">
            <a:avLst/>
          </a:prstGeom>
        </p:spPr>
        <p:txBody>
          <a:bodyPr wrap="none">
            <a:spAutoFit/>
          </a:bodyPr>
          <a:lstStyle/>
          <a:p>
            <a:r>
              <a:rPr lang="en-US" sz="4200" b="1" dirty="0">
                <a:ln>
                  <a:solidFill>
                    <a:schemeClr val="tx1"/>
                  </a:solidFill>
                </a:ln>
                <a:solidFill>
                  <a:srgbClr val="DFA40F"/>
                </a:solidFill>
                <a:latin typeface="Corbel" panose="020B0503020204020204" pitchFamily="34" charset="0"/>
              </a:rPr>
              <a:t>Candidates with Disabilities</a:t>
            </a:r>
          </a:p>
        </p:txBody>
      </p:sp>
      <p:sp>
        <p:nvSpPr>
          <p:cNvPr id="5" name="Rectangle 4">
            <a:extLst>
              <a:ext uri="{FF2B5EF4-FFF2-40B4-BE49-F238E27FC236}">
                <a16:creationId xmlns:a16="http://schemas.microsoft.com/office/drawing/2014/main" id="{3FA175EC-14BB-4967-9D5B-4916238594D8}"/>
              </a:ext>
            </a:extLst>
          </p:cNvPr>
          <p:cNvSpPr/>
          <p:nvPr/>
        </p:nvSpPr>
        <p:spPr>
          <a:xfrm>
            <a:off x="1219200" y="1679208"/>
            <a:ext cx="8686800" cy="1569660"/>
          </a:xfrm>
          <a:prstGeom prst="rect">
            <a:avLst/>
          </a:prstGeom>
        </p:spPr>
        <p:txBody>
          <a:bodyPr wrap="square">
            <a:spAutoFit/>
          </a:bodyPr>
          <a:lstStyle/>
          <a:p>
            <a:r>
              <a:rPr lang="en-US" sz="2400" dirty="0">
                <a:solidFill>
                  <a:srgbClr val="262626"/>
                </a:solidFill>
                <a:latin typeface="Corbel" panose="020B0503020204020204" pitchFamily="34" charset="0"/>
                <a:ea typeface="ＭＳ Ｐゴシック"/>
              </a:rPr>
              <a:t>Discussion of an applicant's disability is not appropriate during the interview process.  Any discussion about an applicant’s disability and how it may impact their ability to perform the essential duties of the position will happen after the job offer is made.</a:t>
            </a:r>
            <a:r>
              <a:rPr lang="en-US" sz="2400" dirty="0">
                <a:latin typeface="Corbel" panose="020B0503020204020204" pitchFamily="34" charset="0"/>
                <a:ea typeface="ＭＳ Ｐゴシック"/>
                <a:cs typeface="Calibri"/>
              </a:rPr>
              <a:t>​</a:t>
            </a:r>
            <a:endParaRPr lang="en-US" sz="2400" dirty="0">
              <a:latin typeface="Corbel" panose="020B0503020204020204" pitchFamily="34" charset="0"/>
              <a:ea typeface="ＭＳ Ｐゴシック"/>
            </a:endParaRPr>
          </a:p>
        </p:txBody>
      </p:sp>
      <p:pic>
        <p:nvPicPr>
          <p:cNvPr id="6" name="Picture 5">
            <a:extLst>
              <a:ext uri="{FF2B5EF4-FFF2-40B4-BE49-F238E27FC236}">
                <a16:creationId xmlns:a16="http://schemas.microsoft.com/office/drawing/2014/main" id="{8A0AC12A-7A89-4980-AE05-150A7283C28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3028" y="5524500"/>
            <a:ext cx="1725295" cy="1333500"/>
          </a:xfrm>
          <a:prstGeom prst="rect">
            <a:avLst/>
          </a:prstGeom>
        </p:spPr>
      </p:pic>
    </p:spTree>
    <p:extLst>
      <p:ext uri="{BB962C8B-B14F-4D97-AF65-F5344CB8AC3E}">
        <p14:creationId xmlns:p14="http://schemas.microsoft.com/office/powerpoint/2010/main" val="1499408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4" name="Rectangle 3">
            <a:extLst>
              <a:ext uri="{FF2B5EF4-FFF2-40B4-BE49-F238E27FC236}">
                <a16:creationId xmlns:a16="http://schemas.microsoft.com/office/drawing/2014/main" id="{3A96BBA8-7D13-42DF-81A1-EB1B86ABD788}"/>
              </a:ext>
            </a:extLst>
          </p:cNvPr>
          <p:cNvSpPr/>
          <p:nvPr/>
        </p:nvSpPr>
        <p:spPr>
          <a:xfrm>
            <a:off x="914400" y="668488"/>
            <a:ext cx="4685898" cy="73866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2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latin typeface="Corbel"/>
                <a:ea typeface="+mj-ea"/>
                <a:cs typeface="+mj-cs"/>
              </a:rPr>
              <a:t>Training Objectives</a:t>
            </a:r>
            <a:endParaRPr kumimoji="0" lang="en-US" sz="18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endParaRPr>
          </a:p>
        </p:txBody>
      </p:sp>
      <p:sp>
        <p:nvSpPr>
          <p:cNvPr id="5" name="Rectangle 4">
            <a:extLst>
              <a:ext uri="{FF2B5EF4-FFF2-40B4-BE49-F238E27FC236}">
                <a16:creationId xmlns:a16="http://schemas.microsoft.com/office/drawing/2014/main" id="{64BE1FA9-2E58-4CC5-96D6-C04F472778D1}"/>
              </a:ext>
            </a:extLst>
          </p:cNvPr>
          <p:cNvSpPr/>
          <p:nvPr/>
        </p:nvSpPr>
        <p:spPr>
          <a:xfrm>
            <a:off x="956193" y="1639159"/>
            <a:ext cx="6096000" cy="3416320"/>
          </a:xfrm>
          <a:prstGeom prst="rect">
            <a:avLst/>
          </a:prstGeom>
        </p:spPr>
        <p:txBody>
          <a:bodyPr>
            <a:spAutoFit/>
          </a:bodyPr>
          <a:lstStyle/>
          <a:p>
            <a:r>
              <a:rPr lang="en-US" sz="2400" dirty="0">
                <a:latin typeface="Corbel" panose="020B0503020204020204" pitchFamily="34" charset="0"/>
                <a:ea typeface="ＭＳ Ｐゴシック"/>
              </a:rPr>
              <a:t>Ability to define and understand: </a:t>
            </a:r>
          </a:p>
          <a:p>
            <a:pPr marL="1028700" lvl="1" indent="-571500">
              <a:buFont typeface="Wingdings" panose="05000000000000000000" pitchFamily="2" charset="2"/>
              <a:buChar char="§"/>
            </a:pPr>
            <a:r>
              <a:rPr lang="en-US" sz="2400" dirty="0">
                <a:latin typeface="Corbel" panose="020B0503020204020204" pitchFamily="34" charset="0"/>
                <a:ea typeface="ＭＳ Ｐゴシック"/>
              </a:rPr>
              <a:t>EEO-compliant hiring practices </a:t>
            </a:r>
          </a:p>
          <a:p>
            <a:pPr marL="1028700" lvl="1" indent="-571500">
              <a:buFont typeface="Wingdings" panose="05000000000000000000" pitchFamily="2" charset="2"/>
              <a:buChar char="§"/>
            </a:pPr>
            <a:r>
              <a:rPr lang="en-US" sz="2400" dirty="0">
                <a:latin typeface="Corbel" panose="020B0503020204020204" pitchFamily="34" charset="0"/>
                <a:ea typeface="ＭＳ Ｐゴシック"/>
              </a:rPr>
              <a:t>Avoiding Unlawful Discrimination</a:t>
            </a:r>
            <a:endParaRPr lang="en-US" sz="2400" dirty="0">
              <a:latin typeface="Corbel" panose="020B0503020204020204" pitchFamily="34" charset="0"/>
            </a:endParaRPr>
          </a:p>
          <a:p>
            <a:pPr marL="1028700" lvl="1" indent="-571500">
              <a:buFont typeface="Wingdings" panose="05000000000000000000" pitchFamily="2" charset="2"/>
              <a:buChar char="§"/>
            </a:pPr>
            <a:r>
              <a:rPr lang="en-US" sz="2400" dirty="0">
                <a:latin typeface="Corbel" panose="020B0503020204020204" pitchFamily="34" charset="0"/>
                <a:ea typeface="ＭＳ Ｐゴシック"/>
              </a:rPr>
              <a:t>GCCD’s Commitment to Diversity </a:t>
            </a:r>
            <a:endParaRPr lang="en-US" sz="2400" dirty="0">
              <a:latin typeface="Corbel" panose="020B0503020204020204" pitchFamily="34" charset="0"/>
            </a:endParaRPr>
          </a:p>
          <a:p>
            <a:pPr marL="1028700" lvl="1" indent="-571500">
              <a:buFont typeface="Wingdings" panose="05000000000000000000" pitchFamily="2" charset="2"/>
              <a:buChar char="§"/>
            </a:pPr>
            <a:r>
              <a:rPr lang="en-US" sz="2400" dirty="0">
                <a:latin typeface="Corbel" panose="020B0503020204020204" pitchFamily="34" charset="0"/>
                <a:ea typeface="ＭＳ Ｐゴシック"/>
              </a:rPr>
              <a:t>How to Disrupt Implicit Bias</a:t>
            </a:r>
            <a:endParaRPr lang="en-US" sz="2400" dirty="0">
              <a:latin typeface="Corbel" panose="020B0503020204020204" pitchFamily="34" charset="0"/>
            </a:endParaRPr>
          </a:p>
          <a:p>
            <a:pPr marL="1028700" lvl="1" indent="-571500">
              <a:buFont typeface="Wingdings" panose="05000000000000000000" pitchFamily="2" charset="2"/>
              <a:buChar char="§"/>
            </a:pPr>
            <a:r>
              <a:rPr lang="en-US" sz="2400" dirty="0">
                <a:latin typeface="Corbel" panose="020B0503020204020204" pitchFamily="34" charset="0"/>
                <a:ea typeface="ＭＳ Ｐゴシック"/>
              </a:rPr>
              <a:t>Importance of Confidentiality</a:t>
            </a:r>
            <a:endParaRPr lang="en-US" sz="2400" dirty="0">
              <a:latin typeface="Corbel" panose="020B0503020204020204" pitchFamily="34" charset="0"/>
            </a:endParaRPr>
          </a:p>
          <a:p>
            <a:pPr marL="1028700" lvl="1" indent="-571500">
              <a:buFont typeface="Wingdings" panose="05000000000000000000" pitchFamily="2" charset="2"/>
              <a:buChar char="§"/>
            </a:pPr>
            <a:r>
              <a:rPr lang="en-US" sz="2400" dirty="0">
                <a:latin typeface="Corbel" panose="020B0503020204020204" pitchFamily="34" charset="0"/>
                <a:ea typeface="ＭＳ Ｐゴシック"/>
              </a:rPr>
              <a:t>Accommodating Candidates with Disability</a:t>
            </a:r>
            <a:endParaRPr lang="en-US" sz="2400" dirty="0">
              <a:latin typeface="Corbel" panose="020B0503020204020204" pitchFamily="34" charset="0"/>
            </a:endParaRPr>
          </a:p>
          <a:p>
            <a:pPr marL="1028700" lvl="1" indent="-571500">
              <a:buFont typeface="Wingdings" panose="05000000000000000000" pitchFamily="2" charset="2"/>
              <a:buChar char="§"/>
            </a:pPr>
            <a:r>
              <a:rPr lang="en-US" sz="2400" dirty="0">
                <a:latin typeface="Corbel" panose="020B0503020204020204" pitchFamily="34" charset="0"/>
                <a:ea typeface="ＭＳ Ｐゴシック"/>
              </a:rPr>
              <a:t>Various References </a:t>
            </a:r>
          </a:p>
        </p:txBody>
      </p:sp>
      <p:pic>
        <p:nvPicPr>
          <p:cNvPr id="3" name="Picture 5" descr="A person using a computer&#10;&#10;Description automatically generated">
            <a:extLst>
              <a:ext uri="{FF2B5EF4-FFF2-40B4-BE49-F238E27FC236}">
                <a16:creationId xmlns:a16="http://schemas.microsoft.com/office/drawing/2014/main" id="{077755F1-E538-4FDD-A09E-8E23C974E8B5}"/>
              </a:ext>
            </a:extLst>
          </p:cNvPr>
          <p:cNvPicPr>
            <a:picLocks noChangeAspect="1"/>
          </p:cNvPicPr>
          <p:nvPr/>
        </p:nvPicPr>
        <p:blipFill>
          <a:blip r:embed="rId2"/>
          <a:stretch>
            <a:fillRect/>
          </a:stretch>
        </p:blipFill>
        <p:spPr>
          <a:xfrm>
            <a:off x="6562725" y="1543733"/>
            <a:ext cx="5057775" cy="3513359"/>
          </a:xfrm>
          <a:prstGeom prst="rect">
            <a:avLst/>
          </a:prstGeom>
        </p:spPr>
      </p:pic>
      <p:pic>
        <p:nvPicPr>
          <p:cNvPr id="7" name="Picture 6">
            <a:extLst>
              <a:ext uri="{FF2B5EF4-FFF2-40B4-BE49-F238E27FC236}">
                <a16:creationId xmlns:a16="http://schemas.microsoft.com/office/drawing/2014/main" id="{8B30071D-F846-472D-AF85-C545F88C0C0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3545" y="5492515"/>
            <a:ext cx="1725295" cy="1333500"/>
          </a:xfrm>
          <a:prstGeom prst="rect">
            <a:avLst/>
          </a:prstGeom>
        </p:spPr>
      </p:pic>
    </p:spTree>
    <p:extLst>
      <p:ext uri="{BB962C8B-B14F-4D97-AF65-F5344CB8AC3E}">
        <p14:creationId xmlns:p14="http://schemas.microsoft.com/office/powerpoint/2010/main" val="105679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EEE4C0DB-5B86-42DE-9B1C-1422C0B6C7A9}"/>
              </a:ext>
            </a:extLst>
          </p:cNvPr>
          <p:cNvSpPr/>
          <p:nvPr/>
        </p:nvSpPr>
        <p:spPr>
          <a:xfrm>
            <a:off x="843280" y="279400"/>
            <a:ext cx="7668959" cy="738664"/>
          </a:xfrm>
          <a:prstGeom prst="rect">
            <a:avLst/>
          </a:prstGeom>
        </p:spPr>
        <p:txBody>
          <a:bodyPr wrap="none">
            <a:spAutoFit/>
          </a:bodyPr>
          <a:lstStyle/>
          <a:p>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t>Hiring Committee Interview Tips</a:t>
            </a:r>
          </a:p>
        </p:txBody>
      </p:sp>
      <p:sp>
        <p:nvSpPr>
          <p:cNvPr id="4" name="Rectangle 3">
            <a:extLst>
              <a:ext uri="{FF2B5EF4-FFF2-40B4-BE49-F238E27FC236}">
                <a16:creationId xmlns:a16="http://schemas.microsoft.com/office/drawing/2014/main" id="{327AA33C-54CA-4CAE-A34C-9937B54E0399}"/>
              </a:ext>
            </a:extLst>
          </p:cNvPr>
          <p:cNvSpPr/>
          <p:nvPr/>
        </p:nvSpPr>
        <p:spPr>
          <a:xfrm>
            <a:off x="1750267" y="1066800"/>
            <a:ext cx="8458200" cy="5632311"/>
          </a:xfrm>
          <a:prstGeom prst="rect">
            <a:avLst/>
          </a:prstGeom>
        </p:spPr>
        <p:txBody>
          <a:bodyPr wrap="square">
            <a:spAutoFit/>
          </a:bodyPr>
          <a:lstStyle/>
          <a:p>
            <a:pPr marL="285750" indent="-285750">
              <a:buFont typeface="Wingdings" panose="05000000000000000000" pitchFamily="2" charset="2"/>
              <a:buChar char="§"/>
            </a:pPr>
            <a:r>
              <a:rPr lang="en-US" sz="2400" dirty="0">
                <a:latin typeface="Corbel" panose="020B0503020204020204" pitchFamily="34" charset="0"/>
              </a:rPr>
              <a:t>Interview questions should be job related, and should include opportunities for the candidate to discuss and provide clear examples of their experiences and approach to equity and diversity in the classroom.</a:t>
            </a:r>
          </a:p>
          <a:p>
            <a:endParaRPr lang="en-US" sz="2400" dirty="0">
              <a:latin typeface="Corbel" panose="020B0503020204020204" pitchFamily="34" charset="0"/>
            </a:endParaRPr>
          </a:p>
          <a:p>
            <a:pPr marL="285750" lvl="0" indent="-285750">
              <a:buFont typeface="Wingdings" panose="05000000000000000000" pitchFamily="2" charset="2"/>
              <a:buChar char="§"/>
            </a:pPr>
            <a:r>
              <a:rPr lang="en-US" sz="2400" dirty="0">
                <a:latin typeface="Corbel" panose="020B0503020204020204" pitchFamily="34" charset="0"/>
              </a:rPr>
              <a:t>All committee members should actively be encouraged to provide input and perspective when developing interview questions.</a:t>
            </a:r>
          </a:p>
          <a:p>
            <a:pPr lvl="0"/>
            <a:endParaRPr lang="en-US" sz="2400" dirty="0">
              <a:latin typeface="Corbel" panose="020B0503020204020204" pitchFamily="34" charset="0"/>
              <a:cs typeface="Calibri"/>
            </a:endParaRPr>
          </a:p>
          <a:p>
            <a:pPr marL="285750" lvl="0" indent="-285750">
              <a:buFont typeface="Wingdings" panose="05000000000000000000" pitchFamily="2" charset="2"/>
              <a:buChar char="§"/>
            </a:pPr>
            <a:r>
              <a:rPr lang="en-US" sz="2400" dirty="0">
                <a:latin typeface="Corbel" panose="020B0503020204020204" pitchFamily="34" charset="0"/>
                <a:cs typeface="Calibri"/>
              </a:rPr>
              <a:t>All candidates should be asked the same questions.</a:t>
            </a:r>
          </a:p>
          <a:p>
            <a:pPr lvl="0"/>
            <a:endParaRPr lang="en-US" sz="2400" dirty="0">
              <a:latin typeface="Corbel" panose="020B0503020204020204" pitchFamily="34" charset="0"/>
              <a:cs typeface="Calibri"/>
            </a:endParaRPr>
          </a:p>
          <a:p>
            <a:pPr marL="285750" lvl="0" indent="-285750">
              <a:buFont typeface="Wingdings" panose="05000000000000000000" pitchFamily="2" charset="2"/>
              <a:buChar char="§"/>
            </a:pPr>
            <a:r>
              <a:rPr lang="en-US" sz="2400" dirty="0">
                <a:latin typeface="Corbel" panose="020B0503020204020204" pitchFamily="34" charset="0"/>
                <a:ea typeface="+mn-lt"/>
                <a:cs typeface="+mn-lt"/>
              </a:rPr>
              <a:t>Evaluate each candidate only on their application and performance during the interview process.  Do not share or include outside knowledge or personal experiences involving candidates.</a:t>
            </a:r>
            <a:endParaRPr lang="en-US" sz="2400" dirty="0">
              <a:latin typeface="Corbel" panose="020B0503020204020204" pitchFamily="34" charset="0"/>
              <a:cs typeface="Calibri"/>
            </a:endParaRPr>
          </a:p>
        </p:txBody>
      </p:sp>
      <p:pic>
        <p:nvPicPr>
          <p:cNvPr id="6" name="Picture 5">
            <a:extLst>
              <a:ext uri="{FF2B5EF4-FFF2-40B4-BE49-F238E27FC236}">
                <a16:creationId xmlns:a16="http://schemas.microsoft.com/office/drawing/2014/main" id="{9DBBCF25-119B-445E-B01A-ADBE66A8180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2400" y="5524500"/>
            <a:ext cx="1725295" cy="1333500"/>
          </a:xfrm>
          <a:prstGeom prst="rect">
            <a:avLst/>
          </a:prstGeom>
        </p:spPr>
      </p:pic>
    </p:spTree>
    <p:extLst>
      <p:ext uri="{BB962C8B-B14F-4D97-AF65-F5344CB8AC3E}">
        <p14:creationId xmlns:p14="http://schemas.microsoft.com/office/powerpoint/2010/main" val="294701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EEE4C0DB-5B86-42DE-9B1C-1422C0B6C7A9}"/>
              </a:ext>
            </a:extLst>
          </p:cNvPr>
          <p:cNvSpPr/>
          <p:nvPr/>
        </p:nvSpPr>
        <p:spPr>
          <a:xfrm>
            <a:off x="843280" y="279400"/>
            <a:ext cx="7668959" cy="738664"/>
          </a:xfrm>
          <a:prstGeom prst="rect">
            <a:avLst/>
          </a:prstGeom>
        </p:spPr>
        <p:txBody>
          <a:bodyPr wrap="none">
            <a:spAutoFit/>
          </a:bodyPr>
          <a:lstStyle/>
          <a:p>
            <a:r>
              <a:rPr lang="en-US" sz="4200" b="1" dirty="0">
                <a:ln>
                  <a:solidFill>
                    <a:schemeClr val="tx1"/>
                  </a:solidFill>
                </a:ln>
                <a:solidFill>
                  <a:srgbClr val="DFA40F"/>
                </a:solidFill>
                <a:latin typeface="Corbel" panose="020B0503020204020204" pitchFamily="34" charset="0"/>
              </a:rPr>
              <a:t>Hiring Committee Interview Tips</a:t>
            </a:r>
          </a:p>
        </p:txBody>
      </p:sp>
      <p:sp>
        <p:nvSpPr>
          <p:cNvPr id="4" name="Rectangle 3">
            <a:extLst>
              <a:ext uri="{FF2B5EF4-FFF2-40B4-BE49-F238E27FC236}">
                <a16:creationId xmlns:a16="http://schemas.microsoft.com/office/drawing/2014/main" id="{327AA33C-54CA-4CAE-A34C-9937B54E0399}"/>
              </a:ext>
            </a:extLst>
          </p:cNvPr>
          <p:cNvSpPr/>
          <p:nvPr/>
        </p:nvSpPr>
        <p:spPr>
          <a:xfrm>
            <a:off x="1750266" y="1066800"/>
            <a:ext cx="9908334" cy="6894195"/>
          </a:xfrm>
          <a:prstGeom prst="rect">
            <a:avLst/>
          </a:prstGeom>
        </p:spPr>
        <p:txBody>
          <a:bodyPr wrap="square" lIns="91440" tIns="45720" rIns="91440" bIns="45720" anchor="t">
            <a:spAutoFit/>
          </a:bodyPr>
          <a:lstStyle/>
          <a:p>
            <a:pPr marL="342900" indent="-342900">
              <a:buFont typeface="Wingdings" panose="05000000000000000000" pitchFamily="2" charset="2"/>
              <a:buChar char="§"/>
            </a:pPr>
            <a:r>
              <a:rPr lang="en-US" sz="2200" dirty="0">
                <a:latin typeface="Corbel"/>
                <a:ea typeface="+mn-lt"/>
                <a:cs typeface="+mn-lt"/>
              </a:rPr>
              <a:t>Follow up questions are allowed for clarification purposes</a:t>
            </a:r>
          </a:p>
          <a:p>
            <a:r>
              <a:rPr lang="en-US" sz="2200" dirty="0">
                <a:latin typeface="Corbel"/>
                <a:ea typeface="+mn-lt"/>
                <a:cs typeface="+mn-lt"/>
              </a:rPr>
              <a:t>      but be careful.</a:t>
            </a:r>
            <a:endParaRPr lang="en-US" sz="2200" dirty="0">
              <a:latin typeface="Corbel"/>
            </a:endParaRPr>
          </a:p>
          <a:p>
            <a:pPr marL="342900" indent="-342900">
              <a:buFont typeface="Wingdings" panose="05000000000000000000" pitchFamily="2" charset="2"/>
              <a:buChar char="§"/>
            </a:pPr>
            <a:endParaRPr lang="en-US" sz="2200" dirty="0">
              <a:latin typeface="Corbel" panose="020B0503020204020204" pitchFamily="34" charset="0"/>
              <a:ea typeface="+mn-lt"/>
              <a:cs typeface="+mn-lt"/>
            </a:endParaRPr>
          </a:p>
          <a:p>
            <a:pPr marL="342900" indent="-342900">
              <a:buFont typeface="Wingdings" panose="05000000000000000000" pitchFamily="2" charset="2"/>
              <a:buChar char="§"/>
            </a:pPr>
            <a:r>
              <a:rPr lang="en-US" sz="2200" dirty="0">
                <a:latin typeface="Corbel"/>
                <a:ea typeface="+mn-lt"/>
                <a:cs typeface="+mn-lt"/>
              </a:rPr>
              <a:t>Committee members may ask a follow-up question for </a:t>
            </a:r>
          </a:p>
          <a:p>
            <a:r>
              <a:rPr lang="en-US" sz="2200" dirty="0">
                <a:latin typeface="Corbel"/>
                <a:ea typeface="+mn-lt"/>
                <a:cs typeface="+mn-lt"/>
              </a:rPr>
              <a:t>      clarification if it meets the following criteria:   </a:t>
            </a:r>
            <a:endParaRPr lang="en-US" sz="2200">
              <a:latin typeface="Corbel"/>
            </a:endParaRPr>
          </a:p>
          <a:p>
            <a:pPr lvl="1"/>
            <a:endParaRPr lang="en-US" sz="2200" dirty="0">
              <a:latin typeface="Corbel" panose="020B0503020204020204" pitchFamily="34" charset="0"/>
              <a:ea typeface="+mn-lt"/>
              <a:cs typeface="+mn-lt"/>
            </a:endParaRPr>
          </a:p>
          <a:p>
            <a:pPr marL="800100" lvl="1" indent="-342900">
              <a:buFont typeface="Wingdings" panose="05000000000000000000" pitchFamily="2" charset="2"/>
              <a:buChar char="Ø"/>
            </a:pPr>
            <a:r>
              <a:rPr lang="en-US" sz="2200" b="1" dirty="0">
                <a:latin typeface="Corbel"/>
                <a:ea typeface="+mn-lt"/>
                <a:cs typeface="+mn-lt"/>
              </a:rPr>
              <a:t>The question is directly related in some way to the original </a:t>
            </a:r>
          </a:p>
          <a:p>
            <a:pPr lvl="1"/>
            <a:r>
              <a:rPr lang="en-US" sz="2200" b="1" dirty="0">
                <a:latin typeface="Corbel"/>
                <a:ea typeface="+mn-lt"/>
                <a:cs typeface="+mn-lt"/>
              </a:rPr>
              <a:t>      question</a:t>
            </a:r>
            <a:endParaRPr lang="en-US" sz="2200" b="1">
              <a:latin typeface="Corbel"/>
            </a:endParaRPr>
          </a:p>
          <a:p>
            <a:pPr marL="800100" lvl="1" indent="-342900">
              <a:buClr>
                <a:srgbClr val="404040"/>
              </a:buClr>
              <a:buFont typeface="Wingdings" panose="05000000000000000000" pitchFamily="2" charset="2"/>
              <a:buChar char="Ø"/>
            </a:pPr>
            <a:r>
              <a:rPr lang="en-US" sz="2200" b="1" dirty="0">
                <a:latin typeface="Corbel"/>
                <a:ea typeface="+mn-lt"/>
                <a:cs typeface="+mn-lt"/>
              </a:rPr>
              <a:t>The follow-up question is directly related to something</a:t>
            </a:r>
          </a:p>
          <a:p>
            <a:pPr lvl="1">
              <a:buClr>
                <a:srgbClr val="404040"/>
              </a:buClr>
            </a:pPr>
            <a:r>
              <a:rPr lang="en-US" sz="2200" b="1" dirty="0">
                <a:latin typeface="Corbel"/>
                <a:ea typeface="+mn-lt"/>
                <a:cs typeface="+mn-lt"/>
              </a:rPr>
              <a:t>      contained in the candidate’s answer </a:t>
            </a:r>
            <a:endParaRPr lang="en-US" sz="2200" b="1">
              <a:cs typeface="Calibri"/>
            </a:endParaRPr>
          </a:p>
          <a:p>
            <a:pPr marL="800100" lvl="1" indent="-342900">
              <a:buFont typeface="Wingdings"/>
              <a:buChar char="Ø"/>
            </a:pPr>
            <a:r>
              <a:rPr lang="en-US" sz="2200" b="1" dirty="0">
                <a:ea typeface="+mn-lt"/>
                <a:cs typeface="+mn-lt"/>
              </a:rPr>
              <a:t>Teaching demonstrations: hiring committee members posing as students may ask questions related to the candidate's teaching demonstration</a:t>
            </a:r>
            <a:endParaRPr lang="en-US" b="1" dirty="0">
              <a:ea typeface="+mn-lt"/>
              <a:cs typeface="+mn-lt"/>
            </a:endParaRPr>
          </a:p>
          <a:p>
            <a:endParaRPr lang="en-US" sz="2200" b="1" dirty="0">
              <a:latin typeface="Corbel" panose="020B0503020204020204" pitchFamily="34" charset="0"/>
              <a:ea typeface="+mn-lt"/>
              <a:cs typeface="+mn-lt"/>
            </a:endParaRPr>
          </a:p>
          <a:p>
            <a:pPr marL="342900" indent="-342900">
              <a:buFont typeface="Wingdings" panose="05000000000000000000" pitchFamily="2" charset="2"/>
              <a:buChar char="§"/>
            </a:pPr>
            <a:r>
              <a:rPr lang="en-US" sz="2200" dirty="0">
                <a:latin typeface="Corbel"/>
                <a:ea typeface="+mn-lt"/>
                <a:cs typeface="+mn-lt"/>
              </a:rPr>
              <a:t>Follow up questions should not elicit additional information that</a:t>
            </a:r>
            <a:endParaRPr lang="en-US" sz="2200" dirty="0">
              <a:cs typeface="Calibri"/>
            </a:endParaRPr>
          </a:p>
          <a:p>
            <a:r>
              <a:rPr lang="en-US" sz="2200" dirty="0">
                <a:latin typeface="Corbel"/>
                <a:ea typeface="+mn-lt"/>
                <a:cs typeface="+mn-lt"/>
              </a:rPr>
              <a:t>      is not required of the other candidates, thereby giving one </a:t>
            </a:r>
          </a:p>
          <a:p>
            <a:r>
              <a:rPr lang="en-US" sz="2200" dirty="0">
                <a:latin typeface="Corbel"/>
                <a:ea typeface="+mn-lt"/>
                <a:cs typeface="+mn-lt"/>
              </a:rPr>
              <a:t>      candidate an edge over the others. </a:t>
            </a:r>
            <a:endParaRPr lang="en-US" sz="2200">
              <a:ea typeface="+mn-lt"/>
              <a:cs typeface="+mn-lt"/>
            </a:endParaRPr>
          </a:p>
          <a:p>
            <a:endParaRPr lang="en-US" sz="2200" dirty="0">
              <a:ea typeface="+mn-lt"/>
              <a:cs typeface="+mn-lt"/>
            </a:endParaRPr>
          </a:p>
          <a:p>
            <a:endParaRPr lang="en-US" sz="2200" dirty="0">
              <a:cs typeface="Calibri"/>
            </a:endParaRPr>
          </a:p>
          <a:p>
            <a:endParaRPr lang="en-US" sz="2400" dirty="0">
              <a:latin typeface="Corbel" panose="020B0503020204020204" pitchFamily="34" charset="0"/>
              <a:cs typeface="Calibri"/>
            </a:endParaRPr>
          </a:p>
        </p:txBody>
      </p:sp>
      <p:pic>
        <p:nvPicPr>
          <p:cNvPr id="6" name="Picture 5">
            <a:extLst>
              <a:ext uri="{FF2B5EF4-FFF2-40B4-BE49-F238E27FC236}">
                <a16:creationId xmlns:a16="http://schemas.microsoft.com/office/drawing/2014/main" id="{7E2FD44B-5A85-47A4-A0B6-A0E4083A68D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4971" y="5524500"/>
            <a:ext cx="1725295" cy="1333500"/>
          </a:xfrm>
          <a:prstGeom prst="rect">
            <a:avLst/>
          </a:prstGeom>
        </p:spPr>
      </p:pic>
    </p:spTree>
    <p:extLst>
      <p:ext uri="{BB962C8B-B14F-4D97-AF65-F5344CB8AC3E}">
        <p14:creationId xmlns:p14="http://schemas.microsoft.com/office/powerpoint/2010/main" val="2251329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EEE4C0DB-5B86-42DE-9B1C-1422C0B6C7A9}"/>
              </a:ext>
            </a:extLst>
          </p:cNvPr>
          <p:cNvSpPr/>
          <p:nvPr/>
        </p:nvSpPr>
        <p:spPr>
          <a:xfrm>
            <a:off x="843280" y="279400"/>
            <a:ext cx="7668959" cy="738664"/>
          </a:xfrm>
          <a:prstGeom prst="rect">
            <a:avLst/>
          </a:prstGeom>
        </p:spPr>
        <p:txBody>
          <a:bodyPr wrap="none">
            <a:spAutoFit/>
          </a:bodyPr>
          <a:lstStyle/>
          <a:p>
            <a:r>
              <a:rPr lang="en-US" sz="4200" b="1" dirty="0">
                <a:ln>
                  <a:solidFill>
                    <a:schemeClr val="tx1"/>
                  </a:solidFill>
                </a:ln>
                <a:solidFill>
                  <a:srgbClr val="DFA40F"/>
                </a:solidFill>
                <a:latin typeface="Corbel" panose="020B0503020204020204" pitchFamily="34" charset="0"/>
              </a:rPr>
              <a:t>Hiring Committee Interview Tips</a:t>
            </a:r>
          </a:p>
        </p:txBody>
      </p:sp>
      <p:sp>
        <p:nvSpPr>
          <p:cNvPr id="5" name="Rectangle 4">
            <a:extLst>
              <a:ext uri="{FF2B5EF4-FFF2-40B4-BE49-F238E27FC236}">
                <a16:creationId xmlns:a16="http://schemas.microsoft.com/office/drawing/2014/main" id="{EFD0610B-E85C-4998-807C-015890F63E0A}"/>
              </a:ext>
            </a:extLst>
          </p:cNvPr>
          <p:cNvSpPr/>
          <p:nvPr/>
        </p:nvSpPr>
        <p:spPr>
          <a:xfrm>
            <a:off x="1600200" y="1066800"/>
            <a:ext cx="9982200" cy="5078313"/>
          </a:xfrm>
          <a:prstGeom prst="rect">
            <a:avLst/>
          </a:prstGeom>
        </p:spPr>
        <p:txBody>
          <a:bodyPr wrap="square" lIns="91440" tIns="45720" rIns="91440" bIns="45720" anchor="t">
            <a:spAutoFit/>
          </a:bodyPr>
          <a:lstStyle/>
          <a:p>
            <a:r>
              <a:rPr lang="en-US" sz="2200" b="1" dirty="0">
                <a:latin typeface="Corbel" panose="020B0503020204020204" pitchFamily="34" charset="0"/>
                <a:ea typeface="+mn-lt"/>
                <a:cs typeface="+mn-lt"/>
              </a:rPr>
              <a:t>Bystander Intervention – give yourself and other committee members the </a:t>
            </a:r>
          </a:p>
          <a:p>
            <a:r>
              <a:rPr lang="en-US" sz="2200" b="1" dirty="0">
                <a:latin typeface="Corbel" panose="020B0503020204020204" pitchFamily="34" charset="0"/>
                <a:ea typeface="+mn-lt"/>
                <a:cs typeface="+mn-lt"/>
              </a:rPr>
              <a:t>ability to </a:t>
            </a:r>
            <a:r>
              <a:rPr lang="en-US" sz="2200" b="1" dirty="0">
                <a:latin typeface="Corbel" panose="020B0503020204020204" pitchFamily="34" charset="0"/>
              </a:rPr>
              <a:t>actively address a situation you deem problematic.</a:t>
            </a:r>
          </a:p>
          <a:p>
            <a:endParaRPr lang="en-US" sz="1000" b="1" dirty="0">
              <a:latin typeface="Corbel" panose="020B0503020204020204" pitchFamily="34" charset="0"/>
              <a:ea typeface="+mn-lt"/>
              <a:cs typeface="+mn-lt"/>
            </a:endParaRPr>
          </a:p>
          <a:p>
            <a:r>
              <a:rPr lang="en-US" b="1" u="sng" dirty="0">
                <a:latin typeface="Corbel" panose="020B0503020204020204" pitchFamily="34" charset="0"/>
                <a:ea typeface="+mn-lt"/>
                <a:cs typeface="+mn-lt"/>
              </a:rPr>
              <a:t>If committee member…</a:t>
            </a:r>
            <a:r>
              <a:rPr lang="en-US" b="1" dirty="0">
                <a:latin typeface="Corbel" panose="020B0503020204020204" pitchFamily="34" charset="0"/>
                <a:ea typeface="+mn-lt"/>
                <a:cs typeface="+mn-lt"/>
              </a:rPr>
              <a:t>			</a:t>
            </a:r>
            <a:r>
              <a:rPr lang="en-US" b="1" u="sng" dirty="0">
                <a:latin typeface="Corbel" panose="020B0503020204020204" pitchFamily="34" charset="0"/>
                <a:ea typeface="+mn-lt"/>
                <a:cs typeface="+mn-lt"/>
              </a:rPr>
              <a:t>An appropriate Response might be…</a:t>
            </a:r>
          </a:p>
          <a:p>
            <a:pPr marL="342900" indent="-342900">
              <a:buFont typeface="Wingdings" panose="05000000000000000000" pitchFamily="2" charset="2"/>
              <a:buChar char="Ø"/>
            </a:pPr>
            <a:r>
              <a:rPr lang="en-US" b="1" dirty="0">
                <a:latin typeface="Corbel" panose="020B0503020204020204" pitchFamily="34" charset="0"/>
                <a:ea typeface="+mn-lt"/>
                <a:cs typeface="+mn-lt"/>
              </a:rPr>
              <a:t>Says, “Not a ‘Fit’”</a:t>
            </a:r>
            <a:r>
              <a:rPr lang="en-US" dirty="0">
                <a:latin typeface="Corbel" panose="020B0503020204020204" pitchFamily="34" charset="0"/>
                <a:ea typeface="+mn-lt"/>
                <a:cs typeface="+mn-lt"/>
              </a:rPr>
              <a:t> 			What’s the cultural contribution we’re aiming for?</a:t>
            </a:r>
          </a:p>
          <a:p>
            <a:endParaRPr lang="en-US" dirty="0">
              <a:latin typeface="Corbel" panose="020B0503020204020204" pitchFamily="34" charset="0"/>
              <a:ea typeface="+mn-lt"/>
              <a:cs typeface="+mn-lt"/>
            </a:endParaRPr>
          </a:p>
          <a:p>
            <a:pPr marL="342900" indent="-342900">
              <a:buFont typeface="Wingdings" panose="05000000000000000000" pitchFamily="2" charset="2"/>
              <a:buChar char="Ø"/>
            </a:pPr>
            <a:r>
              <a:rPr lang="en-US" b="1" dirty="0">
                <a:latin typeface="Corbel"/>
                <a:ea typeface="+mn-lt"/>
                <a:cs typeface="+mn-lt"/>
              </a:rPr>
              <a:t>Says, “I couldn’t understand them with 	</a:t>
            </a:r>
            <a:r>
              <a:rPr lang="en-US" dirty="0">
                <a:latin typeface="Corbel"/>
                <a:ea typeface="+mn-lt"/>
                <a:cs typeface="+mn-lt"/>
              </a:rPr>
              <a:t>What part was unclear?</a:t>
            </a:r>
            <a:endParaRPr lang="en-US" b="1" dirty="0">
              <a:latin typeface="Corbel"/>
              <a:ea typeface="+mn-lt"/>
              <a:cs typeface="+mn-lt"/>
            </a:endParaRPr>
          </a:p>
          <a:p>
            <a:r>
              <a:rPr lang="en-US" b="1" dirty="0">
                <a:latin typeface="Corbel"/>
                <a:ea typeface="+mn-lt"/>
                <a:cs typeface="+mn-lt"/>
              </a:rPr>
              <a:t>their accent, so how will our Students be </a:t>
            </a:r>
          </a:p>
          <a:p>
            <a:r>
              <a:rPr lang="en-US" b="1" dirty="0">
                <a:latin typeface="Corbel"/>
                <a:ea typeface="+mn-lt"/>
                <a:cs typeface="+mn-lt"/>
              </a:rPr>
              <a:t>able to?”</a:t>
            </a:r>
          </a:p>
          <a:p>
            <a:r>
              <a:rPr lang="en-US" dirty="0">
                <a:latin typeface="Corbel"/>
                <a:ea typeface="+mn-lt"/>
                <a:cs typeface="+mn-lt"/>
              </a:rPr>
              <a:t>		</a:t>
            </a:r>
            <a:endParaRPr lang="en-US" dirty="0">
              <a:latin typeface="Corbel" panose="020B0503020204020204" pitchFamily="34" charset="0"/>
              <a:ea typeface="+mn-lt"/>
              <a:cs typeface="+mn-lt"/>
            </a:endParaRPr>
          </a:p>
          <a:p>
            <a:pPr marL="342900" indent="-342900">
              <a:buFont typeface="Wingdings" panose="05000000000000000000" pitchFamily="2" charset="2"/>
              <a:buChar char="Ø"/>
            </a:pPr>
            <a:r>
              <a:rPr lang="en-US" b="1" dirty="0">
                <a:latin typeface="Corbel" panose="020B0503020204020204" pitchFamily="34" charset="0"/>
                <a:ea typeface="+mn-lt"/>
                <a:cs typeface="+mn-lt"/>
              </a:rPr>
              <a:t>States, “PERSON” was not professional</a:t>
            </a:r>
            <a:r>
              <a:rPr lang="en-US" dirty="0">
                <a:latin typeface="Corbel" panose="020B0503020204020204" pitchFamily="34" charset="0"/>
                <a:ea typeface="+mn-lt"/>
                <a:cs typeface="+mn-lt"/>
              </a:rPr>
              <a:t> 	Help us understand what you mean by that</a:t>
            </a:r>
          </a:p>
          <a:p>
            <a:pPr marL="342900" indent="-342900">
              <a:buFont typeface="Wingdings" panose="05000000000000000000" pitchFamily="2" charset="2"/>
              <a:buChar char="Ø"/>
            </a:pPr>
            <a:endParaRPr lang="en-US" b="1" dirty="0">
              <a:latin typeface="Corbel" panose="020B0503020204020204" pitchFamily="34" charset="0"/>
              <a:ea typeface="+mn-lt"/>
              <a:cs typeface="+mn-lt"/>
            </a:endParaRPr>
          </a:p>
          <a:p>
            <a:pPr marL="342900" indent="-342900">
              <a:buFont typeface="Wingdings" panose="05000000000000000000" pitchFamily="2" charset="2"/>
              <a:buChar char="Ø"/>
            </a:pPr>
            <a:r>
              <a:rPr lang="en-US" b="1" dirty="0">
                <a:latin typeface="Corbel" panose="020B0503020204020204" pitchFamily="34" charset="0"/>
                <a:ea typeface="+mn-lt"/>
                <a:cs typeface="+mn-lt"/>
              </a:rPr>
              <a:t>States, “PERSON” does not have 	</a:t>
            </a:r>
            <a:r>
              <a:rPr lang="en-US" dirty="0">
                <a:latin typeface="Corbel" panose="020B0503020204020204" pitchFamily="34" charset="0"/>
                <a:ea typeface="+mn-lt"/>
                <a:cs typeface="+mn-lt"/>
              </a:rPr>
              <a:t>Is that requirement going to yield the best candidate</a:t>
            </a:r>
            <a:endParaRPr lang="en-US" b="1" dirty="0">
              <a:latin typeface="Corbel" panose="020B0503020204020204" pitchFamily="34" charset="0"/>
              <a:ea typeface="+mn-lt"/>
              <a:cs typeface="+mn-lt"/>
            </a:endParaRPr>
          </a:p>
          <a:p>
            <a:r>
              <a:rPr lang="en-US" b="1" dirty="0">
                <a:latin typeface="Corbel" panose="020B0503020204020204" pitchFamily="34" charset="0"/>
                <a:ea typeface="+mn-lt"/>
                <a:cs typeface="+mn-lt"/>
              </a:rPr>
              <a:t>California community college experience	</a:t>
            </a:r>
            <a:r>
              <a:rPr lang="en-US" dirty="0">
                <a:latin typeface="Corbel" panose="020B0503020204020204" pitchFamily="34" charset="0"/>
                <a:ea typeface="+mn-lt"/>
                <a:cs typeface="+mn-lt"/>
              </a:rPr>
              <a:t>for this position? (diversity impact)</a:t>
            </a:r>
          </a:p>
          <a:p>
            <a:endParaRPr lang="en-US" b="1" dirty="0">
              <a:latin typeface="Corbel" panose="020B0503020204020204" pitchFamily="34" charset="0"/>
              <a:ea typeface="+mn-lt"/>
              <a:cs typeface="+mn-lt"/>
            </a:endParaRPr>
          </a:p>
          <a:p>
            <a:pPr marL="342900" indent="-342900">
              <a:buFont typeface="Wingdings" panose="05000000000000000000" pitchFamily="2" charset="2"/>
              <a:buChar char="Ø"/>
            </a:pPr>
            <a:r>
              <a:rPr lang="en-US" b="1" dirty="0">
                <a:latin typeface="Corbel" panose="020B0503020204020204" pitchFamily="34" charset="0"/>
                <a:ea typeface="+mn-lt"/>
                <a:cs typeface="+mn-lt"/>
              </a:rPr>
              <a:t>Uses Microaggression</a:t>
            </a:r>
            <a:r>
              <a:rPr lang="en-US" dirty="0">
                <a:latin typeface="Corbel" panose="020B0503020204020204" pitchFamily="34" charset="0"/>
                <a:ea typeface="+mn-lt"/>
                <a:cs typeface="+mn-lt"/>
              </a:rPr>
              <a:t> 			Are you saying that ________(name the bias)____? </a:t>
            </a:r>
          </a:p>
          <a:p>
            <a:pPr marL="342900" indent="-342900">
              <a:buFont typeface="Wingdings" panose="05000000000000000000" pitchFamily="2" charset="2"/>
              <a:buChar char="Ø"/>
            </a:pPr>
            <a:endParaRPr lang="en-US" dirty="0">
              <a:latin typeface="Corbel" panose="020B0503020204020204" pitchFamily="34" charset="0"/>
              <a:ea typeface="+mn-lt"/>
              <a:cs typeface="+mn-lt"/>
            </a:endParaRPr>
          </a:p>
          <a:p>
            <a:pPr marL="342900" indent="-342900">
              <a:buFont typeface="Wingdings" panose="05000000000000000000" pitchFamily="2" charset="2"/>
              <a:buChar char="Ø"/>
            </a:pPr>
            <a:r>
              <a:rPr lang="en-US" b="1" dirty="0">
                <a:latin typeface="Corbel" panose="020B0503020204020204" pitchFamily="34" charset="0"/>
                <a:ea typeface="+mn-lt"/>
                <a:cs typeface="+mn-lt"/>
              </a:rPr>
              <a:t>Interrupts</a:t>
            </a:r>
            <a:r>
              <a:rPr lang="en-US" dirty="0">
                <a:latin typeface="Corbel" panose="020B0503020204020204" pitchFamily="34" charset="0"/>
                <a:ea typeface="+mn-lt"/>
                <a:cs typeface="+mn-lt"/>
              </a:rPr>
              <a:t>				Excuse me, please let me/her/them/ finish</a:t>
            </a:r>
          </a:p>
        </p:txBody>
      </p:sp>
      <p:pic>
        <p:nvPicPr>
          <p:cNvPr id="6" name="Picture 5">
            <a:extLst>
              <a:ext uri="{FF2B5EF4-FFF2-40B4-BE49-F238E27FC236}">
                <a16:creationId xmlns:a16="http://schemas.microsoft.com/office/drawing/2014/main" id="{BB160F9C-E821-4D3D-B714-57794DD9BFC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200" y="5633610"/>
            <a:ext cx="1524000" cy="1071990"/>
          </a:xfrm>
          <a:prstGeom prst="rect">
            <a:avLst/>
          </a:prstGeom>
        </p:spPr>
      </p:pic>
    </p:spTree>
    <p:extLst>
      <p:ext uri="{BB962C8B-B14F-4D97-AF65-F5344CB8AC3E}">
        <p14:creationId xmlns:p14="http://schemas.microsoft.com/office/powerpoint/2010/main" val="3275919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0450F18C-9BC1-46A7-9401-540F66225950}"/>
              </a:ext>
            </a:extLst>
          </p:cNvPr>
          <p:cNvSpPr/>
          <p:nvPr/>
        </p:nvSpPr>
        <p:spPr>
          <a:xfrm>
            <a:off x="990600" y="279400"/>
            <a:ext cx="6810582" cy="738664"/>
          </a:xfrm>
          <a:prstGeom prst="rect">
            <a:avLst/>
          </a:prstGeom>
        </p:spPr>
        <p:txBody>
          <a:bodyPr wrap="none">
            <a:spAutoFit/>
          </a:bodyPr>
          <a:lstStyle/>
          <a:p>
            <a:r>
              <a:rPr lang="en-US" sz="4200" b="1" dirty="0">
                <a:ln>
                  <a:solidFill>
                    <a:schemeClr val="tx1"/>
                  </a:solidFill>
                </a:ln>
                <a:solidFill>
                  <a:srgbClr val="DFA40F"/>
                </a:solidFill>
                <a:latin typeface="Corbel" panose="020B0503020204020204" pitchFamily="34" charset="0"/>
              </a:rPr>
              <a:t>Reflection and Improvement</a:t>
            </a:r>
          </a:p>
        </p:txBody>
      </p:sp>
      <p:sp>
        <p:nvSpPr>
          <p:cNvPr id="4" name="Rectangle 3">
            <a:extLst>
              <a:ext uri="{FF2B5EF4-FFF2-40B4-BE49-F238E27FC236}">
                <a16:creationId xmlns:a16="http://schemas.microsoft.com/office/drawing/2014/main" id="{D9082C9C-416B-418B-93E1-5A7E6F01754A}"/>
              </a:ext>
            </a:extLst>
          </p:cNvPr>
          <p:cNvSpPr/>
          <p:nvPr/>
        </p:nvSpPr>
        <p:spPr>
          <a:xfrm>
            <a:off x="837060" y="1752600"/>
            <a:ext cx="9297540" cy="1938992"/>
          </a:xfrm>
          <a:prstGeom prst="rect">
            <a:avLst/>
          </a:prstGeom>
        </p:spPr>
        <p:txBody>
          <a:bodyPr wrap="square" lIns="91440" tIns="45720" rIns="91440" bIns="45720" anchor="t">
            <a:spAutoFit/>
          </a:bodyPr>
          <a:lstStyle/>
          <a:p>
            <a:r>
              <a:rPr lang="en-US" sz="2400" dirty="0">
                <a:latin typeface="Corbel"/>
                <a:ea typeface="+mn-lt"/>
                <a:cs typeface="+mn-lt"/>
              </a:rPr>
              <a:t>Reflect on a concerning experience you have had on a hiring committee.</a:t>
            </a:r>
          </a:p>
          <a:p>
            <a:endParaRPr lang="en-US" sz="2400" dirty="0">
              <a:latin typeface="Corbel" panose="020B0503020204020204" pitchFamily="34" charset="0"/>
              <a:cs typeface="Calibri"/>
            </a:endParaRPr>
          </a:p>
          <a:p>
            <a:r>
              <a:rPr lang="en-US" sz="2400" dirty="0">
                <a:latin typeface="Corbel" panose="020B0503020204020204" pitchFamily="34" charset="0"/>
                <a:ea typeface="+mn-lt"/>
                <a:cs typeface="+mn-lt"/>
              </a:rPr>
              <a:t>Explain: What do you think went wrong? How did the hiring committee respond?  What can be done in the future to ensure a different experience for the candidate?</a:t>
            </a:r>
            <a:endParaRPr lang="en-US" sz="2400" dirty="0">
              <a:latin typeface="Corbel" panose="020B0503020204020204" pitchFamily="34" charset="0"/>
              <a:cs typeface="Calibri"/>
            </a:endParaRPr>
          </a:p>
        </p:txBody>
      </p:sp>
      <p:pic>
        <p:nvPicPr>
          <p:cNvPr id="6" name="Picture 5">
            <a:extLst>
              <a:ext uri="{FF2B5EF4-FFF2-40B4-BE49-F238E27FC236}">
                <a16:creationId xmlns:a16="http://schemas.microsoft.com/office/drawing/2014/main" id="{B23B27AC-90F9-4BB5-B0F3-4B1DF69139C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7952" y="5524500"/>
            <a:ext cx="1725295" cy="1333500"/>
          </a:xfrm>
          <a:prstGeom prst="rect">
            <a:avLst/>
          </a:prstGeom>
        </p:spPr>
      </p:pic>
    </p:spTree>
    <p:extLst>
      <p:ext uri="{BB962C8B-B14F-4D97-AF65-F5344CB8AC3E}">
        <p14:creationId xmlns:p14="http://schemas.microsoft.com/office/powerpoint/2010/main" val="2020580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33AC6E0A-D16B-42C2-A22E-E1AE52C01132}"/>
              </a:ext>
            </a:extLst>
          </p:cNvPr>
          <p:cNvSpPr/>
          <p:nvPr/>
        </p:nvSpPr>
        <p:spPr>
          <a:xfrm>
            <a:off x="5181600" y="457200"/>
            <a:ext cx="4304192" cy="738664"/>
          </a:xfrm>
          <a:prstGeom prst="rect">
            <a:avLst/>
          </a:prstGeom>
        </p:spPr>
        <p:txBody>
          <a:bodyPr wrap="none">
            <a:spAutoFit/>
          </a:bodyPr>
          <a:lstStyle/>
          <a:p>
            <a:r>
              <a:rPr lang="en-US" sz="4200" b="1" dirty="0">
                <a:ln>
                  <a:solidFill>
                    <a:schemeClr val="tx1"/>
                  </a:solidFill>
                </a:ln>
                <a:solidFill>
                  <a:srgbClr val="DFA40F"/>
                </a:solidFill>
                <a:latin typeface="Corbel" panose="020B0503020204020204" pitchFamily="34" charset="0"/>
              </a:rPr>
              <a:t>Knowledge Check</a:t>
            </a:r>
          </a:p>
        </p:txBody>
      </p:sp>
      <p:pic>
        <p:nvPicPr>
          <p:cNvPr id="5" name="Picture 7" descr="Icon&#10;&#10;Description automatically generated">
            <a:extLst>
              <a:ext uri="{FF2B5EF4-FFF2-40B4-BE49-F238E27FC236}">
                <a16:creationId xmlns:a16="http://schemas.microsoft.com/office/drawing/2014/main" id="{B9B1F315-9F70-4313-B129-E8B3C58EF1CE}"/>
              </a:ext>
            </a:extLst>
          </p:cNvPr>
          <p:cNvPicPr>
            <a:picLocks noChangeAspect="1"/>
          </p:cNvPicPr>
          <p:nvPr/>
        </p:nvPicPr>
        <p:blipFill>
          <a:blip r:embed="rId2"/>
          <a:stretch>
            <a:fillRect/>
          </a:stretch>
        </p:blipFill>
        <p:spPr>
          <a:xfrm>
            <a:off x="1905000" y="1601333"/>
            <a:ext cx="3931920" cy="3684407"/>
          </a:xfrm>
          <a:prstGeom prst="rect">
            <a:avLst/>
          </a:prstGeom>
          <a:noFill/>
        </p:spPr>
      </p:pic>
      <p:pic>
        <p:nvPicPr>
          <p:cNvPr id="6" name="Picture 5">
            <a:extLst>
              <a:ext uri="{FF2B5EF4-FFF2-40B4-BE49-F238E27FC236}">
                <a16:creationId xmlns:a16="http://schemas.microsoft.com/office/drawing/2014/main" id="{828231AD-420D-4403-AC6F-4993F65DB5D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3009" y="5524500"/>
            <a:ext cx="1725295" cy="1333500"/>
          </a:xfrm>
          <a:prstGeom prst="rect">
            <a:avLst/>
          </a:prstGeom>
        </p:spPr>
      </p:pic>
    </p:spTree>
    <p:extLst>
      <p:ext uri="{BB962C8B-B14F-4D97-AF65-F5344CB8AC3E}">
        <p14:creationId xmlns:p14="http://schemas.microsoft.com/office/powerpoint/2010/main" val="1277151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80869BC7-27FA-4125-9F27-047221833D70}"/>
              </a:ext>
            </a:extLst>
          </p:cNvPr>
          <p:cNvSpPr/>
          <p:nvPr/>
        </p:nvSpPr>
        <p:spPr>
          <a:xfrm>
            <a:off x="914400" y="381000"/>
            <a:ext cx="7898316" cy="738664"/>
          </a:xfrm>
          <a:prstGeom prst="rect">
            <a:avLst/>
          </a:prstGeom>
        </p:spPr>
        <p:txBody>
          <a:bodyPr wrap="none">
            <a:spAutoFit/>
          </a:bodyPr>
          <a:lstStyle/>
          <a:p>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ea typeface="+mj-lt"/>
                <a:cs typeface="+mj-lt"/>
              </a:rPr>
              <a:t>Which protected class is incorrect</a:t>
            </a:r>
            <a:endPar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endParaRPr>
          </a:p>
        </p:txBody>
      </p:sp>
      <p:sp>
        <p:nvSpPr>
          <p:cNvPr id="5" name="Content Placeholder 2">
            <a:extLst>
              <a:ext uri="{FF2B5EF4-FFF2-40B4-BE49-F238E27FC236}">
                <a16:creationId xmlns:a16="http://schemas.microsoft.com/office/drawing/2014/main" id="{2640FAF8-11C8-49E8-A9C6-7A7144EA763E}"/>
              </a:ext>
            </a:extLst>
          </p:cNvPr>
          <p:cNvSpPr txBox="1">
            <a:spLocks/>
          </p:cNvSpPr>
          <p:nvPr/>
        </p:nvSpPr>
        <p:spPr>
          <a:xfrm>
            <a:off x="1714500" y="1310640"/>
            <a:ext cx="10972800" cy="3975100"/>
          </a:xfrm>
          <a:prstGeom prst="rect">
            <a:avLst/>
          </a:prstGeom>
        </p:spPr>
        <p:txBody>
          <a:bodyPr vert="horz" wrap="square" lIns="91440" tIns="45720" rIns="91440" bIns="45720" rtlCol="0" anchor="t">
            <a:normAutofit fontScale="92500" lnSpcReduction="20000"/>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Race, color </a:t>
            </a: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Ancestry, national origin, ethnicity</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Religion, creed</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Age (30 and over)</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Disability, mental and physical</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Sex, gender (including pregnancy, childbirth, breastfeeding or related medical conditions)</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Sexual orientation</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Gender identity, gender expression</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Medical condition</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Genetic information</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Marital status</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Military or veteran status</a:t>
            </a:r>
            <a:endParaRPr lang="en-US" sz="2600" kern="0" dirty="0">
              <a:latin typeface="Corbel" panose="020B0503020204020204" pitchFamily="34" charset="0"/>
              <a:cs typeface="Calibri"/>
            </a:endParaRPr>
          </a:p>
          <a:p>
            <a:pPr>
              <a:buClr>
                <a:srgbClr val="A6A6A6"/>
              </a:buClr>
              <a:buFontTx/>
              <a:buChar char="q"/>
            </a:pPr>
            <a:endParaRPr lang="en-US" kern="0" dirty="0">
              <a:cs typeface="Calibri"/>
            </a:endParaRPr>
          </a:p>
          <a:p>
            <a:pPr>
              <a:buClr>
                <a:srgbClr val="A6A6A6"/>
              </a:buClr>
              <a:buFontTx/>
              <a:buChar char="q"/>
            </a:pPr>
            <a:endParaRPr lang="en-US" kern="0" dirty="0">
              <a:cs typeface="Calibri"/>
            </a:endParaRPr>
          </a:p>
          <a:p>
            <a:pPr>
              <a:buClr>
                <a:srgbClr val="A6A6A6"/>
              </a:buClr>
            </a:pPr>
            <a:endParaRPr lang="en-US" kern="0" dirty="0">
              <a:cs typeface="Calibri"/>
            </a:endParaRPr>
          </a:p>
          <a:p>
            <a:pPr>
              <a:buClr>
                <a:srgbClr val="A6A6A6"/>
              </a:buClr>
              <a:buFontTx/>
              <a:buChar char="q"/>
            </a:pPr>
            <a:endParaRPr lang="en-US" kern="0" dirty="0">
              <a:cs typeface="Calibri"/>
            </a:endParaRPr>
          </a:p>
        </p:txBody>
      </p:sp>
      <p:pic>
        <p:nvPicPr>
          <p:cNvPr id="6" name="Picture 7">
            <a:extLst>
              <a:ext uri="{FF2B5EF4-FFF2-40B4-BE49-F238E27FC236}">
                <a16:creationId xmlns:a16="http://schemas.microsoft.com/office/drawing/2014/main" id="{502CE73D-046C-4C2C-A28D-8B898A15FE6D}"/>
              </a:ext>
            </a:extLst>
          </p:cNvPr>
          <p:cNvPicPr>
            <a:picLocks noChangeAspect="1"/>
          </p:cNvPicPr>
          <p:nvPr/>
        </p:nvPicPr>
        <p:blipFill>
          <a:blip r:embed="rId2"/>
          <a:stretch>
            <a:fillRect/>
          </a:stretch>
        </p:blipFill>
        <p:spPr>
          <a:xfrm>
            <a:off x="7696200" y="3962400"/>
            <a:ext cx="3347761" cy="1883115"/>
          </a:xfrm>
          <a:prstGeom prst="rect">
            <a:avLst/>
          </a:prstGeom>
        </p:spPr>
      </p:pic>
      <p:pic>
        <p:nvPicPr>
          <p:cNvPr id="7" name="Picture 6">
            <a:extLst>
              <a:ext uri="{FF2B5EF4-FFF2-40B4-BE49-F238E27FC236}">
                <a16:creationId xmlns:a16="http://schemas.microsoft.com/office/drawing/2014/main" id="{36EB6311-B09C-43D9-A27A-A7ACE540C16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1752" y="5488057"/>
            <a:ext cx="1725295" cy="1333500"/>
          </a:xfrm>
          <a:prstGeom prst="rect">
            <a:avLst/>
          </a:prstGeom>
        </p:spPr>
      </p:pic>
    </p:spTree>
    <p:extLst>
      <p:ext uri="{BB962C8B-B14F-4D97-AF65-F5344CB8AC3E}">
        <p14:creationId xmlns:p14="http://schemas.microsoft.com/office/powerpoint/2010/main" val="2213728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80869BC7-27FA-4125-9F27-047221833D70}"/>
              </a:ext>
            </a:extLst>
          </p:cNvPr>
          <p:cNvSpPr/>
          <p:nvPr/>
        </p:nvSpPr>
        <p:spPr>
          <a:xfrm>
            <a:off x="914400" y="381000"/>
            <a:ext cx="7898316" cy="738664"/>
          </a:xfrm>
          <a:prstGeom prst="rect">
            <a:avLst/>
          </a:prstGeom>
        </p:spPr>
        <p:txBody>
          <a:bodyPr wrap="none">
            <a:spAutoFit/>
          </a:bodyPr>
          <a:lstStyle/>
          <a:p>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ea typeface="+mj-lt"/>
                <a:cs typeface="+mj-lt"/>
              </a:rPr>
              <a:t>Which protected class is incorrect</a:t>
            </a:r>
            <a:endPar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endParaRPr>
          </a:p>
        </p:txBody>
      </p:sp>
      <p:sp>
        <p:nvSpPr>
          <p:cNvPr id="5" name="Content Placeholder 2">
            <a:extLst>
              <a:ext uri="{FF2B5EF4-FFF2-40B4-BE49-F238E27FC236}">
                <a16:creationId xmlns:a16="http://schemas.microsoft.com/office/drawing/2014/main" id="{2640FAF8-11C8-49E8-A9C6-7A7144EA763E}"/>
              </a:ext>
            </a:extLst>
          </p:cNvPr>
          <p:cNvSpPr txBox="1">
            <a:spLocks/>
          </p:cNvSpPr>
          <p:nvPr/>
        </p:nvSpPr>
        <p:spPr>
          <a:xfrm>
            <a:off x="1714500" y="1310640"/>
            <a:ext cx="10972800" cy="3975100"/>
          </a:xfrm>
          <a:prstGeom prst="rect">
            <a:avLst/>
          </a:prstGeom>
        </p:spPr>
        <p:txBody>
          <a:bodyPr vert="horz" wrap="square" lIns="91440" tIns="45720" rIns="91440" bIns="45720" rtlCol="0" anchor="t">
            <a:normAutofit fontScale="92500" lnSpcReduction="20000"/>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Race, color </a:t>
            </a: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Ancestry, national origin, ethnicity</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Religion, creed</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Age (30 and over)</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Disability, mental and physical</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Sex, gender (including pregnancy, childbirth, breastfeeding or related medical conditions)</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Sexual orientation</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Gender identity, gender expression</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Medical condition</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Genetic information</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Marital status</a:t>
            </a:r>
            <a:endParaRPr lang="en-US" sz="2600" kern="0" dirty="0">
              <a:latin typeface="Corbel" panose="020B0503020204020204" pitchFamily="34" charset="0"/>
              <a:ea typeface="+mn-lt"/>
              <a:cs typeface="+mn-lt"/>
            </a:endParaRPr>
          </a:p>
          <a:p>
            <a:pPr>
              <a:buClr>
                <a:srgbClr val="A6A6A6"/>
              </a:buClr>
              <a:buFont typeface="Wingdings" pitchFamily="2" charset="2"/>
              <a:buChar char="q"/>
            </a:pPr>
            <a:r>
              <a:rPr lang="en-US" sz="2600" kern="0" dirty="0">
                <a:solidFill>
                  <a:srgbClr val="201F1E"/>
                </a:solidFill>
                <a:latin typeface="Corbel" panose="020B0503020204020204" pitchFamily="34" charset="0"/>
                <a:ea typeface="+mn-lt"/>
                <a:cs typeface="+mn-lt"/>
              </a:rPr>
              <a:t>Military or veteran status</a:t>
            </a:r>
            <a:endParaRPr lang="en-US" sz="2600" kern="0" dirty="0">
              <a:latin typeface="Corbel" panose="020B0503020204020204" pitchFamily="34" charset="0"/>
              <a:cs typeface="Calibri"/>
            </a:endParaRPr>
          </a:p>
          <a:p>
            <a:pPr>
              <a:buClr>
                <a:srgbClr val="A6A6A6"/>
              </a:buClr>
              <a:buFontTx/>
              <a:buChar char="q"/>
            </a:pPr>
            <a:endParaRPr lang="en-US" kern="0" dirty="0">
              <a:cs typeface="Calibri"/>
            </a:endParaRPr>
          </a:p>
          <a:p>
            <a:pPr>
              <a:buClr>
                <a:srgbClr val="A6A6A6"/>
              </a:buClr>
              <a:buFontTx/>
              <a:buChar char="q"/>
            </a:pPr>
            <a:endParaRPr lang="en-US" kern="0" dirty="0">
              <a:cs typeface="Calibri"/>
            </a:endParaRPr>
          </a:p>
          <a:p>
            <a:pPr>
              <a:buClr>
                <a:srgbClr val="A6A6A6"/>
              </a:buClr>
            </a:pPr>
            <a:endParaRPr lang="en-US" kern="0" dirty="0">
              <a:cs typeface="Calibri"/>
            </a:endParaRPr>
          </a:p>
          <a:p>
            <a:pPr>
              <a:buClr>
                <a:srgbClr val="A6A6A6"/>
              </a:buClr>
              <a:buFontTx/>
              <a:buChar char="q"/>
            </a:pPr>
            <a:endParaRPr lang="en-US" kern="0" dirty="0">
              <a:cs typeface="Calibri"/>
            </a:endParaRPr>
          </a:p>
        </p:txBody>
      </p:sp>
      <p:pic>
        <p:nvPicPr>
          <p:cNvPr id="6" name="Picture 7">
            <a:extLst>
              <a:ext uri="{FF2B5EF4-FFF2-40B4-BE49-F238E27FC236}">
                <a16:creationId xmlns:a16="http://schemas.microsoft.com/office/drawing/2014/main" id="{502CE73D-046C-4C2C-A28D-8B898A15FE6D}"/>
              </a:ext>
            </a:extLst>
          </p:cNvPr>
          <p:cNvPicPr>
            <a:picLocks noChangeAspect="1"/>
          </p:cNvPicPr>
          <p:nvPr/>
        </p:nvPicPr>
        <p:blipFill>
          <a:blip r:embed="rId2"/>
          <a:stretch>
            <a:fillRect/>
          </a:stretch>
        </p:blipFill>
        <p:spPr>
          <a:xfrm>
            <a:off x="7696200" y="3962400"/>
            <a:ext cx="3347761" cy="1883115"/>
          </a:xfrm>
          <a:prstGeom prst="rect">
            <a:avLst/>
          </a:prstGeom>
        </p:spPr>
      </p:pic>
      <p:sp>
        <p:nvSpPr>
          <p:cNvPr id="7" name="Rectangle 6">
            <a:extLst>
              <a:ext uri="{FF2B5EF4-FFF2-40B4-BE49-F238E27FC236}">
                <a16:creationId xmlns:a16="http://schemas.microsoft.com/office/drawing/2014/main" id="{C85A3EF5-485B-4C85-AA3A-A3ABAF951C30}"/>
              </a:ext>
            </a:extLst>
          </p:cNvPr>
          <p:cNvSpPr/>
          <p:nvPr/>
        </p:nvSpPr>
        <p:spPr>
          <a:xfrm>
            <a:off x="7315200" y="1029820"/>
            <a:ext cx="4258383" cy="151896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ea typeface="+mn-lt"/>
                <a:cs typeface="+mn-lt"/>
              </a:rPr>
              <a:t>Under the law, the protected class for age is people </a:t>
            </a:r>
            <a:r>
              <a:rPr lang="en-US" sz="2600" b="1" dirty="0">
                <a:ea typeface="+mn-lt"/>
                <a:cs typeface="+mn-lt"/>
              </a:rPr>
              <a:t>40 and over. </a:t>
            </a:r>
            <a:endParaRPr lang="en-US" dirty="0">
              <a:cs typeface="Calibri"/>
            </a:endParaRPr>
          </a:p>
        </p:txBody>
      </p:sp>
      <p:pic>
        <p:nvPicPr>
          <p:cNvPr id="8" name="Graphic 7" descr="Close">
            <a:extLst>
              <a:ext uri="{FF2B5EF4-FFF2-40B4-BE49-F238E27FC236}">
                <a16:creationId xmlns:a16="http://schemas.microsoft.com/office/drawing/2014/main" id="{DD48A5D6-7F8B-41CE-B912-CEF7AFC351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8151" y="2133600"/>
            <a:ext cx="408960" cy="408960"/>
          </a:xfrm>
          <a:prstGeom prst="rect">
            <a:avLst/>
          </a:prstGeom>
        </p:spPr>
      </p:pic>
      <p:pic>
        <p:nvPicPr>
          <p:cNvPr id="9" name="Picture 8">
            <a:extLst>
              <a:ext uri="{FF2B5EF4-FFF2-40B4-BE49-F238E27FC236}">
                <a16:creationId xmlns:a16="http://schemas.microsoft.com/office/drawing/2014/main" id="{7CB349B5-B152-451A-9054-0632D75DAF5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1752" y="5524500"/>
            <a:ext cx="1725295" cy="1333500"/>
          </a:xfrm>
          <a:prstGeom prst="rect">
            <a:avLst/>
          </a:prstGeom>
        </p:spPr>
      </p:pic>
    </p:spTree>
    <p:extLst>
      <p:ext uri="{BB962C8B-B14F-4D97-AF65-F5344CB8AC3E}">
        <p14:creationId xmlns:p14="http://schemas.microsoft.com/office/powerpoint/2010/main" val="1481555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FD614919-08A2-42A1-B03B-6F931BE748BD}"/>
              </a:ext>
            </a:extLst>
          </p:cNvPr>
          <p:cNvSpPr/>
          <p:nvPr/>
        </p:nvSpPr>
        <p:spPr>
          <a:xfrm>
            <a:off x="914400" y="279400"/>
            <a:ext cx="8111772" cy="738664"/>
          </a:xfrm>
          <a:prstGeom prst="rect">
            <a:avLst/>
          </a:prstGeom>
        </p:spPr>
        <p:txBody>
          <a:bodyPr wrap="none">
            <a:spAutoFit/>
          </a:bodyPr>
          <a:lstStyle/>
          <a:p>
            <a:r>
              <a:rPr lang="en-US" sz="4200" b="1" dirty="0">
                <a:ln>
                  <a:solidFill>
                    <a:schemeClr val="tx1"/>
                  </a:solidFill>
                </a:ln>
                <a:solidFill>
                  <a:srgbClr val="DFA40F"/>
                </a:solidFill>
                <a:latin typeface="Colber"/>
                <a:ea typeface="+mj-lt"/>
                <a:cs typeface="+mj-lt"/>
              </a:rPr>
              <a:t>Identify Examples of Discrimination</a:t>
            </a:r>
            <a:endParaRPr lang="en-US" sz="4200" b="1" dirty="0">
              <a:ln>
                <a:solidFill>
                  <a:schemeClr val="tx1"/>
                </a:solidFill>
              </a:ln>
              <a:solidFill>
                <a:srgbClr val="DFA40F"/>
              </a:solidFill>
              <a:latin typeface="Colber"/>
            </a:endParaRPr>
          </a:p>
        </p:txBody>
      </p:sp>
      <p:sp>
        <p:nvSpPr>
          <p:cNvPr id="4" name="Rectangle 3">
            <a:extLst>
              <a:ext uri="{FF2B5EF4-FFF2-40B4-BE49-F238E27FC236}">
                <a16:creationId xmlns:a16="http://schemas.microsoft.com/office/drawing/2014/main" id="{ADCE3A1F-6A33-4EDA-B34E-6F1EE085D984}"/>
              </a:ext>
            </a:extLst>
          </p:cNvPr>
          <p:cNvSpPr/>
          <p:nvPr/>
        </p:nvSpPr>
        <p:spPr>
          <a:xfrm>
            <a:off x="1828800" y="1676400"/>
            <a:ext cx="7620000" cy="2677656"/>
          </a:xfrm>
          <a:prstGeom prst="rect">
            <a:avLst/>
          </a:prstGeom>
        </p:spPr>
        <p:txBody>
          <a:bodyPr wrap="square">
            <a:spAutoFit/>
          </a:bodyPr>
          <a:lstStyle/>
          <a:p>
            <a:pPr marL="342900" indent="-342900">
              <a:buFont typeface="Wingdings" panose="05000000000000000000" pitchFamily="2" charset="2"/>
              <a:buChar char="q"/>
            </a:pPr>
            <a:r>
              <a:rPr lang="en-US" sz="2400" dirty="0">
                <a:latin typeface="Colber"/>
                <a:ea typeface="+mn-lt"/>
                <a:cs typeface="+mn-lt"/>
              </a:rPr>
              <a:t>Not hiring someone because of his or her age.</a:t>
            </a:r>
          </a:p>
          <a:p>
            <a:endParaRPr lang="en-US" sz="2400" dirty="0">
              <a:latin typeface="Colber"/>
              <a:cs typeface="Calibri"/>
            </a:endParaRPr>
          </a:p>
          <a:p>
            <a:pPr marL="342900" indent="-342900">
              <a:buFont typeface="Wingdings" panose="05000000000000000000" pitchFamily="2" charset="2"/>
              <a:buChar char="q"/>
            </a:pPr>
            <a:r>
              <a:rPr lang="en-US" sz="2400" dirty="0">
                <a:latin typeface="Colber"/>
                <a:ea typeface="+mn-lt"/>
                <a:cs typeface="+mn-lt"/>
              </a:rPr>
              <a:t>Only hiring a certain category or people.  For example, all employees are male, or of a certain race or religion.</a:t>
            </a:r>
          </a:p>
          <a:p>
            <a:endParaRPr lang="en-US" sz="2400" dirty="0">
              <a:latin typeface="Colber"/>
              <a:cs typeface="Calibri"/>
            </a:endParaRPr>
          </a:p>
          <a:p>
            <a:pPr marL="342900" indent="-342900">
              <a:buFont typeface="Wingdings" panose="05000000000000000000" pitchFamily="2" charset="2"/>
              <a:buChar char="q"/>
            </a:pPr>
            <a:r>
              <a:rPr lang="en-US" sz="2400" dirty="0">
                <a:latin typeface="Colber"/>
                <a:ea typeface="+mn-lt"/>
                <a:cs typeface="+mn-lt"/>
              </a:rPr>
              <a:t>Not hiring a candidate who has children even though he or she is the best candidate for the position.</a:t>
            </a:r>
            <a:endParaRPr lang="en-US" sz="2400" dirty="0">
              <a:latin typeface="Colber"/>
              <a:cs typeface="Calibri"/>
            </a:endParaRPr>
          </a:p>
        </p:txBody>
      </p:sp>
      <p:pic>
        <p:nvPicPr>
          <p:cNvPr id="6" name="Picture 5">
            <a:extLst>
              <a:ext uri="{FF2B5EF4-FFF2-40B4-BE49-F238E27FC236}">
                <a16:creationId xmlns:a16="http://schemas.microsoft.com/office/drawing/2014/main" id="{D2724625-7295-4432-A3E1-2C3314B2EAA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505" y="5524500"/>
            <a:ext cx="1725295" cy="1333500"/>
          </a:xfrm>
          <a:prstGeom prst="rect">
            <a:avLst/>
          </a:prstGeom>
        </p:spPr>
      </p:pic>
    </p:spTree>
    <p:extLst>
      <p:ext uri="{BB962C8B-B14F-4D97-AF65-F5344CB8AC3E}">
        <p14:creationId xmlns:p14="http://schemas.microsoft.com/office/powerpoint/2010/main" val="971790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FD614919-08A2-42A1-B03B-6F931BE748BD}"/>
              </a:ext>
            </a:extLst>
          </p:cNvPr>
          <p:cNvSpPr/>
          <p:nvPr/>
        </p:nvSpPr>
        <p:spPr>
          <a:xfrm>
            <a:off x="607221" y="470739"/>
            <a:ext cx="10977557" cy="738664"/>
          </a:xfrm>
          <a:prstGeom prst="rect">
            <a:avLst/>
          </a:prstGeom>
        </p:spPr>
        <p:txBody>
          <a:bodyPr wrap="none">
            <a:spAutoFit/>
          </a:bodyPr>
          <a:lstStyle/>
          <a:p>
            <a:r>
              <a:rPr lang="en-US" sz="4200" b="1" dirty="0">
                <a:ln>
                  <a:solidFill>
                    <a:schemeClr val="tx1"/>
                  </a:solidFill>
                </a:ln>
                <a:solidFill>
                  <a:srgbClr val="DFA40F"/>
                </a:solidFill>
                <a:latin typeface="Colber"/>
                <a:ea typeface="+mj-lt"/>
                <a:cs typeface="+mj-lt"/>
              </a:rPr>
              <a:t>The following are all  examples of discrimination</a:t>
            </a:r>
            <a:endParaRPr lang="en-US" sz="4200" b="1" dirty="0">
              <a:ln>
                <a:solidFill>
                  <a:schemeClr val="tx1"/>
                </a:solidFill>
              </a:ln>
              <a:solidFill>
                <a:srgbClr val="DFA40F"/>
              </a:solidFill>
              <a:latin typeface="Colber"/>
            </a:endParaRPr>
          </a:p>
        </p:txBody>
      </p:sp>
      <p:sp>
        <p:nvSpPr>
          <p:cNvPr id="4" name="Rectangle 3">
            <a:extLst>
              <a:ext uri="{FF2B5EF4-FFF2-40B4-BE49-F238E27FC236}">
                <a16:creationId xmlns:a16="http://schemas.microsoft.com/office/drawing/2014/main" id="{ADCE3A1F-6A33-4EDA-B34E-6F1EE085D984}"/>
              </a:ext>
            </a:extLst>
          </p:cNvPr>
          <p:cNvSpPr/>
          <p:nvPr/>
        </p:nvSpPr>
        <p:spPr>
          <a:xfrm>
            <a:off x="1828800" y="1676400"/>
            <a:ext cx="7620000" cy="2677656"/>
          </a:xfrm>
          <a:prstGeom prst="rect">
            <a:avLst/>
          </a:prstGeom>
        </p:spPr>
        <p:txBody>
          <a:bodyPr wrap="square">
            <a:spAutoFit/>
          </a:bodyPr>
          <a:lstStyle/>
          <a:p>
            <a:pPr marL="342900" indent="-342900">
              <a:buFont typeface="Wingdings" panose="05000000000000000000" pitchFamily="2" charset="2"/>
              <a:buChar char="q"/>
            </a:pPr>
            <a:r>
              <a:rPr lang="en-US" sz="2400" dirty="0">
                <a:latin typeface="Colber"/>
                <a:ea typeface="+mn-lt"/>
                <a:cs typeface="+mn-lt"/>
              </a:rPr>
              <a:t>Not hiring someone because of his or her age.</a:t>
            </a:r>
          </a:p>
          <a:p>
            <a:endParaRPr lang="en-US" sz="2400" dirty="0">
              <a:latin typeface="Colber"/>
              <a:cs typeface="Calibri"/>
            </a:endParaRPr>
          </a:p>
          <a:p>
            <a:pPr marL="342900" indent="-342900">
              <a:buFont typeface="Wingdings" panose="05000000000000000000" pitchFamily="2" charset="2"/>
              <a:buChar char="q"/>
            </a:pPr>
            <a:r>
              <a:rPr lang="en-US" sz="2400" dirty="0">
                <a:latin typeface="Colber"/>
                <a:ea typeface="+mn-lt"/>
                <a:cs typeface="+mn-lt"/>
              </a:rPr>
              <a:t>Only hiring a certain category or people.  For example, all employees are male, or of a certain race or religion.</a:t>
            </a:r>
          </a:p>
          <a:p>
            <a:endParaRPr lang="en-US" sz="2400" dirty="0">
              <a:latin typeface="Colber"/>
              <a:cs typeface="Calibri"/>
            </a:endParaRPr>
          </a:p>
          <a:p>
            <a:pPr marL="342900" indent="-342900">
              <a:buFont typeface="Wingdings" panose="05000000000000000000" pitchFamily="2" charset="2"/>
              <a:buChar char="q"/>
            </a:pPr>
            <a:r>
              <a:rPr lang="en-US" sz="2400" dirty="0">
                <a:latin typeface="Colber"/>
                <a:ea typeface="+mn-lt"/>
                <a:cs typeface="+mn-lt"/>
              </a:rPr>
              <a:t>Not hiring a candidate who has children even though he or she is the best candidate for the position.</a:t>
            </a:r>
            <a:endParaRPr lang="en-US" sz="2400" dirty="0">
              <a:latin typeface="Colber"/>
              <a:cs typeface="Calibri"/>
            </a:endParaRPr>
          </a:p>
        </p:txBody>
      </p:sp>
      <p:pic>
        <p:nvPicPr>
          <p:cNvPr id="6" name="Graphic 5" descr="Checkmark">
            <a:extLst>
              <a:ext uri="{FF2B5EF4-FFF2-40B4-BE49-F238E27FC236}">
                <a16:creationId xmlns:a16="http://schemas.microsoft.com/office/drawing/2014/main" id="{595DAAE6-0757-429A-BB50-4226C03598C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5000" y="1627644"/>
            <a:ext cx="356870" cy="356870"/>
          </a:xfrm>
          <a:prstGeom prst="rect">
            <a:avLst/>
          </a:prstGeom>
        </p:spPr>
      </p:pic>
      <p:pic>
        <p:nvPicPr>
          <p:cNvPr id="8" name="Graphic 7" descr="Checkmark">
            <a:extLst>
              <a:ext uri="{FF2B5EF4-FFF2-40B4-BE49-F238E27FC236}">
                <a16:creationId xmlns:a16="http://schemas.microsoft.com/office/drawing/2014/main" id="{B0FF4DD8-0A87-47F0-9B8A-047BF8767E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5000" y="2374265"/>
            <a:ext cx="356870" cy="356870"/>
          </a:xfrm>
          <a:prstGeom prst="rect">
            <a:avLst/>
          </a:prstGeom>
        </p:spPr>
      </p:pic>
      <p:pic>
        <p:nvPicPr>
          <p:cNvPr id="9" name="Graphic 8" descr="Checkmark">
            <a:extLst>
              <a:ext uri="{FF2B5EF4-FFF2-40B4-BE49-F238E27FC236}">
                <a16:creationId xmlns:a16="http://schemas.microsoft.com/office/drawing/2014/main" id="{1090E64B-5DDA-434B-B5FA-17FFB9B739B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5000" y="3429000"/>
            <a:ext cx="356870" cy="356870"/>
          </a:xfrm>
          <a:prstGeom prst="rect">
            <a:avLst/>
          </a:prstGeom>
        </p:spPr>
      </p:pic>
      <p:pic>
        <p:nvPicPr>
          <p:cNvPr id="11" name="Picture 10">
            <a:extLst>
              <a:ext uri="{FF2B5EF4-FFF2-40B4-BE49-F238E27FC236}">
                <a16:creationId xmlns:a16="http://schemas.microsoft.com/office/drawing/2014/main" id="{39C57D09-E021-4870-95EC-279A2C7AC06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3505" y="5524500"/>
            <a:ext cx="1725295" cy="1333500"/>
          </a:xfrm>
          <a:prstGeom prst="rect">
            <a:avLst/>
          </a:prstGeom>
        </p:spPr>
      </p:pic>
    </p:spTree>
    <p:extLst>
      <p:ext uri="{BB962C8B-B14F-4D97-AF65-F5344CB8AC3E}">
        <p14:creationId xmlns:p14="http://schemas.microsoft.com/office/powerpoint/2010/main" val="3440395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EA04242B-07B3-466B-A286-3CFA85D5B8CF}"/>
              </a:ext>
            </a:extLst>
          </p:cNvPr>
          <p:cNvSpPr/>
          <p:nvPr/>
        </p:nvSpPr>
        <p:spPr>
          <a:xfrm>
            <a:off x="843280" y="279400"/>
            <a:ext cx="8757920" cy="1708160"/>
          </a:xfrm>
          <a:prstGeom prst="rect">
            <a:avLst/>
          </a:prstGeom>
        </p:spPr>
        <p:txBody>
          <a:bodyPr wrap="square">
            <a:spAutoFit/>
          </a:bodyPr>
          <a:lstStyle/>
          <a:p>
            <a:r>
              <a:rPr lang="en-US" sz="3500" b="1" dirty="0">
                <a:ln>
                  <a:solidFill>
                    <a:schemeClr val="tx1"/>
                  </a:solidFill>
                </a:ln>
                <a:solidFill>
                  <a:srgbClr val="DFA40F"/>
                </a:solidFill>
                <a:latin typeface="Colber"/>
              </a:rPr>
              <a:t>A bias is an assumption, tendency or belief that can prevent us from making an objective decision about a candidate.</a:t>
            </a:r>
          </a:p>
        </p:txBody>
      </p:sp>
      <p:sp>
        <p:nvSpPr>
          <p:cNvPr id="4" name="Rectangle 3">
            <a:extLst>
              <a:ext uri="{FF2B5EF4-FFF2-40B4-BE49-F238E27FC236}">
                <a16:creationId xmlns:a16="http://schemas.microsoft.com/office/drawing/2014/main" id="{25C7E324-F580-42B6-89AE-12D92A92210D}"/>
              </a:ext>
            </a:extLst>
          </p:cNvPr>
          <p:cNvSpPr/>
          <p:nvPr/>
        </p:nvSpPr>
        <p:spPr>
          <a:xfrm>
            <a:off x="2819400" y="2590125"/>
            <a:ext cx="6096000" cy="2031325"/>
          </a:xfrm>
          <a:prstGeom prst="rect">
            <a:avLst/>
          </a:prstGeom>
        </p:spPr>
        <p:txBody>
          <a:bodyPr>
            <a:spAutoFit/>
          </a:bodyPr>
          <a:lstStyle/>
          <a:p>
            <a:pPr marL="571500" indent="-571500">
              <a:buFont typeface="Wingdings" panose="05000000000000000000" pitchFamily="2" charset="2"/>
              <a:buChar char="q"/>
            </a:pPr>
            <a:r>
              <a:rPr lang="en-US" sz="4200" dirty="0">
                <a:latin typeface="Colber"/>
              </a:rPr>
              <a:t>True </a:t>
            </a:r>
          </a:p>
          <a:p>
            <a:endParaRPr lang="en-US" sz="4200" dirty="0">
              <a:latin typeface="Colber"/>
            </a:endParaRPr>
          </a:p>
          <a:p>
            <a:pPr marL="571500" indent="-571500">
              <a:buFont typeface="Wingdings" panose="05000000000000000000" pitchFamily="2" charset="2"/>
              <a:buChar char="q"/>
            </a:pPr>
            <a:r>
              <a:rPr lang="en-US" sz="4200" dirty="0">
                <a:latin typeface="Colber"/>
              </a:rPr>
              <a:t>False</a:t>
            </a:r>
            <a:r>
              <a:rPr lang="en-US" dirty="0"/>
              <a:t> </a:t>
            </a:r>
          </a:p>
        </p:txBody>
      </p:sp>
      <p:pic>
        <p:nvPicPr>
          <p:cNvPr id="6" name="Picture 5">
            <a:extLst>
              <a:ext uri="{FF2B5EF4-FFF2-40B4-BE49-F238E27FC236}">
                <a16:creationId xmlns:a16="http://schemas.microsoft.com/office/drawing/2014/main" id="{C586CCED-57A4-49E6-BC59-895999F3DA7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6044" y="5524500"/>
            <a:ext cx="1725295" cy="1333500"/>
          </a:xfrm>
          <a:prstGeom prst="rect">
            <a:avLst/>
          </a:prstGeom>
        </p:spPr>
      </p:pic>
    </p:spTree>
    <p:extLst>
      <p:ext uri="{BB962C8B-B14F-4D97-AF65-F5344CB8AC3E}">
        <p14:creationId xmlns:p14="http://schemas.microsoft.com/office/powerpoint/2010/main" val="381474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4" name="Rectangle 3">
            <a:extLst>
              <a:ext uri="{FF2B5EF4-FFF2-40B4-BE49-F238E27FC236}">
                <a16:creationId xmlns:a16="http://schemas.microsoft.com/office/drawing/2014/main" id="{DE3F401A-60BB-4FD8-B8C8-C22B81CE8431}"/>
              </a:ext>
            </a:extLst>
          </p:cNvPr>
          <p:cNvSpPr/>
          <p:nvPr/>
        </p:nvSpPr>
        <p:spPr>
          <a:xfrm>
            <a:off x="785534" y="466592"/>
            <a:ext cx="10620932" cy="73866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2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latin typeface="Corbel"/>
                <a:ea typeface="+mj-ea"/>
                <a:cs typeface="+mj-cs"/>
              </a:rPr>
              <a:t>What is Equal Employment  Opportunity?</a:t>
            </a:r>
            <a:endParaRPr kumimoji="0" lang="en-US" sz="42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endParaRPr>
          </a:p>
        </p:txBody>
      </p:sp>
      <p:sp>
        <p:nvSpPr>
          <p:cNvPr id="5" name="Rectangle 4">
            <a:extLst>
              <a:ext uri="{FF2B5EF4-FFF2-40B4-BE49-F238E27FC236}">
                <a16:creationId xmlns:a16="http://schemas.microsoft.com/office/drawing/2014/main" id="{75DEF8B6-A274-450D-BC5D-F6ED3C70FBF6}"/>
              </a:ext>
            </a:extLst>
          </p:cNvPr>
          <p:cNvSpPr/>
          <p:nvPr/>
        </p:nvSpPr>
        <p:spPr>
          <a:xfrm>
            <a:off x="1719146" y="1449641"/>
            <a:ext cx="7914484" cy="4524315"/>
          </a:xfrm>
          <a:prstGeom prst="rect">
            <a:avLst/>
          </a:prstGeom>
        </p:spPr>
        <p:txBody>
          <a:bodyPr wrap="square" lIns="91440" tIns="45720" rIns="91440" bIns="45720" anchor="t">
            <a:spAutoFit/>
          </a:bodyPr>
          <a:lstStyle/>
          <a:p>
            <a:r>
              <a:rPr lang="en-US" sz="2400" dirty="0">
                <a:latin typeface="Corbel"/>
                <a:ea typeface="ＭＳ Ｐゴシック"/>
              </a:rPr>
              <a:t>“Equal Employment Opportunity” (EEO) requires that workplace employment decisions, including hiring, should not be based on:  </a:t>
            </a:r>
          </a:p>
          <a:p>
            <a:endParaRPr lang="en-US" sz="2400" dirty="0">
              <a:latin typeface="Corbel"/>
              <a:ea typeface="ＭＳ Ｐゴシック"/>
            </a:endParaRPr>
          </a:p>
          <a:p>
            <a:pPr lvl="1"/>
            <a:r>
              <a:rPr lang="en-US" sz="2400" dirty="0">
                <a:latin typeface="Corbel"/>
                <a:ea typeface="ＭＳ Ｐゴシック"/>
              </a:rPr>
              <a:t>race, color, national origin, religion, sex (including gender identity , sexual orientation or pregnancy), age (40 and over), disability, and genetic information </a:t>
            </a:r>
          </a:p>
          <a:p>
            <a:endParaRPr lang="en-US" sz="2400" dirty="0">
              <a:latin typeface="Corbel"/>
              <a:ea typeface="ＭＳ Ｐゴシック"/>
            </a:endParaRPr>
          </a:p>
          <a:p>
            <a:r>
              <a:rPr lang="en-US" sz="2400" dirty="0">
                <a:latin typeface="Corbel"/>
                <a:ea typeface="ＭＳ Ｐゴシック"/>
              </a:rPr>
              <a:t> The federal Equal Employment Opportunity Commission (EEOC) and its state counterpart, the California Department of Fair Employment and Housing, enforce anti-discrimination laws and regulations.</a:t>
            </a:r>
          </a:p>
        </p:txBody>
      </p:sp>
      <p:pic>
        <p:nvPicPr>
          <p:cNvPr id="6" name="Picture 5">
            <a:extLst>
              <a:ext uri="{FF2B5EF4-FFF2-40B4-BE49-F238E27FC236}">
                <a16:creationId xmlns:a16="http://schemas.microsoft.com/office/drawing/2014/main" id="{3BEEB7D5-A3B5-4EED-9B78-72431F0A4A1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2400" y="5514561"/>
            <a:ext cx="1725295" cy="1333500"/>
          </a:xfrm>
          <a:prstGeom prst="rect">
            <a:avLst/>
          </a:prstGeom>
        </p:spPr>
      </p:pic>
    </p:spTree>
    <p:extLst>
      <p:ext uri="{BB962C8B-B14F-4D97-AF65-F5344CB8AC3E}">
        <p14:creationId xmlns:p14="http://schemas.microsoft.com/office/powerpoint/2010/main" val="15442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EA04242B-07B3-466B-A286-3CFA85D5B8CF}"/>
              </a:ext>
            </a:extLst>
          </p:cNvPr>
          <p:cNvSpPr/>
          <p:nvPr/>
        </p:nvSpPr>
        <p:spPr>
          <a:xfrm>
            <a:off x="843280" y="279400"/>
            <a:ext cx="8757920" cy="1708160"/>
          </a:xfrm>
          <a:prstGeom prst="rect">
            <a:avLst/>
          </a:prstGeom>
        </p:spPr>
        <p:txBody>
          <a:bodyPr wrap="square">
            <a:spAutoFit/>
          </a:bodyPr>
          <a:lstStyle/>
          <a:p>
            <a:r>
              <a:rPr lang="en-US" sz="3500" b="1" dirty="0">
                <a:ln>
                  <a:solidFill>
                    <a:schemeClr val="tx1"/>
                  </a:solidFill>
                </a:ln>
                <a:solidFill>
                  <a:srgbClr val="DFA40F"/>
                </a:solidFill>
                <a:latin typeface="Colber"/>
              </a:rPr>
              <a:t>A bias is an assumption, tendency or belief that can prevent us from making an objective decision about a candidate.</a:t>
            </a:r>
          </a:p>
        </p:txBody>
      </p:sp>
      <p:sp>
        <p:nvSpPr>
          <p:cNvPr id="4" name="Rectangle 3">
            <a:extLst>
              <a:ext uri="{FF2B5EF4-FFF2-40B4-BE49-F238E27FC236}">
                <a16:creationId xmlns:a16="http://schemas.microsoft.com/office/drawing/2014/main" id="{25C7E324-F580-42B6-89AE-12D92A92210D}"/>
              </a:ext>
            </a:extLst>
          </p:cNvPr>
          <p:cNvSpPr/>
          <p:nvPr/>
        </p:nvSpPr>
        <p:spPr>
          <a:xfrm>
            <a:off x="2819400" y="2590125"/>
            <a:ext cx="6096000" cy="2031325"/>
          </a:xfrm>
          <a:prstGeom prst="rect">
            <a:avLst/>
          </a:prstGeom>
        </p:spPr>
        <p:txBody>
          <a:bodyPr>
            <a:spAutoFit/>
          </a:bodyPr>
          <a:lstStyle/>
          <a:p>
            <a:pPr marL="571500" indent="-571500">
              <a:buFont typeface="Wingdings" panose="05000000000000000000" pitchFamily="2" charset="2"/>
              <a:buChar char="q"/>
            </a:pPr>
            <a:r>
              <a:rPr lang="en-US" sz="4200" dirty="0">
                <a:latin typeface="Colber"/>
              </a:rPr>
              <a:t>True </a:t>
            </a:r>
          </a:p>
          <a:p>
            <a:endParaRPr lang="en-US" sz="4200" dirty="0">
              <a:latin typeface="Colber"/>
            </a:endParaRPr>
          </a:p>
          <a:p>
            <a:pPr marL="571500" indent="-571500">
              <a:buFont typeface="Wingdings" panose="05000000000000000000" pitchFamily="2" charset="2"/>
              <a:buChar char="q"/>
            </a:pPr>
            <a:r>
              <a:rPr lang="en-US" sz="4200" dirty="0">
                <a:latin typeface="Colber"/>
              </a:rPr>
              <a:t>False</a:t>
            </a:r>
            <a:r>
              <a:rPr lang="en-US" dirty="0"/>
              <a:t> </a:t>
            </a:r>
          </a:p>
        </p:txBody>
      </p:sp>
      <p:pic>
        <p:nvPicPr>
          <p:cNvPr id="6" name="Graphic 5" descr="Checkmark">
            <a:extLst>
              <a:ext uri="{FF2B5EF4-FFF2-40B4-BE49-F238E27FC236}">
                <a16:creationId xmlns:a16="http://schemas.microsoft.com/office/drawing/2014/main" id="{E7AEDA63-1118-46CB-BD73-C620703845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95600" y="2579265"/>
            <a:ext cx="517657" cy="508210"/>
          </a:xfrm>
          <a:prstGeom prst="rect">
            <a:avLst/>
          </a:prstGeom>
        </p:spPr>
      </p:pic>
      <p:pic>
        <p:nvPicPr>
          <p:cNvPr id="7" name="Picture 6">
            <a:extLst>
              <a:ext uri="{FF2B5EF4-FFF2-40B4-BE49-F238E27FC236}">
                <a16:creationId xmlns:a16="http://schemas.microsoft.com/office/drawing/2014/main" id="{D5F89E1B-3B3B-4712-BA4A-47B24F818D8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44144" y="5524500"/>
            <a:ext cx="1725295" cy="1333500"/>
          </a:xfrm>
          <a:prstGeom prst="rect">
            <a:avLst/>
          </a:prstGeom>
        </p:spPr>
      </p:pic>
    </p:spTree>
    <p:extLst>
      <p:ext uri="{BB962C8B-B14F-4D97-AF65-F5344CB8AC3E}">
        <p14:creationId xmlns:p14="http://schemas.microsoft.com/office/powerpoint/2010/main" val="1246629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9BB52673-305F-4EAA-A3BF-38AC008248F6}"/>
              </a:ext>
            </a:extLst>
          </p:cNvPr>
          <p:cNvSpPr/>
          <p:nvPr/>
        </p:nvSpPr>
        <p:spPr>
          <a:xfrm>
            <a:off x="1068070" y="279400"/>
            <a:ext cx="7042184" cy="738664"/>
          </a:xfrm>
          <a:prstGeom prst="rect">
            <a:avLst/>
          </a:prstGeom>
        </p:spPr>
        <p:txBody>
          <a:bodyPr wrap="none">
            <a:spAutoFit/>
          </a:bodyPr>
          <a:lstStyle/>
          <a:p>
            <a:r>
              <a:rPr lang="en-US" sz="4200" b="1" dirty="0">
                <a:ln>
                  <a:solidFill>
                    <a:schemeClr val="tx1"/>
                  </a:solidFill>
                </a:ln>
                <a:solidFill>
                  <a:srgbClr val="DFA40F"/>
                </a:solidFill>
                <a:latin typeface="Colber"/>
              </a:rPr>
              <a:t>References – GCCD BP's &amp; AR's</a:t>
            </a:r>
          </a:p>
        </p:txBody>
      </p:sp>
      <p:sp>
        <p:nvSpPr>
          <p:cNvPr id="4" name="Rectangle 3">
            <a:extLst>
              <a:ext uri="{FF2B5EF4-FFF2-40B4-BE49-F238E27FC236}">
                <a16:creationId xmlns:a16="http://schemas.microsoft.com/office/drawing/2014/main" id="{A2ECD63A-6BA2-4624-BE49-BB19F956DC13}"/>
              </a:ext>
            </a:extLst>
          </p:cNvPr>
          <p:cNvSpPr/>
          <p:nvPr/>
        </p:nvSpPr>
        <p:spPr>
          <a:xfrm>
            <a:off x="2286000" y="1142425"/>
            <a:ext cx="6705600" cy="5355312"/>
          </a:xfrm>
          <a:prstGeom prst="rect">
            <a:avLst/>
          </a:prstGeom>
        </p:spPr>
        <p:txBody>
          <a:bodyPr wrap="square">
            <a:spAutoFit/>
          </a:bodyPr>
          <a:lstStyle/>
          <a:p>
            <a:pPr>
              <a:buFont typeface="Arial" panose="020B0604020202020204" pitchFamily="34" charset="0"/>
              <a:buChar char="•"/>
            </a:pPr>
            <a:r>
              <a:rPr lang="en-US" dirty="0">
                <a:latin typeface="Corbel" panose="020B0503020204020204" pitchFamily="34" charset="0"/>
                <a:ea typeface="+mn-lt"/>
                <a:cs typeface="+mn-lt"/>
                <a:hlinkClick r:id="rId2"/>
              </a:rPr>
              <a:t>Board Policy 3410</a:t>
            </a:r>
            <a:r>
              <a:rPr lang="en-US" dirty="0">
                <a:latin typeface="Corbel" panose="020B0503020204020204" pitchFamily="34" charset="0"/>
                <a:ea typeface="+mn-lt"/>
                <a:cs typeface="+mn-lt"/>
              </a:rPr>
              <a:t>   Nondiscrimination and Equal Opportunity Policy</a:t>
            </a:r>
          </a:p>
          <a:p>
            <a:endParaRPr lang="en-US" dirty="0">
              <a:latin typeface="Corbel" panose="020B0503020204020204" pitchFamily="34" charset="0"/>
              <a:ea typeface="+mn-lt"/>
              <a:cs typeface="+mn-lt"/>
            </a:endParaRPr>
          </a:p>
          <a:p>
            <a:pPr>
              <a:buFont typeface="Arial" panose="020B0604020202020204" pitchFamily="34" charset="0"/>
              <a:buChar char="•"/>
            </a:pPr>
            <a:r>
              <a:rPr lang="en-US" dirty="0">
                <a:latin typeface="Corbel" panose="020B0503020204020204" pitchFamily="34" charset="0"/>
                <a:ea typeface="+mn-lt"/>
                <a:cs typeface="+mn-lt"/>
                <a:hlinkClick r:id="rId3"/>
              </a:rPr>
              <a:t>Education Code 87100</a:t>
            </a:r>
            <a:r>
              <a:rPr lang="en-US" dirty="0">
                <a:latin typeface="Corbel" panose="020B0503020204020204" pitchFamily="34" charset="0"/>
                <a:ea typeface="+mn-lt"/>
                <a:cs typeface="+mn-lt"/>
              </a:rPr>
              <a:t>   A work force that is continually responsive to the needs of a diverse student population may be achieved by ensuring that all persons receive an equal opportunity to compete for employment and promotion within the community college districts and by eliminating barriers to equal employment opportunity.</a:t>
            </a:r>
          </a:p>
          <a:p>
            <a:endParaRPr lang="en-US" dirty="0">
              <a:latin typeface="Corbel" panose="020B0503020204020204" pitchFamily="34" charset="0"/>
              <a:cs typeface="Calibri"/>
            </a:endParaRPr>
          </a:p>
          <a:p>
            <a:pPr>
              <a:buFont typeface="Arial" panose="020B0604020202020204" pitchFamily="34" charset="0"/>
              <a:buChar char="•"/>
            </a:pPr>
            <a:r>
              <a:rPr lang="en-US" dirty="0">
                <a:latin typeface="Corbel" panose="020B0503020204020204" pitchFamily="34" charset="0"/>
                <a:cs typeface="Calibri"/>
                <a:hlinkClick r:id="rId4"/>
              </a:rPr>
              <a:t>Board Policy 7100</a:t>
            </a:r>
            <a:r>
              <a:rPr lang="en-US" dirty="0">
                <a:latin typeface="Corbel" panose="020B0503020204020204" pitchFamily="34" charset="0"/>
                <a:cs typeface="Calibri"/>
              </a:rPr>
              <a:t>   </a:t>
            </a:r>
            <a:r>
              <a:rPr lang="en-US" dirty="0">
                <a:latin typeface="Corbel" panose="020B0503020204020204" pitchFamily="34" charset="0"/>
                <a:ea typeface="+mn-lt"/>
                <a:cs typeface="+mn-lt"/>
              </a:rPr>
              <a:t>   Commitment to Diversity</a:t>
            </a:r>
          </a:p>
          <a:p>
            <a:endParaRPr lang="en-US" dirty="0">
              <a:latin typeface="Corbel" panose="020B0503020204020204" pitchFamily="34" charset="0"/>
              <a:ea typeface="+mn-lt"/>
              <a:cs typeface="+mn-lt"/>
            </a:endParaRPr>
          </a:p>
          <a:p>
            <a:pPr>
              <a:buFont typeface="Arial" panose="020B0604020202020204" pitchFamily="34" charset="0"/>
              <a:buChar char="•"/>
            </a:pPr>
            <a:r>
              <a:rPr lang="en-US" dirty="0">
                <a:latin typeface="Corbel" panose="020B0503020204020204" pitchFamily="34" charset="0"/>
                <a:cs typeface="Calibri"/>
              </a:rPr>
              <a:t>The District is committed to employing administrators, faculty, and staff members who are dedicated to student success. The District recognizes that diversity in the academic environment fosters cultural awareness, promotes mutual understanding and respect, and provides suitable role models for all students. The District is committed to hiring and staff development processes that support both equal opportunity and diversity, and provide equal consideration for all candidates as required in federal and state law</a:t>
            </a:r>
            <a:r>
              <a:rPr lang="en-US" i="1" dirty="0">
                <a:cs typeface="Calibri"/>
              </a:rPr>
              <a:t>. </a:t>
            </a:r>
            <a:endParaRPr lang="en-US" dirty="0">
              <a:ea typeface="+mn-lt"/>
              <a:cs typeface="+mn-lt"/>
            </a:endParaRPr>
          </a:p>
        </p:txBody>
      </p:sp>
      <p:pic>
        <p:nvPicPr>
          <p:cNvPr id="6" name="Picture 5">
            <a:extLst>
              <a:ext uri="{FF2B5EF4-FFF2-40B4-BE49-F238E27FC236}">
                <a16:creationId xmlns:a16="http://schemas.microsoft.com/office/drawing/2014/main" id="{D6423196-F8BF-43D3-BA92-D2040A2BCB9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3028" y="5524500"/>
            <a:ext cx="1725295" cy="1333500"/>
          </a:xfrm>
          <a:prstGeom prst="rect">
            <a:avLst/>
          </a:prstGeom>
        </p:spPr>
      </p:pic>
    </p:spTree>
    <p:extLst>
      <p:ext uri="{BB962C8B-B14F-4D97-AF65-F5344CB8AC3E}">
        <p14:creationId xmlns:p14="http://schemas.microsoft.com/office/powerpoint/2010/main" val="1766268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A1EF61E2-E465-4F2B-BA38-00676F168E38}"/>
              </a:ext>
            </a:extLst>
          </p:cNvPr>
          <p:cNvSpPr/>
          <p:nvPr/>
        </p:nvSpPr>
        <p:spPr>
          <a:xfrm>
            <a:off x="1094507" y="381000"/>
            <a:ext cx="6516656" cy="738664"/>
          </a:xfrm>
          <a:prstGeom prst="rect">
            <a:avLst/>
          </a:prstGeom>
        </p:spPr>
        <p:txBody>
          <a:bodyPr wrap="none">
            <a:spAutoFit/>
          </a:bodyPr>
          <a:lstStyle/>
          <a:p>
            <a:r>
              <a:rPr lang="en-US" sz="4200" b="1" dirty="0">
                <a:ln w="13462">
                  <a:solidFill>
                    <a:schemeClr val="tx1"/>
                  </a:solidFill>
                  <a:prstDash val="solid"/>
                </a:ln>
                <a:solidFill>
                  <a:srgbClr val="DFA40F"/>
                </a:solidFill>
                <a:effectLst>
                  <a:outerShdw dist="38100" dir="2700000" algn="bl" rotWithShape="0">
                    <a:schemeClr val="accent5"/>
                  </a:outerShdw>
                </a:effectLst>
                <a:latin typeface="Colber"/>
                <a:ea typeface="+mj-lt"/>
                <a:cs typeface="+mj-lt"/>
              </a:rPr>
              <a:t>References – California Laws</a:t>
            </a:r>
            <a:endParaRPr lang="en-US" sz="4200" b="1" dirty="0">
              <a:ln w="13462">
                <a:solidFill>
                  <a:schemeClr val="tx1"/>
                </a:solidFill>
                <a:prstDash val="solid"/>
              </a:ln>
              <a:solidFill>
                <a:srgbClr val="DFA40F"/>
              </a:solidFill>
              <a:effectLst>
                <a:outerShdw dist="38100" dir="2700000" algn="bl" rotWithShape="0">
                  <a:schemeClr val="accent5"/>
                </a:outerShdw>
              </a:effectLst>
              <a:latin typeface="Colber"/>
            </a:endParaRPr>
          </a:p>
        </p:txBody>
      </p:sp>
      <p:sp>
        <p:nvSpPr>
          <p:cNvPr id="4" name="Rectangle 3">
            <a:extLst>
              <a:ext uri="{FF2B5EF4-FFF2-40B4-BE49-F238E27FC236}">
                <a16:creationId xmlns:a16="http://schemas.microsoft.com/office/drawing/2014/main" id="{A72890E9-ADEB-42A7-BF86-F8AADBE60BF8}"/>
              </a:ext>
            </a:extLst>
          </p:cNvPr>
          <p:cNvSpPr/>
          <p:nvPr/>
        </p:nvSpPr>
        <p:spPr>
          <a:xfrm>
            <a:off x="2136140" y="1443622"/>
            <a:ext cx="6096000" cy="4524315"/>
          </a:xfrm>
          <a:prstGeom prst="rect">
            <a:avLst/>
          </a:prstGeom>
        </p:spPr>
        <p:txBody>
          <a:bodyPr>
            <a:spAutoFit/>
          </a:bodyPr>
          <a:lstStyle/>
          <a:p>
            <a:pPr>
              <a:buFont typeface="Arial" panose="020B0604020202020204" pitchFamily="34" charset="0"/>
              <a:buChar char="•"/>
            </a:pPr>
            <a:r>
              <a:rPr lang="en-US" sz="2400" dirty="0">
                <a:latin typeface="Colber"/>
                <a:ea typeface="+mn-lt"/>
                <a:cs typeface="+mn-lt"/>
              </a:rPr>
              <a:t>FEHA (Enforced by DFEH) </a:t>
            </a:r>
          </a:p>
          <a:p>
            <a:endParaRPr lang="en-US" sz="2400" dirty="0">
              <a:latin typeface="Colber"/>
              <a:cs typeface="Calibri"/>
            </a:endParaRPr>
          </a:p>
          <a:p>
            <a:pPr>
              <a:buFont typeface="Arial" panose="020B0604020202020204" pitchFamily="34" charset="0"/>
              <a:buChar char="•"/>
            </a:pPr>
            <a:r>
              <a:rPr lang="en-US" sz="2400" dirty="0">
                <a:latin typeface="Colber"/>
                <a:ea typeface="+mn-lt"/>
                <a:cs typeface="+mn-lt"/>
              </a:rPr>
              <a:t>CA Ed. Code (Section 200, 210-212.5)</a:t>
            </a:r>
          </a:p>
          <a:p>
            <a:r>
              <a:rPr lang="en-US" sz="2400" dirty="0">
                <a:latin typeface="Colber"/>
                <a:ea typeface="+mn-lt"/>
                <a:cs typeface="+mn-lt"/>
              </a:rPr>
              <a:t> </a:t>
            </a:r>
            <a:endParaRPr lang="en-US" sz="2400" dirty="0">
              <a:latin typeface="Colber"/>
              <a:cs typeface="Calibri"/>
            </a:endParaRPr>
          </a:p>
          <a:p>
            <a:pPr>
              <a:buFont typeface="Arial" panose="020B0604020202020204" pitchFamily="34" charset="0"/>
              <a:buChar char="•"/>
            </a:pPr>
            <a:r>
              <a:rPr lang="en-US" sz="2400" dirty="0">
                <a:latin typeface="Colber"/>
                <a:ea typeface="+mn-lt"/>
                <a:cs typeface="+mn-lt"/>
              </a:rPr>
              <a:t>CA Code of Regulations (Sections 80338 and 53001 et seq.) </a:t>
            </a:r>
          </a:p>
          <a:p>
            <a:endParaRPr lang="en-US" sz="2400" dirty="0">
              <a:latin typeface="Colber"/>
              <a:cs typeface="Calibri"/>
            </a:endParaRPr>
          </a:p>
          <a:p>
            <a:pPr>
              <a:buFont typeface="Arial" panose="020B0604020202020204" pitchFamily="34" charset="0"/>
              <a:buChar char="•"/>
            </a:pPr>
            <a:r>
              <a:rPr lang="en-US" sz="2400" dirty="0">
                <a:latin typeface="Colber"/>
                <a:ea typeface="+mn-lt"/>
                <a:cs typeface="+mn-lt"/>
              </a:rPr>
              <a:t>CA Government Code Section 11135 - 11139.5</a:t>
            </a:r>
          </a:p>
          <a:p>
            <a:r>
              <a:rPr lang="en-US" sz="2400" dirty="0">
                <a:latin typeface="Colber"/>
                <a:ea typeface="+mn-lt"/>
                <a:cs typeface="+mn-lt"/>
              </a:rPr>
              <a:t> </a:t>
            </a:r>
            <a:endParaRPr lang="en-US" sz="2400" dirty="0">
              <a:latin typeface="Colber"/>
              <a:cs typeface="Calibri"/>
            </a:endParaRPr>
          </a:p>
          <a:p>
            <a:pPr>
              <a:buFont typeface="Arial" panose="020B0604020202020204" pitchFamily="34" charset="0"/>
              <a:buChar char="•"/>
            </a:pPr>
            <a:r>
              <a:rPr lang="en-US" sz="2400" dirty="0">
                <a:latin typeface="Colber"/>
                <a:ea typeface="+mn-lt"/>
                <a:cs typeface="+mn-lt"/>
              </a:rPr>
              <a:t>CA Labor Code Section 1102.1 </a:t>
            </a:r>
          </a:p>
          <a:p>
            <a:endParaRPr lang="en-US" sz="2400" dirty="0">
              <a:latin typeface="Colber"/>
              <a:cs typeface="Calibri"/>
            </a:endParaRPr>
          </a:p>
          <a:p>
            <a:pPr>
              <a:buFont typeface="Arial" panose="020B0604020202020204" pitchFamily="34" charset="0"/>
              <a:buChar char="•"/>
            </a:pPr>
            <a:r>
              <a:rPr lang="en-US" sz="2400" dirty="0">
                <a:latin typeface="Colber"/>
                <a:ea typeface="+mn-lt"/>
                <a:cs typeface="+mn-lt"/>
              </a:rPr>
              <a:t>CA Proposition 209 (Passed in 1996)</a:t>
            </a:r>
            <a:endParaRPr lang="en-US" sz="2400" dirty="0">
              <a:latin typeface="Colber"/>
              <a:cs typeface="Calibri"/>
            </a:endParaRPr>
          </a:p>
        </p:txBody>
      </p:sp>
      <p:pic>
        <p:nvPicPr>
          <p:cNvPr id="6" name="Picture 5">
            <a:extLst>
              <a:ext uri="{FF2B5EF4-FFF2-40B4-BE49-F238E27FC236}">
                <a16:creationId xmlns:a16="http://schemas.microsoft.com/office/drawing/2014/main" id="{1BDA6736-2807-42FB-882F-DD5706F2465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6246" y="5524500"/>
            <a:ext cx="1725295" cy="1333500"/>
          </a:xfrm>
          <a:prstGeom prst="rect">
            <a:avLst/>
          </a:prstGeom>
        </p:spPr>
      </p:pic>
    </p:spTree>
    <p:extLst>
      <p:ext uri="{BB962C8B-B14F-4D97-AF65-F5344CB8AC3E}">
        <p14:creationId xmlns:p14="http://schemas.microsoft.com/office/powerpoint/2010/main" val="325668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4" name="Rectangle 3">
            <a:extLst>
              <a:ext uri="{FF2B5EF4-FFF2-40B4-BE49-F238E27FC236}">
                <a16:creationId xmlns:a16="http://schemas.microsoft.com/office/drawing/2014/main" id="{BB148B3E-6BFA-4B59-87B5-DC83CFF4DC08}"/>
              </a:ext>
            </a:extLst>
          </p:cNvPr>
          <p:cNvSpPr/>
          <p:nvPr/>
        </p:nvSpPr>
        <p:spPr>
          <a:xfrm>
            <a:off x="914400" y="152400"/>
            <a:ext cx="5804731" cy="738664"/>
          </a:xfrm>
          <a:prstGeom prst="rect">
            <a:avLst/>
          </a:prstGeom>
        </p:spPr>
        <p:txBody>
          <a:bodyPr wrap="none">
            <a:spAutoFit/>
          </a:bodyPr>
          <a:lstStyle/>
          <a:p>
            <a:r>
              <a:rPr lang="en-US" sz="4200" b="1" dirty="0">
                <a:ln>
                  <a:solidFill>
                    <a:schemeClr val="tx1"/>
                  </a:solidFill>
                </a:ln>
                <a:solidFill>
                  <a:srgbClr val="DFA40F"/>
                </a:solidFill>
                <a:latin typeface="Colber"/>
                <a:ea typeface="+mj-lt"/>
                <a:cs typeface="+mj-lt"/>
              </a:rPr>
              <a:t>References – Federal Law</a:t>
            </a:r>
            <a:endParaRPr lang="en-US" sz="4200" b="1" dirty="0">
              <a:ln>
                <a:solidFill>
                  <a:schemeClr val="tx1"/>
                </a:solidFill>
              </a:ln>
              <a:solidFill>
                <a:srgbClr val="DFA40F"/>
              </a:solidFill>
              <a:latin typeface="Colber"/>
            </a:endParaRPr>
          </a:p>
        </p:txBody>
      </p:sp>
      <p:sp>
        <p:nvSpPr>
          <p:cNvPr id="5" name="Rectangle 4">
            <a:extLst>
              <a:ext uri="{FF2B5EF4-FFF2-40B4-BE49-F238E27FC236}">
                <a16:creationId xmlns:a16="http://schemas.microsoft.com/office/drawing/2014/main" id="{82DBCB43-84AD-4123-8510-6DCAB36EFFED}"/>
              </a:ext>
            </a:extLst>
          </p:cNvPr>
          <p:cNvSpPr/>
          <p:nvPr/>
        </p:nvSpPr>
        <p:spPr>
          <a:xfrm>
            <a:off x="1905000" y="990600"/>
            <a:ext cx="8153400" cy="5355312"/>
          </a:xfrm>
          <a:prstGeom prst="rect">
            <a:avLst/>
          </a:prstGeom>
        </p:spPr>
        <p:txBody>
          <a:bodyPr wrap="square">
            <a:spAutoFit/>
          </a:bodyPr>
          <a:lstStyle/>
          <a:p>
            <a:pPr>
              <a:buFont typeface="Arial" panose="020B0604020202020204" pitchFamily="34" charset="0"/>
              <a:buChar char="•"/>
            </a:pPr>
            <a:r>
              <a:rPr lang="en-US" dirty="0">
                <a:ea typeface="+mn-lt"/>
                <a:cs typeface="+mn-lt"/>
              </a:rPr>
              <a:t>Title VII of the Civil Rights Act of 1964 prohibits discrimination on the basis of race, color, religion, sex, pregnancy, or national origin.</a:t>
            </a:r>
          </a:p>
          <a:p>
            <a:endParaRPr lang="en-US" dirty="0">
              <a:cs typeface="Calibri"/>
            </a:endParaRPr>
          </a:p>
          <a:p>
            <a:pPr>
              <a:buFont typeface="Arial" panose="020B0604020202020204" pitchFamily="34" charset="0"/>
              <a:buChar char="•"/>
            </a:pPr>
            <a:r>
              <a:rPr lang="en-US" dirty="0">
                <a:ea typeface="+mn-lt"/>
                <a:cs typeface="+mn-lt"/>
              </a:rPr>
              <a:t>Title VI of the Civil Rights Act of 1964 prohibits discrimination on the basis of race, color, or national origin in any program receiving Federal financial assistance. </a:t>
            </a:r>
          </a:p>
          <a:p>
            <a:endParaRPr lang="en-US" dirty="0">
              <a:ea typeface="+mn-lt"/>
              <a:cs typeface="+mn-lt"/>
            </a:endParaRPr>
          </a:p>
          <a:p>
            <a:pPr>
              <a:buFont typeface="Arial" panose="020B0604020202020204" pitchFamily="34" charset="0"/>
              <a:buChar char="•"/>
            </a:pPr>
            <a:r>
              <a:rPr lang="en-US" dirty="0">
                <a:ea typeface="+mn-lt"/>
                <a:cs typeface="+mn-lt"/>
              </a:rPr>
              <a:t>The Americans With Disabilities Act of 1990 prohibits discrimination against the disabled in employment and public services. </a:t>
            </a:r>
          </a:p>
          <a:p>
            <a:endParaRPr lang="en-US" dirty="0">
              <a:cs typeface="Calibri"/>
            </a:endParaRPr>
          </a:p>
          <a:p>
            <a:pPr>
              <a:buFont typeface="Arial" panose="020B0604020202020204" pitchFamily="34" charset="0"/>
              <a:buChar char="•"/>
            </a:pPr>
            <a:r>
              <a:rPr lang="en-US" dirty="0">
                <a:ea typeface="+mn-lt"/>
                <a:cs typeface="+mn-lt"/>
              </a:rPr>
              <a:t>Age Discrimination Act of 1975 prohibits discrimination on the basis of age in programs or activities receiving Federal financial assistance (Age 40 +).</a:t>
            </a:r>
          </a:p>
          <a:p>
            <a:endParaRPr lang="en-US" dirty="0">
              <a:cs typeface="Calibri"/>
            </a:endParaRPr>
          </a:p>
          <a:p>
            <a:pPr>
              <a:buFont typeface="Arial" panose="020B0604020202020204" pitchFamily="34" charset="0"/>
              <a:buChar char="•"/>
            </a:pPr>
            <a:r>
              <a:rPr lang="en-US" dirty="0">
                <a:ea typeface="+mn-lt"/>
                <a:cs typeface="+mn-lt"/>
              </a:rPr>
              <a:t>Title IX of the Education Amendments of 1972 </a:t>
            </a:r>
            <a:r>
              <a:rPr lang="en-US" dirty="0"/>
              <a:t>prohibits sex (including pregnancy, sexual orientation, and gender identity) discrimination in any education program or activity receiving federal financial assistance.</a:t>
            </a:r>
            <a:endParaRPr lang="en-US" dirty="0">
              <a:ea typeface="+mn-lt"/>
              <a:cs typeface="+mn-lt"/>
            </a:endParaRPr>
          </a:p>
          <a:p>
            <a:endParaRPr lang="en-US" dirty="0">
              <a:cs typeface="Calibri"/>
            </a:endParaRPr>
          </a:p>
          <a:p>
            <a:pPr>
              <a:buFont typeface="Arial" panose="020B0604020202020204" pitchFamily="34" charset="0"/>
              <a:buChar char="•"/>
            </a:pPr>
            <a:r>
              <a:rPr lang="en-US" dirty="0">
                <a:ea typeface="+mn-lt"/>
                <a:cs typeface="+mn-lt"/>
              </a:rPr>
              <a:t>Section 504 of the Rehabilitation Act of 1973 </a:t>
            </a:r>
            <a:r>
              <a:rPr lang="en-US" dirty="0"/>
              <a:t>prohibits discrimination on the basis of disability in programs or activities that receive Federal financial assistance from the U.S. Department of Education.</a:t>
            </a:r>
            <a:endParaRPr lang="en-US" dirty="0">
              <a:cs typeface="Calibri"/>
            </a:endParaRPr>
          </a:p>
        </p:txBody>
      </p:sp>
      <p:pic>
        <p:nvPicPr>
          <p:cNvPr id="6" name="Picture 5">
            <a:extLst>
              <a:ext uri="{FF2B5EF4-FFF2-40B4-BE49-F238E27FC236}">
                <a16:creationId xmlns:a16="http://schemas.microsoft.com/office/drawing/2014/main" id="{889D28DF-10ED-4929-895E-CD89C92F879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79705" y="5524500"/>
            <a:ext cx="1725295" cy="1333500"/>
          </a:xfrm>
          <a:prstGeom prst="rect">
            <a:avLst/>
          </a:prstGeom>
        </p:spPr>
      </p:pic>
    </p:spTree>
    <p:extLst>
      <p:ext uri="{BB962C8B-B14F-4D97-AF65-F5344CB8AC3E}">
        <p14:creationId xmlns:p14="http://schemas.microsoft.com/office/powerpoint/2010/main" val="220336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4" name="Rectangle 3">
            <a:extLst>
              <a:ext uri="{FF2B5EF4-FFF2-40B4-BE49-F238E27FC236}">
                <a16:creationId xmlns:a16="http://schemas.microsoft.com/office/drawing/2014/main" id="{A265E2BF-AD5F-44E6-9DAF-17DA5586E1FE}"/>
              </a:ext>
            </a:extLst>
          </p:cNvPr>
          <p:cNvSpPr/>
          <p:nvPr/>
        </p:nvSpPr>
        <p:spPr>
          <a:xfrm>
            <a:off x="1371600" y="228600"/>
            <a:ext cx="8763000" cy="1384995"/>
          </a:xfrm>
          <a:prstGeom prst="rect">
            <a:avLst/>
          </a:prstGeom>
        </p:spPr>
        <p:txBody>
          <a:bodyPr wrap="square">
            <a:spAutoFit/>
          </a:bodyPr>
          <a:lstStyle/>
          <a:p>
            <a:r>
              <a:rPr lang="en-US" sz="4200" b="1" dirty="0">
                <a:ln>
                  <a:solidFill>
                    <a:schemeClr val="tx1"/>
                  </a:solidFill>
                </a:ln>
                <a:solidFill>
                  <a:srgbClr val="DFA40F"/>
                </a:solidFill>
                <a:latin typeface="Colber"/>
              </a:rPr>
              <a:t>Questions: </a:t>
            </a:r>
          </a:p>
          <a:p>
            <a:r>
              <a:rPr lang="en-US" sz="4200" b="1" dirty="0">
                <a:ln>
                  <a:solidFill>
                    <a:schemeClr val="tx1"/>
                  </a:solidFill>
                </a:ln>
                <a:solidFill>
                  <a:srgbClr val="DFA40F"/>
                </a:solidFill>
                <a:latin typeface="Colber"/>
              </a:rPr>
              <a:t>Contact the  Human Resources Team </a:t>
            </a:r>
          </a:p>
        </p:txBody>
      </p:sp>
      <p:pic>
        <p:nvPicPr>
          <p:cNvPr id="6" name="Picture Placeholder 5">
            <a:extLst>
              <a:ext uri="{FF2B5EF4-FFF2-40B4-BE49-F238E27FC236}">
                <a16:creationId xmlns:a16="http://schemas.microsoft.com/office/drawing/2014/main" id="{0B569937-1725-4B76-B446-EF9BCFC5EF62}"/>
              </a:ext>
            </a:extLst>
          </p:cNvPr>
          <p:cNvPicPr>
            <a:picLocks noChangeAspect="1"/>
          </p:cNvPicPr>
          <p:nvPr/>
        </p:nvPicPr>
        <p:blipFill>
          <a:blip r:embed="rId2">
            <a:extLst>
              <a:ext uri="{28A0092B-C50C-407E-A947-70E740481C1C}">
                <a14:useLocalDpi xmlns:a14="http://schemas.microsoft.com/office/drawing/2010/main" val="0"/>
              </a:ext>
            </a:extLst>
          </a:blip>
          <a:srcRect t="11125" b="11125"/>
          <a:stretch>
            <a:fillRect/>
          </a:stretch>
        </p:blipFill>
        <p:spPr>
          <a:xfrm>
            <a:off x="1219200" y="1981200"/>
            <a:ext cx="3496994" cy="2655125"/>
          </a:xfrm>
          <a:prstGeom prst="rect">
            <a:avLst/>
          </a:prstGeom>
        </p:spPr>
      </p:pic>
      <p:sp>
        <p:nvSpPr>
          <p:cNvPr id="5" name="Rectangle 4">
            <a:extLst>
              <a:ext uri="{FF2B5EF4-FFF2-40B4-BE49-F238E27FC236}">
                <a16:creationId xmlns:a16="http://schemas.microsoft.com/office/drawing/2014/main" id="{1BA2DF5E-EFFF-42F8-84E7-A067FABC8407}"/>
              </a:ext>
            </a:extLst>
          </p:cNvPr>
          <p:cNvSpPr/>
          <p:nvPr/>
        </p:nvSpPr>
        <p:spPr>
          <a:xfrm>
            <a:off x="5562600" y="1613595"/>
            <a:ext cx="6096000" cy="4801314"/>
          </a:xfrm>
          <a:prstGeom prst="rect">
            <a:avLst/>
          </a:prstGeom>
        </p:spPr>
        <p:txBody>
          <a:bodyPr>
            <a:spAutoFit/>
          </a:bodyPr>
          <a:lstStyle/>
          <a:p>
            <a:r>
              <a:rPr lang="en-US" dirty="0"/>
              <a:t>Nicole Hise, HR Generalist </a:t>
            </a:r>
          </a:p>
          <a:p>
            <a:r>
              <a:rPr lang="en-US" dirty="0">
                <a:hlinkClick r:id="rId3"/>
              </a:rPr>
              <a:t>nhise@glendale.edu</a:t>
            </a:r>
            <a:r>
              <a:rPr lang="en-US" dirty="0"/>
              <a:t>; x3135</a:t>
            </a:r>
          </a:p>
          <a:p>
            <a:endParaRPr lang="en-US" dirty="0"/>
          </a:p>
          <a:p>
            <a:r>
              <a:rPr lang="en-US" dirty="0"/>
              <a:t>Jennifer Briones, HR Generalist</a:t>
            </a:r>
          </a:p>
          <a:p>
            <a:r>
              <a:rPr lang="en-US" dirty="0">
                <a:hlinkClick r:id="rId4"/>
              </a:rPr>
              <a:t>jbriones@glendale.edu</a:t>
            </a:r>
            <a:r>
              <a:rPr lang="en-US" dirty="0"/>
              <a:t>; x5171 </a:t>
            </a:r>
          </a:p>
          <a:p>
            <a:endParaRPr lang="en-US" dirty="0"/>
          </a:p>
          <a:p>
            <a:r>
              <a:rPr lang="en-US" dirty="0"/>
              <a:t>Donna Diamond, HR Generalist</a:t>
            </a:r>
          </a:p>
          <a:p>
            <a:r>
              <a:rPr lang="en-US" dirty="0">
                <a:hlinkClick r:id="rId5"/>
              </a:rPr>
              <a:t>ddiamond@glendale.edu</a:t>
            </a:r>
            <a:r>
              <a:rPr lang="en-US" dirty="0"/>
              <a:t>; x5167</a:t>
            </a:r>
          </a:p>
          <a:p>
            <a:endParaRPr lang="en-US" dirty="0"/>
          </a:p>
          <a:p>
            <a:r>
              <a:rPr lang="en-US" dirty="0"/>
              <a:t>Maricela Ramon, HR Generalist</a:t>
            </a:r>
          </a:p>
          <a:p>
            <a:r>
              <a:rPr lang="en-US" dirty="0">
                <a:hlinkClick r:id="rId6"/>
              </a:rPr>
              <a:t>mramon@glendale.edu</a:t>
            </a:r>
            <a:r>
              <a:rPr lang="en-US" dirty="0"/>
              <a:t>, x5173</a:t>
            </a:r>
          </a:p>
          <a:p>
            <a:endParaRPr lang="en-US" dirty="0"/>
          </a:p>
          <a:p>
            <a:r>
              <a:rPr lang="en-US" dirty="0"/>
              <a:t>Val Dantzler, HR Manager </a:t>
            </a:r>
          </a:p>
          <a:p>
            <a:r>
              <a:rPr lang="en-US" dirty="0">
                <a:hlinkClick r:id="rId7"/>
              </a:rPr>
              <a:t>vdantzler@glendale.edu</a:t>
            </a:r>
            <a:r>
              <a:rPr lang="en-US" dirty="0"/>
              <a:t>; x5174</a:t>
            </a:r>
          </a:p>
          <a:p>
            <a:endParaRPr lang="en-US" dirty="0"/>
          </a:p>
          <a:p>
            <a:r>
              <a:rPr lang="en-US" dirty="0"/>
              <a:t>Brittany Grice, Vice President, HR</a:t>
            </a:r>
          </a:p>
          <a:p>
            <a:r>
              <a:rPr lang="en-US" dirty="0">
                <a:hlinkClick r:id="rId8"/>
              </a:rPr>
              <a:t>bgrice@glendale.edu</a:t>
            </a:r>
            <a:r>
              <a:rPr lang="en-US" dirty="0"/>
              <a:t>; x5165</a:t>
            </a:r>
          </a:p>
        </p:txBody>
      </p:sp>
      <p:pic>
        <p:nvPicPr>
          <p:cNvPr id="7" name="Picture 6">
            <a:extLst>
              <a:ext uri="{FF2B5EF4-FFF2-40B4-BE49-F238E27FC236}">
                <a16:creationId xmlns:a16="http://schemas.microsoft.com/office/drawing/2014/main" id="{0BB60919-4719-4CB0-A8A4-6FD78DD11D16}"/>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6504" y="5527813"/>
            <a:ext cx="1725295" cy="1333500"/>
          </a:xfrm>
          <a:prstGeom prst="rect">
            <a:avLst/>
          </a:prstGeom>
        </p:spPr>
      </p:pic>
    </p:spTree>
    <p:extLst>
      <p:ext uri="{BB962C8B-B14F-4D97-AF65-F5344CB8AC3E}">
        <p14:creationId xmlns:p14="http://schemas.microsoft.com/office/powerpoint/2010/main" val="3348697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19187A74-C29E-4F7A-B534-19CC0CD4AAB6}"/>
              </a:ext>
            </a:extLst>
          </p:cNvPr>
          <p:cNvSpPr/>
          <p:nvPr/>
        </p:nvSpPr>
        <p:spPr>
          <a:xfrm>
            <a:off x="1714500" y="1295400"/>
            <a:ext cx="7848600" cy="3323987"/>
          </a:xfrm>
          <a:prstGeom prst="rect">
            <a:avLst/>
          </a:prstGeom>
        </p:spPr>
        <p:txBody>
          <a:bodyPr wrap="square">
            <a:spAutoFit/>
          </a:bodyPr>
          <a:lstStyle/>
          <a:p>
            <a:pPr algn="ctr"/>
            <a:r>
              <a:rPr lang="en-US" sz="4200" b="1" dirty="0">
                <a:ln>
                  <a:solidFill>
                    <a:schemeClr val="tx1"/>
                  </a:solidFill>
                </a:ln>
                <a:solidFill>
                  <a:srgbClr val="DFA40F"/>
                </a:solidFill>
                <a:latin typeface="Colber"/>
                <a:ea typeface="ＭＳ Ｐゴシック"/>
              </a:rPr>
              <a:t>Thank you </a:t>
            </a:r>
            <a:r>
              <a:rPr lang="en-US" sz="4200" dirty="0">
                <a:ln>
                  <a:solidFill>
                    <a:schemeClr val="tx1"/>
                  </a:solidFill>
                </a:ln>
                <a:solidFill>
                  <a:srgbClr val="DFA40F"/>
                </a:solidFill>
                <a:latin typeface="Colber"/>
                <a:ea typeface="ＭＳ Ｐゴシック"/>
              </a:rPr>
              <a:t>for completing the Hiring Committee Training: Championing Equal Employment Opportunity and GCCD’s Commitment to Diversity  </a:t>
            </a:r>
            <a:endParaRPr lang="en-US" sz="4200" dirty="0">
              <a:ln>
                <a:solidFill>
                  <a:schemeClr val="tx1"/>
                </a:solidFill>
              </a:ln>
              <a:solidFill>
                <a:srgbClr val="DFA40F"/>
              </a:solidFill>
              <a:latin typeface="Colber"/>
            </a:endParaRPr>
          </a:p>
        </p:txBody>
      </p:sp>
      <p:pic>
        <p:nvPicPr>
          <p:cNvPr id="5" name="Picture 4">
            <a:extLst>
              <a:ext uri="{FF2B5EF4-FFF2-40B4-BE49-F238E27FC236}">
                <a16:creationId xmlns:a16="http://schemas.microsoft.com/office/drawing/2014/main" id="{4D3C9D6F-4E37-41CE-A3EA-371D42E8D4E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3130" y="5524500"/>
            <a:ext cx="1725295" cy="1333500"/>
          </a:xfrm>
          <a:prstGeom prst="rect">
            <a:avLst/>
          </a:prstGeom>
        </p:spPr>
      </p:pic>
    </p:spTree>
    <p:extLst>
      <p:ext uri="{BB962C8B-B14F-4D97-AF65-F5344CB8AC3E}">
        <p14:creationId xmlns:p14="http://schemas.microsoft.com/office/powerpoint/2010/main" val="585657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4" name="Rectangle 3">
            <a:extLst>
              <a:ext uri="{FF2B5EF4-FFF2-40B4-BE49-F238E27FC236}">
                <a16:creationId xmlns:a16="http://schemas.microsoft.com/office/drawing/2014/main" id="{41E9E9B5-06F6-4234-8176-7BE7B02FA43E}"/>
              </a:ext>
            </a:extLst>
          </p:cNvPr>
          <p:cNvSpPr/>
          <p:nvPr/>
        </p:nvSpPr>
        <p:spPr>
          <a:xfrm>
            <a:off x="843280" y="452596"/>
            <a:ext cx="9220200" cy="73866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2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latin typeface="Corbel"/>
                <a:ea typeface="+mj-ea"/>
                <a:cs typeface="+mj-cs"/>
              </a:rPr>
              <a:t>What is Unlawful Discrimination?</a:t>
            </a:r>
            <a:endParaRPr kumimoji="0" lang="en-US" sz="18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endParaRPr>
          </a:p>
        </p:txBody>
      </p:sp>
      <p:sp>
        <p:nvSpPr>
          <p:cNvPr id="9" name="TextBox 8">
            <a:extLst>
              <a:ext uri="{FF2B5EF4-FFF2-40B4-BE49-F238E27FC236}">
                <a16:creationId xmlns:a16="http://schemas.microsoft.com/office/drawing/2014/main" id="{72295B43-EDBD-4A72-A836-A022E4613C88}"/>
              </a:ext>
            </a:extLst>
          </p:cNvPr>
          <p:cNvSpPr txBox="1"/>
          <p:nvPr/>
        </p:nvSpPr>
        <p:spPr>
          <a:xfrm>
            <a:off x="2286000" y="1600200"/>
            <a:ext cx="6019800" cy="3693319"/>
          </a:xfrm>
          <a:prstGeom prst="rect">
            <a:avLst/>
          </a:prstGeom>
          <a:noFill/>
        </p:spPr>
        <p:txBody>
          <a:bodyPr wrap="square" rtlCol="0">
            <a:spAutoFit/>
          </a:bodyPr>
          <a:lstStyle/>
          <a:p>
            <a:r>
              <a:rPr lang="en-US" sz="2400" b="1" dirty="0">
                <a:latin typeface="Corbel" panose="020B0503020204020204" pitchFamily="34" charset="0"/>
              </a:rPr>
              <a:t>Treating individuals differently because of: </a:t>
            </a:r>
          </a:p>
          <a:p>
            <a:pPr marL="285750" indent="-285750">
              <a:buFont typeface="Wingdings" panose="05000000000000000000" pitchFamily="2" charset="2"/>
              <a:buChar char="§"/>
            </a:pPr>
            <a:endParaRPr lang="en-US" sz="2400" dirty="0">
              <a:latin typeface="Corbel" panose="020B0503020204020204" pitchFamily="34" charset="0"/>
            </a:endParaRPr>
          </a:p>
          <a:p>
            <a:pPr marL="285750" indent="-285750">
              <a:buFont typeface="Wingdings" panose="05000000000000000000" pitchFamily="2" charset="2"/>
              <a:buChar char="§"/>
            </a:pPr>
            <a:r>
              <a:rPr lang="en-US" sz="2400" dirty="0">
                <a:latin typeface="Corbel" panose="020B0503020204020204" pitchFamily="34" charset="0"/>
                <a:cs typeface="Calibri"/>
              </a:rPr>
              <a:t>A protected class</a:t>
            </a:r>
          </a:p>
          <a:p>
            <a:endParaRPr lang="en-US" sz="2400" dirty="0">
              <a:latin typeface="Corbel" panose="020B0503020204020204" pitchFamily="34" charset="0"/>
              <a:cs typeface="Calibri"/>
            </a:endParaRPr>
          </a:p>
          <a:p>
            <a:pPr marL="285750" indent="-285750">
              <a:buFont typeface="Wingdings" panose="05000000000000000000" pitchFamily="2" charset="2"/>
              <a:buChar char="§"/>
            </a:pPr>
            <a:r>
              <a:rPr lang="en-US" sz="2400" dirty="0">
                <a:latin typeface="Corbel" panose="020B0503020204020204" pitchFamily="34" charset="0"/>
                <a:cs typeface="Calibri"/>
              </a:rPr>
              <a:t>A perception they are a member of a protected class</a:t>
            </a:r>
          </a:p>
          <a:p>
            <a:endParaRPr lang="en-US" sz="2400" dirty="0">
              <a:latin typeface="Corbel" panose="020B0503020204020204" pitchFamily="34" charset="0"/>
              <a:cs typeface="Calibri"/>
            </a:endParaRPr>
          </a:p>
          <a:p>
            <a:pPr marL="285750" indent="-285750">
              <a:buFont typeface="Wingdings" panose="05000000000000000000" pitchFamily="2" charset="2"/>
              <a:buChar char="§"/>
            </a:pPr>
            <a:r>
              <a:rPr lang="en-US" sz="2400" dirty="0">
                <a:latin typeface="Corbel" panose="020B0503020204020204" pitchFamily="34" charset="0"/>
                <a:cs typeface="Calibri"/>
              </a:rPr>
              <a:t>Association, or perception of association with a protected class </a:t>
            </a:r>
          </a:p>
          <a:p>
            <a:pPr marL="285750" indent="-285750">
              <a:buFont typeface="Wingdings" panose="05000000000000000000" pitchFamily="2" charset="2"/>
              <a:buChar char="§"/>
            </a:pPr>
            <a:endParaRPr lang="en-US" dirty="0"/>
          </a:p>
        </p:txBody>
      </p:sp>
      <p:pic>
        <p:nvPicPr>
          <p:cNvPr id="6" name="Picture 5">
            <a:extLst>
              <a:ext uri="{FF2B5EF4-FFF2-40B4-BE49-F238E27FC236}">
                <a16:creationId xmlns:a16="http://schemas.microsoft.com/office/drawing/2014/main" id="{36643114-1412-4DE5-BD15-44314D7039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2400" y="5514561"/>
            <a:ext cx="1725295" cy="1333500"/>
          </a:xfrm>
          <a:prstGeom prst="rect">
            <a:avLst/>
          </a:prstGeom>
        </p:spPr>
      </p:pic>
    </p:spTree>
    <p:extLst>
      <p:ext uri="{BB962C8B-B14F-4D97-AF65-F5344CB8AC3E}">
        <p14:creationId xmlns:p14="http://schemas.microsoft.com/office/powerpoint/2010/main" val="779236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CF015C73-02E1-4407-8CD9-8AE45A0CB919}"/>
              </a:ext>
            </a:extLst>
          </p:cNvPr>
          <p:cNvSpPr/>
          <p:nvPr/>
        </p:nvSpPr>
        <p:spPr>
          <a:xfrm>
            <a:off x="813733" y="381000"/>
            <a:ext cx="9067800" cy="73866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2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latin typeface="Corbel"/>
                <a:ea typeface="+mj-ea"/>
                <a:cs typeface="+mj-cs"/>
              </a:rPr>
              <a:t>Unlawful Discrimination in California</a:t>
            </a:r>
            <a:endParaRPr kumimoji="0" lang="en-US" sz="18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endParaRPr>
          </a:p>
        </p:txBody>
      </p:sp>
      <p:sp>
        <p:nvSpPr>
          <p:cNvPr id="4" name="Rectangle 3">
            <a:extLst>
              <a:ext uri="{FF2B5EF4-FFF2-40B4-BE49-F238E27FC236}">
                <a16:creationId xmlns:a16="http://schemas.microsoft.com/office/drawing/2014/main" id="{E91469AC-A32A-4BB8-A838-30ED528191F9}"/>
              </a:ext>
            </a:extLst>
          </p:cNvPr>
          <p:cNvSpPr/>
          <p:nvPr/>
        </p:nvSpPr>
        <p:spPr>
          <a:xfrm>
            <a:off x="1828800" y="1119664"/>
            <a:ext cx="8763000" cy="5586145"/>
          </a:xfrm>
          <a:prstGeom prst="rect">
            <a:avLst/>
          </a:prstGeom>
        </p:spPr>
        <p:txBody>
          <a:bodyPr wrap="square" lIns="91440" tIns="45720" rIns="91440" bIns="45720" anchor="t">
            <a:spAutoFit/>
          </a:bodyPr>
          <a:lstStyle/>
          <a:p>
            <a:r>
              <a:rPr lang="en-US" sz="2100" dirty="0">
                <a:solidFill>
                  <a:srgbClr val="201F1E"/>
                </a:solidFill>
                <a:latin typeface="Corbel"/>
                <a:cs typeface="Calibri"/>
              </a:rPr>
              <a:t>California law provides greater employment discrimination </a:t>
            </a:r>
            <a:endParaRPr lang="en-US" sz="2100" dirty="0">
              <a:solidFill>
                <a:srgbClr val="000000"/>
              </a:solidFill>
              <a:latin typeface="Corbel"/>
              <a:cs typeface="Calibri"/>
            </a:endParaRPr>
          </a:p>
          <a:p>
            <a:r>
              <a:rPr lang="en-US" sz="2100" dirty="0">
                <a:solidFill>
                  <a:srgbClr val="201F1E"/>
                </a:solidFill>
                <a:latin typeface="Corbel"/>
                <a:cs typeface="Calibri"/>
              </a:rPr>
              <a:t>protections. Specifically, California law requires that workplace </a:t>
            </a:r>
            <a:endParaRPr lang="en-US" sz="2100">
              <a:solidFill>
                <a:srgbClr val="000000"/>
              </a:solidFill>
              <a:latin typeface="Corbel"/>
              <a:cs typeface="Calibri"/>
            </a:endParaRPr>
          </a:p>
          <a:p>
            <a:r>
              <a:rPr lang="en-US" sz="2100" dirty="0">
                <a:solidFill>
                  <a:srgbClr val="201F1E"/>
                </a:solidFill>
                <a:latin typeface="Corbel"/>
                <a:cs typeface="Calibri"/>
              </a:rPr>
              <a:t>decisions, including hiring, should not be based on:</a:t>
            </a:r>
            <a:endParaRPr lang="en-US" sz="2100">
              <a:latin typeface="Corbel"/>
            </a:endParaRPr>
          </a:p>
          <a:p>
            <a:endParaRPr lang="en-US" sz="2100" b="1" dirty="0">
              <a:solidFill>
                <a:srgbClr val="201F1E"/>
              </a:solidFill>
              <a:latin typeface="Corbel" panose="020B0503020204020204" pitchFamily="34" charset="0"/>
              <a:cs typeface="Calibri"/>
            </a:endParaRPr>
          </a:p>
          <a:p>
            <a:pPr marL="342900" indent="-342900">
              <a:buFont typeface="Wingdings" panose="05000000000000000000" pitchFamily="2" charset="2"/>
              <a:buChar char="§"/>
            </a:pPr>
            <a:r>
              <a:rPr lang="en-US" sz="2100" dirty="0">
                <a:solidFill>
                  <a:srgbClr val="201F1E"/>
                </a:solidFill>
                <a:latin typeface="Corbel" panose="020B0503020204020204" pitchFamily="34" charset="0"/>
                <a:cs typeface="Calibri"/>
              </a:rPr>
              <a:t>Race, color</a:t>
            </a:r>
          </a:p>
          <a:p>
            <a:pPr marL="342900" indent="-342900">
              <a:buFont typeface="Wingdings" panose="05000000000000000000" pitchFamily="2" charset="2"/>
              <a:buChar char="§"/>
            </a:pPr>
            <a:r>
              <a:rPr lang="en-US" sz="2100" dirty="0">
                <a:solidFill>
                  <a:srgbClr val="201F1E"/>
                </a:solidFill>
                <a:latin typeface="Corbel" panose="020B0503020204020204" pitchFamily="34" charset="0"/>
                <a:cs typeface="Calibri"/>
              </a:rPr>
              <a:t>Ancestry, national origin, ethnicity</a:t>
            </a:r>
          </a:p>
          <a:p>
            <a:pPr marL="342900" indent="-342900">
              <a:buFont typeface="Wingdings" panose="05000000000000000000" pitchFamily="2" charset="2"/>
              <a:buChar char="§"/>
            </a:pPr>
            <a:r>
              <a:rPr lang="en-US" sz="2100" dirty="0">
                <a:solidFill>
                  <a:srgbClr val="201F1E"/>
                </a:solidFill>
                <a:latin typeface="Corbel" panose="020B0503020204020204" pitchFamily="34" charset="0"/>
                <a:cs typeface="Calibri"/>
              </a:rPr>
              <a:t>Religion, creed</a:t>
            </a:r>
          </a:p>
          <a:p>
            <a:pPr marL="342900" indent="-342900">
              <a:buFont typeface="Wingdings" panose="05000000000000000000" pitchFamily="2" charset="2"/>
              <a:buChar char="§"/>
            </a:pPr>
            <a:r>
              <a:rPr lang="en-US" sz="2100" dirty="0">
                <a:solidFill>
                  <a:srgbClr val="201F1E"/>
                </a:solidFill>
                <a:latin typeface="Corbel" panose="020B0503020204020204" pitchFamily="34" charset="0"/>
                <a:cs typeface="Calibri"/>
              </a:rPr>
              <a:t>Age (40 and over)</a:t>
            </a:r>
          </a:p>
          <a:p>
            <a:pPr marL="342900" indent="-342900">
              <a:buFont typeface="Wingdings" panose="05000000000000000000" pitchFamily="2" charset="2"/>
              <a:buChar char="§"/>
            </a:pPr>
            <a:r>
              <a:rPr lang="en-US" sz="2100" dirty="0">
                <a:solidFill>
                  <a:srgbClr val="201F1E"/>
                </a:solidFill>
                <a:latin typeface="Corbel" panose="020B0503020204020204" pitchFamily="34" charset="0"/>
                <a:cs typeface="Calibri"/>
              </a:rPr>
              <a:t>Disability, mental and physical</a:t>
            </a:r>
          </a:p>
          <a:p>
            <a:pPr marL="342900" indent="-342900">
              <a:spcBef>
                <a:spcPts val="0"/>
              </a:spcBef>
              <a:buFont typeface="Wingdings" panose="05000000000000000000" pitchFamily="2" charset="2"/>
              <a:buChar char="§"/>
            </a:pPr>
            <a:r>
              <a:rPr lang="en-US" sz="2100" dirty="0">
                <a:solidFill>
                  <a:srgbClr val="201F1E"/>
                </a:solidFill>
                <a:latin typeface="Corbel" panose="020B0503020204020204" pitchFamily="34" charset="0"/>
                <a:cs typeface="Calibri"/>
              </a:rPr>
              <a:t>Sex, gender (including pregnancy, childbirth, breastfeeding or related medical conditions)</a:t>
            </a:r>
          </a:p>
          <a:p>
            <a:pPr marL="342900" indent="-342900">
              <a:buFont typeface="Wingdings" panose="05000000000000000000" pitchFamily="2" charset="2"/>
              <a:buChar char="§"/>
            </a:pPr>
            <a:r>
              <a:rPr lang="en-US" sz="2100" dirty="0">
                <a:solidFill>
                  <a:srgbClr val="201F1E"/>
                </a:solidFill>
                <a:latin typeface="Corbel" panose="020B0503020204020204" pitchFamily="34" charset="0"/>
                <a:cs typeface="Calibri"/>
              </a:rPr>
              <a:t>Sexual orientation</a:t>
            </a:r>
          </a:p>
          <a:p>
            <a:pPr marL="342900" indent="-342900">
              <a:buFont typeface="Wingdings" panose="05000000000000000000" pitchFamily="2" charset="2"/>
              <a:buChar char="§"/>
            </a:pPr>
            <a:r>
              <a:rPr lang="en-US" sz="2100" dirty="0">
                <a:solidFill>
                  <a:srgbClr val="201F1E"/>
                </a:solidFill>
                <a:latin typeface="Corbel" panose="020B0503020204020204" pitchFamily="34" charset="0"/>
                <a:cs typeface="Calibri"/>
              </a:rPr>
              <a:t>Gender identity, gender expression</a:t>
            </a:r>
          </a:p>
          <a:p>
            <a:pPr marL="342900" indent="-342900">
              <a:buFont typeface="Wingdings" panose="05000000000000000000" pitchFamily="2" charset="2"/>
              <a:buChar char="§"/>
            </a:pPr>
            <a:r>
              <a:rPr lang="en-US" sz="2100" dirty="0">
                <a:solidFill>
                  <a:srgbClr val="201F1E"/>
                </a:solidFill>
                <a:latin typeface="Corbel" panose="020B0503020204020204" pitchFamily="34" charset="0"/>
                <a:cs typeface="Calibri"/>
              </a:rPr>
              <a:t>Medical condition</a:t>
            </a:r>
          </a:p>
          <a:p>
            <a:pPr marL="342900" indent="-342900">
              <a:buFont typeface="Wingdings" panose="05000000000000000000" pitchFamily="2" charset="2"/>
              <a:buChar char="§"/>
            </a:pPr>
            <a:r>
              <a:rPr lang="en-US" sz="2100" dirty="0">
                <a:solidFill>
                  <a:srgbClr val="201F1E"/>
                </a:solidFill>
                <a:latin typeface="Corbel" panose="020B0503020204020204" pitchFamily="34" charset="0"/>
                <a:cs typeface="Calibri"/>
              </a:rPr>
              <a:t>Genetic information</a:t>
            </a:r>
          </a:p>
          <a:p>
            <a:pPr marL="342900" indent="-342900">
              <a:buFont typeface="Wingdings" panose="05000000000000000000" pitchFamily="2" charset="2"/>
              <a:buChar char="§"/>
            </a:pPr>
            <a:r>
              <a:rPr lang="en-US" sz="2100" dirty="0">
                <a:solidFill>
                  <a:srgbClr val="201F1E"/>
                </a:solidFill>
                <a:latin typeface="Corbel" panose="020B0503020204020204" pitchFamily="34" charset="0"/>
                <a:cs typeface="Calibri"/>
              </a:rPr>
              <a:t>Marital status</a:t>
            </a:r>
          </a:p>
          <a:p>
            <a:pPr marL="342900" indent="-342900">
              <a:buFont typeface="Wingdings" panose="05000000000000000000" pitchFamily="2" charset="2"/>
              <a:buChar char="§"/>
            </a:pPr>
            <a:r>
              <a:rPr lang="en-US" sz="2100" dirty="0">
                <a:solidFill>
                  <a:srgbClr val="201F1E"/>
                </a:solidFill>
                <a:latin typeface="Corbel" panose="020B0503020204020204" pitchFamily="34" charset="0"/>
                <a:cs typeface="Calibri"/>
              </a:rPr>
              <a:t>Military or veteran status</a:t>
            </a:r>
          </a:p>
        </p:txBody>
      </p:sp>
      <p:pic>
        <p:nvPicPr>
          <p:cNvPr id="6" name="Picture 5">
            <a:extLst>
              <a:ext uri="{FF2B5EF4-FFF2-40B4-BE49-F238E27FC236}">
                <a16:creationId xmlns:a16="http://schemas.microsoft.com/office/drawing/2014/main" id="{BEA420FE-317A-426D-8458-5AF77B0EE47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505" y="5524500"/>
            <a:ext cx="1725295" cy="133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BB083B5D-7A0B-45C2-BBA7-067DFD8FAA18}"/>
              </a:ext>
            </a:extLst>
          </p:cNvPr>
          <p:cNvSpPr/>
          <p:nvPr/>
        </p:nvSpPr>
        <p:spPr>
          <a:xfrm>
            <a:off x="1068070" y="468868"/>
            <a:ext cx="5824030" cy="1384995"/>
          </a:xfrm>
          <a:prstGeom prst="rect">
            <a:avLst/>
          </a:prstGeom>
        </p:spPr>
        <p:txBody>
          <a:bodyPr wrap="none" lIns="91440" tIns="45720" rIns="91440" bIns="45720" anchor="t">
            <a:spAutoFit/>
          </a:bodyPr>
          <a:lstStyle/>
          <a:p>
            <a:pPr>
              <a:defRPr/>
            </a:pPr>
            <a:r>
              <a:rPr lang="en-US" sz="4200" b="1" kern="0" dirty="0">
                <a:ln w="13462">
                  <a:solidFill>
                    <a:schemeClr val="tx1"/>
                  </a:solidFill>
                  <a:prstDash val="solid"/>
                </a:ln>
                <a:solidFill>
                  <a:srgbClr val="DFA40F"/>
                </a:solidFill>
                <a:effectLst>
                  <a:outerShdw dist="38100" dir="2700000" algn="bl" rotWithShape="0">
                    <a:schemeClr val="accent5"/>
                  </a:outerShdw>
                </a:effectLst>
                <a:latin typeface="Corbel"/>
              </a:rPr>
              <a:t>GCCD's Commitment to </a:t>
            </a:r>
            <a:endParaRPr lang="en-US" sz="4200" b="1" kern="0" dirty="0">
              <a:ln w="13462">
                <a:solidFill>
                  <a:schemeClr val="tx1"/>
                </a:solidFill>
                <a:prstDash val="solid"/>
              </a:ln>
              <a:solidFill>
                <a:srgbClr val="DFA40F"/>
              </a:solidFill>
              <a:effectLst>
                <a:outerShdw dist="38100" dir="2700000" algn="bl" rotWithShape="0">
                  <a:schemeClr val="accent5"/>
                </a:outerShdw>
              </a:effectLst>
              <a:latin typeface="Calibri"/>
              <a:cs typeface="Calibri"/>
            </a:endParaRPr>
          </a:p>
          <a:p>
            <a:pPr>
              <a:defRPr/>
            </a:pPr>
            <a:r>
              <a:rPr lang="en-US" sz="4200" b="1" kern="0" dirty="0">
                <a:ln w="13462">
                  <a:solidFill>
                    <a:schemeClr val="tx1"/>
                  </a:solidFill>
                  <a:prstDash val="solid"/>
                </a:ln>
                <a:solidFill>
                  <a:srgbClr val="DFA40F"/>
                </a:solidFill>
                <a:effectLst>
                  <a:outerShdw dist="38100" dir="2700000" algn="bl" rotWithShape="0">
                    <a:schemeClr val="accent5"/>
                  </a:outerShdw>
                </a:effectLst>
                <a:latin typeface="Corbel"/>
              </a:rPr>
              <a:t>Diversity: Core Values </a:t>
            </a:r>
            <a:endParaRPr lang="en-US" sz="4200" b="1" kern="0" dirty="0">
              <a:ln w="13462">
                <a:solidFill>
                  <a:prstClr val="black"/>
                </a:solidFill>
                <a:prstDash val="solid"/>
              </a:ln>
              <a:solidFill>
                <a:srgbClr val="DFA40F"/>
              </a:solidFill>
              <a:effectLst>
                <a:outerShdw dist="38100" dir="2700000" algn="bl" rotWithShape="0">
                  <a:srgbClr val="4BACC6"/>
                </a:outerShdw>
              </a:effectLst>
              <a:cs typeface="Calibri"/>
            </a:endParaRPr>
          </a:p>
        </p:txBody>
      </p:sp>
      <p:sp>
        <p:nvSpPr>
          <p:cNvPr id="6" name="Rectangle 5">
            <a:extLst>
              <a:ext uri="{FF2B5EF4-FFF2-40B4-BE49-F238E27FC236}">
                <a16:creationId xmlns:a16="http://schemas.microsoft.com/office/drawing/2014/main" id="{9B00DA4B-672B-4183-9990-D676E897B426}"/>
              </a:ext>
            </a:extLst>
          </p:cNvPr>
          <p:cNvSpPr/>
          <p:nvPr/>
        </p:nvSpPr>
        <p:spPr>
          <a:xfrm>
            <a:off x="843280" y="2023327"/>
            <a:ext cx="7009130" cy="3046988"/>
          </a:xfrm>
          <a:prstGeom prst="rect">
            <a:avLst/>
          </a:prstGeom>
        </p:spPr>
        <p:txBody>
          <a:bodyPr wrap="square">
            <a:spAutoFit/>
          </a:bodyPr>
          <a:lstStyle/>
          <a:p>
            <a:pPr marL="285750" indent="-285750">
              <a:buFont typeface="Wingdings" panose="05000000000000000000" pitchFamily="2" charset="2"/>
              <a:buChar char="§"/>
            </a:pPr>
            <a:r>
              <a:rPr lang="en-US" sz="2400" dirty="0">
                <a:latin typeface="Corbel" panose="020B0503020204020204" pitchFamily="34" charset="0"/>
                <a:ea typeface="+mn-lt"/>
                <a:cs typeface="+mn-lt"/>
              </a:rPr>
              <a:t>Workforce diversity advances GCCD’s educational mission</a:t>
            </a:r>
          </a:p>
          <a:p>
            <a:endParaRPr lang="en-US" sz="2400" dirty="0">
              <a:latin typeface="Corbel" panose="020B0503020204020204" pitchFamily="34" charset="0"/>
              <a:cs typeface="Calibri"/>
            </a:endParaRPr>
          </a:p>
          <a:p>
            <a:pPr marL="285750" indent="-285750">
              <a:buFont typeface="Wingdings" panose="05000000000000000000" pitchFamily="2" charset="2"/>
              <a:buChar char="§"/>
            </a:pPr>
            <a:r>
              <a:rPr lang="en-US" sz="2400" dirty="0">
                <a:latin typeface="Corbel" panose="020B0503020204020204" pitchFamily="34" charset="0"/>
                <a:ea typeface="+mn-lt"/>
                <a:cs typeface="+mn-lt"/>
              </a:rPr>
              <a:t>Differences are embraced and appreciated</a:t>
            </a:r>
          </a:p>
          <a:p>
            <a:r>
              <a:rPr lang="en-US" sz="2400" dirty="0">
                <a:latin typeface="Corbel" panose="020B0503020204020204" pitchFamily="34" charset="0"/>
                <a:ea typeface="+mn-lt"/>
                <a:cs typeface="+mn-lt"/>
              </a:rPr>
              <a:t> </a:t>
            </a:r>
            <a:endParaRPr lang="en-US" sz="2400" dirty="0">
              <a:latin typeface="Corbel" panose="020B0503020204020204" pitchFamily="34" charset="0"/>
              <a:cs typeface="Calibri"/>
            </a:endParaRPr>
          </a:p>
          <a:p>
            <a:pPr marL="285750" indent="-285750">
              <a:buFont typeface="Wingdings" panose="05000000000000000000" pitchFamily="2" charset="2"/>
              <a:buChar char="§"/>
            </a:pPr>
            <a:r>
              <a:rPr lang="en-US" sz="2400" dirty="0">
                <a:latin typeface="Corbel" panose="020B0503020204020204" pitchFamily="34" charset="0"/>
                <a:ea typeface="+mn-lt"/>
                <a:cs typeface="+mn-lt"/>
              </a:rPr>
              <a:t>Inclusion increases creativity and problem solving</a:t>
            </a:r>
          </a:p>
          <a:p>
            <a:endParaRPr lang="en-US" sz="2400" dirty="0">
              <a:latin typeface="Corbel" panose="020B0503020204020204" pitchFamily="34" charset="0"/>
              <a:cs typeface="Calibri"/>
            </a:endParaRPr>
          </a:p>
          <a:p>
            <a:pPr marL="285750" indent="-285750">
              <a:buFont typeface="Wingdings" panose="05000000000000000000" pitchFamily="2" charset="2"/>
              <a:buChar char="§"/>
            </a:pPr>
            <a:r>
              <a:rPr lang="en-US" sz="2400" dirty="0">
                <a:latin typeface="Corbel" panose="020B0503020204020204" pitchFamily="34" charset="0"/>
                <a:ea typeface="+mn-lt"/>
                <a:cs typeface="+mn-lt"/>
              </a:rPr>
              <a:t>Diversity does not mean lowering standards </a:t>
            </a:r>
            <a:endParaRPr lang="en-US" sz="2400" dirty="0">
              <a:latin typeface="Corbel" panose="020B0503020204020204" pitchFamily="34" charset="0"/>
              <a:cs typeface="Calibri"/>
            </a:endParaRPr>
          </a:p>
        </p:txBody>
      </p:sp>
      <p:pic>
        <p:nvPicPr>
          <p:cNvPr id="4" name="Picture 3" descr="A person sitting on a bench talking on a cell phone&#10;&#10;Description automatically generated">
            <a:extLst>
              <a:ext uri="{FF2B5EF4-FFF2-40B4-BE49-F238E27FC236}">
                <a16:creationId xmlns:a16="http://schemas.microsoft.com/office/drawing/2014/main" id="{2C68881A-3985-442A-B5A1-E65BBCC0F2D8}"/>
              </a:ext>
            </a:extLst>
          </p:cNvPr>
          <p:cNvPicPr>
            <a:picLocks noChangeAspect="1"/>
          </p:cNvPicPr>
          <p:nvPr/>
        </p:nvPicPr>
        <p:blipFill>
          <a:blip r:embed="rId2"/>
          <a:stretch>
            <a:fillRect/>
          </a:stretch>
        </p:blipFill>
        <p:spPr>
          <a:xfrm>
            <a:off x="7877943" y="733425"/>
            <a:ext cx="3246489" cy="4838700"/>
          </a:xfrm>
          <a:prstGeom prst="rect">
            <a:avLst/>
          </a:prstGeom>
        </p:spPr>
      </p:pic>
      <p:pic>
        <p:nvPicPr>
          <p:cNvPr id="7" name="Picture 6">
            <a:extLst>
              <a:ext uri="{FF2B5EF4-FFF2-40B4-BE49-F238E27FC236}">
                <a16:creationId xmlns:a16="http://schemas.microsoft.com/office/drawing/2014/main" id="{3A3D3EE1-5C19-41C1-939F-6A5736E648B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0393" y="5524500"/>
            <a:ext cx="1725295" cy="1333500"/>
          </a:xfrm>
          <a:prstGeom prst="rect">
            <a:avLst/>
          </a:prstGeom>
        </p:spPr>
      </p:pic>
    </p:spTree>
    <p:extLst>
      <p:ext uri="{BB962C8B-B14F-4D97-AF65-F5344CB8AC3E}">
        <p14:creationId xmlns:p14="http://schemas.microsoft.com/office/powerpoint/2010/main" val="2325999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7" name="Rectangle 6">
            <a:extLst>
              <a:ext uri="{FF2B5EF4-FFF2-40B4-BE49-F238E27FC236}">
                <a16:creationId xmlns:a16="http://schemas.microsoft.com/office/drawing/2014/main" id="{5E3A60E8-B546-4166-8738-6AE065EF0A39}"/>
              </a:ext>
            </a:extLst>
          </p:cNvPr>
          <p:cNvSpPr/>
          <p:nvPr/>
        </p:nvSpPr>
        <p:spPr>
          <a:xfrm>
            <a:off x="1068070" y="762000"/>
            <a:ext cx="7414209" cy="738664"/>
          </a:xfrm>
          <a:prstGeom prst="rect">
            <a:avLst/>
          </a:prstGeom>
        </p:spPr>
        <p:txBody>
          <a:bodyPr wrap="none">
            <a:spAutoFit/>
          </a:bodyPr>
          <a:lstStyle/>
          <a:p>
            <a:pPr lvl="0">
              <a:defRPr/>
            </a:pPr>
            <a:r>
              <a:rPr lang="en-US" sz="4200" b="1" kern="0" dirty="0">
                <a:ln w="13462">
                  <a:solidFill>
                    <a:schemeClr val="tx1"/>
                  </a:solidFill>
                  <a:prstDash val="solid"/>
                </a:ln>
                <a:solidFill>
                  <a:srgbClr val="DFA40F"/>
                </a:solidFill>
                <a:effectLst>
                  <a:outerShdw dist="38100" dir="2700000" algn="bl" rotWithShape="0">
                    <a:schemeClr val="accent5"/>
                  </a:outerShdw>
                </a:effectLst>
                <a:latin typeface="Corbel"/>
              </a:rPr>
              <a:t>Diversity: Cultural Competence</a:t>
            </a:r>
            <a:endParaRPr lang="en-US" sz="4200" b="1" kern="0" dirty="0">
              <a:ln w="13462">
                <a:solidFill>
                  <a:schemeClr val="tx1"/>
                </a:solidFill>
                <a:prstDash val="solid"/>
              </a:ln>
              <a:solidFill>
                <a:srgbClr val="DFA40F"/>
              </a:solidFill>
              <a:effectLst>
                <a:outerShdw dist="38100" dir="2700000" algn="bl" rotWithShape="0">
                  <a:schemeClr val="accent5"/>
                </a:outerShdw>
              </a:effectLst>
            </a:endParaRPr>
          </a:p>
        </p:txBody>
      </p:sp>
      <p:sp>
        <p:nvSpPr>
          <p:cNvPr id="6" name="Rectangle 5">
            <a:extLst>
              <a:ext uri="{FF2B5EF4-FFF2-40B4-BE49-F238E27FC236}">
                <a16:creationId xmlns:a16="http://schemas.microsoft.com/office/drawing/2014/main" id="{2EC61483-F120-4309-AD6F-F4C6E8AE9D17}"/>
              </a:ext>
            </a:extLst>
          </p:cNvPr>
          <p:cNvSpPr/>
          <p:nvPr/>
        </p:nvSpPr>
        <p:spPr>
          <a:xfrm>
            <a:off x="4787488" y="1797040"/>
            <a:ext cx="7883911" cy="3416320"/>
          </a:xfrm>
          <a:prstGeom prst="rect">
            <a:avLst/>
          </a:prstGeom>
        </p:spPr>
        <p:txBody>
          <a:bodyPr wrap="square">
            <a:spAutoFit/>
          </a:bodyPr>
          <a:lstStyle/>
          <a:p>
            <a:pPr>
              <a:buFont typeface="Wingdings" pitchFamily="2" charset="2"/>
              <a:buChar char="§"/>
            </a:pPr>
            <a:r>
              <a:rPr lang="en-US" sz="2400" dirty="0">
                <a:latin typeface="Corbel" panose="020B0503020204020204" pitchFamily="34" charset="0"/>
                <a:ea typeface="+mn-lt"/>
                <a:cs typeface="+mn-lt"/>
              </a:rPr>
              <a:t>Recognize own biases and stereotypes</a:t>
            </a:r>
          </a:p>
          <a:p>
            <a:endParaRPr lang="en-US" sz="2400" dirty="0">
              <a:latin typeface="Corbel" panose="020B0503020204020204" pitchFamily="34" charset="0"/>
              <a:cs typeface="Calibri"/>
            </a:endParaRPr>
          </a:p>
          <a:p>
            <a:pPr>
              <a:buFont typeface="Wingdings" pitchFamily="2" charset="2"/>
              <a:buChar char="§"/>
            </a:pPr>
            <a:r>
              <a:rPr lang="en-US" sz="2400" dirty="0">
                <a:latin typeface="Corbel" panose="020B0503020204020204" pitchFamily="34" charset="0"/>
                <a:ea typeface="+mn-lt"/>
                <a:cs typeface="+mn-lt"/>
              </a:rPr>
              <a:t>Discount own biases and stereotypes</a:t>
            </a:r>
          </a:p>
          <a:p>
            <a:endParaRPr lang="en-US" sz="2400" dirty="0">
              <a:latin typeface="Corbel" panose="020B0503020204020204" pitchFamily="34" charset="0"/>
              <a:cs typeface="Calibri"/>
            </a:endParaRPr>
          </a:p>
          <a:p>
            <a:pPr>
              <a:buFont typeface="Wingdings" pitchFamily="2" charset="2"/>
              <a:buChar char="§"/>
            </a:pPr>
            <a:r>
              <a:rPr lang="en-US" sz="2400" dirty="0">
                <a:latin typeface="Corbel" panose="020B0503020204020204" pitchFamily="34" charset="0"/>
                <a:ea typeface="+mn-lt"/>
                <a:cs typeface="+mn-lt"/>
              </a:rPr>
              <a:t>Appreciate content of contributions </a:t>
            </a:r>
          </a:p>
          <a:p>
            <a:endParaRPr lang="en-US" sz="2400" dirty="0">
              <a:latin typeface="Corbel" panose="020B0503020204020204" pitchFamily="34" charset="0"/>
              <a:cs typeface="Calibri"/>
            </a:endParaRPr>
          </a:p>
          <a:p>
            <a:pPr>
              <a:buFont typeface="Wingdings" pitchFamily="2" charset="2"/>
              <a:buChar char="§"/>
            </a:pPr>
            <a:r>
              <a:rPr lang="en-US" sz="2400" dirty="0">
                <a:latin typeface="Corbel" panose="020B0503020204020204" pitchFamily="34" charset="0"/>
                <a:ea typeface="+mn-lt"/>
                <a:cs typeface="+mn-lt"/>
              </a:rPr>
              <a:t>Facilitate productive outcomes</a:t>
            </a:r>
          </a:p>
          <a:p>
            <a:endParaRPr lang="en-US" sz="2400" dirty="0">
              <a:latin typeface="Corbel" panose="020B0503020204020204" pitchFamily="34" charset="0"/>
              <a:cs typeface="Calibri"/>
            </a:endParaRPr>
          </a:p>
          <a:p>
            <a:pPr>
              <a:buFont typeface="Wingdings" pitchFamily="2" charset="2"/>
              <a:buChar char="§"/>
            </a:pPr>
            <a:r>
              <a:rPr lang="en-US" sz="2400" dirty="0">
                <a:latin typeface="Corbel" panose="020B0503020204020204" pitchFamily="34" charset="0"/>
                <a:ea typeface="+mn-lt"/>
                <a:cs typeface="+mn-lt"/>
              </a:rPr>
              <a:t>Feel enriched by diverse environments </a:t>
            </a:r>
            <a:endParaRPr lang="en-US" sz="2400" dirty="0">
              <a:latin typeface="Corbel" panose="020B0503020204020204" pitchFamily="34" charset="0"/>
              <a:cs typeface="Calibri"/>
            </a:endParaRPr>
          </a:p>
        </p:txBody>
      </p:sp>
      <p:pic>
        <p:nvPicPr>
          <p:cNvPr id="4" name="Picture 4" descr="A group of people in a park&#10;&#10;Description automatically generated">
            <a:extLst>
              <a:ext uri="{FF2B5EF4-FFF2-40B4-BE49-F238E27FC236}">
                <a16:creationId xmlns:a16="http://schemas.microsoft.com/office/drawing/2014/main" id="{5695E7B6-3048-4228-AA21-F456C67F948F}"/>
              </a:ext>
            </a:extLst>
          </p:cNvPr>
          <p:cNvPicPr>
            <a:picLocks noChangeAspect="1"/>
          </p:cNvPicPr>
          <p:nvPr/>
        </p:nvPicPr>
        <p:blipFill>
          <a:blip r:embed="rId2"/>
          <a:stretch>
            <a:fillRect/>
          </a:stretch>
        </p:blipFill>
        <p:spPr>
          <a:xfrm>
            <a:off x="609600" y="1800908"/>
            <a:ext cx="3919887" cy="3275234"/>
          </a:xfrm>
          <a:prstGeom prst="rect">
            <a:avLst/>
          </a:prstGeom>
        </p:spPr>
      </p:pic>
      <p:pic>
        <p:nvPicPr>
          <p:cNvPr id="8" name="Picture 7">
            <a:extLst>
              <a:ext uri="{FF2B5EF4-FFF2-40B4-BE49-F238E27FC236}">
                <a16:creationId xmlns:a16="http://schemas.microsoft.com/office/drawing/2014/main" id="{9DB8EF11-E38B-492F-9CE2-74C38A9766D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1937" y="5524500"/>
            <a:ext cx="1725295" cy="1333500"/>
          </a:xfrm>
          <a:prstGeom prst="rect">
            <a:avLst/>
          </a:prstGeom>
        </p:spPr>
      </p:pic>
    </p:spTree>
    <p:extLst>
      <p:ext uri="{BB962C8B-B14F-4D97-AF65-F5344CB8AC3E}">
        <p14:creationId xmlns:p14="http://schemas.microsoft.com/office/powerpoint/2010/main" val="1581741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4" name="Rectangle 3">
            <a:extLst>
              <a:ext uri="{FF2B5EF4-FFF2-40B4-BE49-F238E27FC236}">
                <a16:creationId xmlns:a16="http://schemas.microsoft.com/office/drawing/2014/main" id="{67E638EF-D848-47B0-91AA-0571A3BB98B6}"/>
              </a:ext>
            </a:extLst>
          </p:cNvPr>
          <p:cNvSpPr/>
          <p:nvPr/>
        </p:nvSpPr>
        <p:spPr>
          <a:xfrm>
            <a:off x="872885" y="457200"/>
            <a:ext cx="9144000" cy="738664"/>
          </a:xfrm>
          <a:prstGeom prst="rect">
            <a:avLst/>
          </a:prstGeom>
        </p:spPr>
        <p:txBody>
          <a:bodyPr wrap="square" lIns="91440" tIns="45720" rIns="91440" bIns="45720" anchor="t">
            <a:spAutoFit/>
          </a:bodyPr>
          <a:lstStyle/>
          <a:p>
            <a:pPr>
              <a:defRPr/>
            </a:pPr>
            <a:r>
              <a:rPr kumimoji="0" lang="en-US" sz="42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latin typeface="Corbel"/>
                <a:ea typeface="+mj-ea"/>
                <a:cs typeface="+mj-cs"/>
              </a:rPr>
              <a:t>Diversity:</a:t>
            </a:r>
            <a:r>
              <a:rPr lang="en-US" sz="4200" b="1" kern="0" dirty="0">
                <a:ln w="13462">
                  <a:solidFill>
                    <a:schemeClr val="tx1"/>
                  </a:solidFill>
                  <a:prstDash val="solid"/>
                </a:ln>
                <a:solidFill>
                  <a:srgbClr val="DFA40F"/>
                </a:solidFill>
                <a:effectLst>
                  <a:outerShdw dist="38100" dir="2700000" algn="bl" rotWithShape="0">
                    <a:schemeClr val="accent5"/>
                  </a:outerShdw>
                </a:effectLst>
                <a:latin typeface="Corbel"/>
                <a:ea typeface="+mj-ea"/>
                <a:cs typeface="+mj-cs"/>
              </a:rPr>
              <a:t> </a:t>
            </a:r>
            <a:r>
              <a:rPr kumimoji="0" lang="en-US" sz="4200" b="1" i="0" u="none" strike="noStrike" kern="0" normalizeH="0" baseline="0" noProof="0" dirty="0">
                <a:ln w="13462">
                  <a:solidFill>
                    <a:schemeClr val="tx1"/>
                  </a:solidFill>
                  <a:prstDash val="solid"/>
                </a:ln>
                <a:solidFill>
                  <a:srgbClr val="DFA40F"/>
                </a:solidFill>
                <a:effectLst>
                  <a:outerShdw dist="38100" dir="2700000" algn="bl" rotWithShape="0">
                    <a:schemeClr val="accent5"/>
                  </a:outerShdw>
                </a:effectLst>
                <a:uLnTx/>
                <a:uFillTx/>
                <a:latin typeface="Corbel"/>
                <a:ea typeface="+mj-ea"/>
                <a:cs typeface="+mj-cs"/>
              </a:rPr>
              <a:t>Education Code and Title 5</a:t>
            </a:r>
            <a:endParaRPr lang="en-US" sz="1800" b="1" i="0" u="none" strike="noStrike" kern="0" normalizeH="0" baseline="0" noProof="0" dirty="0">
              <a:ln w="13462">
                <a:solidFill>
                  <a:prstClr val="black"/>
                </a:solidFill>
                <a:prstDash val="solid"/>
              </a:ln>
              <a:solidFill>
                <a:srgbClr val="DFA40F"/>
              </a:solidFill>
              <a:effectLst>
                <a:outerShdw dist="38100" dir="2700000" algn="bl" rotWithShape="0">
                  <a:srgbClr val="4BACC6"/>
                </a:outerShdw>
              </a:effectLst>
              <a:uLnTx/>
              <a:uFillTx/>
              <a:cs typeface="Calibri"/>
            </a:endParaRPr>
          </a:p>
        </p:txBody>
      </p:sp>
      <p:sp>
        <p:nvSpPr>
          <p:cNvPr id="6" name="Rectangle 5">
            <a:extLst>
              <a:ext uri="{FF2B5EF4-FFF2-40B4-BE49-F238E27FC236}">
                <a16:creationId xmlns:a16="http://schemas.microsoft.com/office/drawing/2014/main" id="{F4AFC47A-5329-47A2-86CE-D3D05EA37EBB}"/>
              </a:ext>
            </a:extLst>
          </p:cNvPr>
          <p:cNvSpPr/>
          <p:nvPr/>
        </p:nvSpPr>
        <p:spPr>
          <a:xfrm>
            <a:off x="1102282" y="1524000"/>
            <a:ext cx="8686800" cy="3046988"/>
          </a:xfrm>
          <a:prstGeom prst="rect">
            <a:avLst/>
          </a:prstGeom>
        </p:spPr>
        <p:txBody>
          <a:bodyPr wrap="square" lIns="91440" tIns="45720" rIns="91440" bIns="45720" anchor="t">
            <a:spAutoFit/>
          </a:bodyPr>
          <a:lstStyle/>
          <a:p>
            <a:r>
              <a:rPr lang="en-US" sz="2400" dirty="0">
                <a:solidFill>
                  <a:srgbClr val="201F1E"/>
                </a:solidFill>
                <a:latin typeface="Corbel"/>
                <a:ea typeface="ＭＳ Ｐゴシック"/>
                <a:cs typeface="Arial"/>
              </a:rPr>
              <a:t>Education Code and Title 5 require districts to hire faculty and administrators that demonstrate sensitivity to and understanding of the diverse academic, socioeconomic, cultural, disability, and ethnic backgrounds of community college students. (Title 5 section 53024 (a) (2). Ed. Code 87360).</a:t>
            </a:r>
          </a:p>
          <a:p>
            <a:endParaRPr lang="en-US" sz="2400" dirty="0">
              <a:solidFill>
                <a:srgbClr val="201F1E"/>
              </a:solidFill>
              <a:latin typeface="Corbel" panose="020B0503020204020204" pitchFamily="34" charset="0"/>
              <a:ea typeface="ＭＳ Ｐゴシック"/>
              <a:cs typeface="Arial"/>
            </a:endParaRPr>
          </a:p>
          <a:p>
            <a:r>
              <a:rPr lang="en-US" sz="2400" dirty="0">
                <a:solidFill>
                  <a:srgbClr val="201F1E"/>
                </a:solidFill>
                <a:latin typeface="Corbel" panose="020B0503020204020204" pitchFamily="34" charset="0"/>
                <a:ea typeface="ＭＳ Ｐゴシック"/>
                <a:cs typeface="Arial"/>
              </a:rPr>
              <a:t>GCCD’s faculty, classified staff, and administrator vacancy announcements reflect this requirement. </a:t>
            </a:r>
            <a:r>
              <a:rPr lang="en-US" dirty="0">
                <a:ea typeface="ＭＳ Ｐゴシック"/>
                <a:cs typeface="Arial"/>
              </a:rPr>
              <a:t>​</a:t>
            </a:r>
            <a:endParaRPr lang="en-US" dirty="0">
              <a:ea typeface="ＭＳ Ｐゴシック"/>
            </a:endParaRPr>
          </a:p>
        </p:txBody>
      </p:sp>
      <p:pic>
        <p:nvPicPr>
          <p:cNvPr id="7" name="Picture 6">
            <a:extLst>
              <a:ext uri="{FF2B5EF4-FFF2-40B4-BE49-F238E27FC236}">
                <a16:creationId xmlns:a16="http://schemas.microsoft.com/office/drawing/2014/main" id="{E4BD563F-EF91-419F-98AE-B6E7CF39922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0012" y="5524500"/>
            <a:ext cx="1725295" cy="1333500"/>
          </a:xfrm>
          <a:prstGeom prst="rect">
            <a:avLst/>
          </a:prstGeom>
        </p:spPr>
      </p:pic>
    </p:spTree>
    <p:extLst>
      <p:ext uri="{BB962C8B-B14F-4D97-AF65-F5344CB8AC3E}">
        <p14:creationId xmlns:p14="http://schemas.microsoft.com/office/powerpoint/2010/main" val="3444826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843280" cy="5666740"/>
          </a:xfrm>
          <a:custGeom>
            <a:avLst/>
            <a:gdLst/>
            <a:ahLst/>
            <a:cxnLst/>
            <a:rect l="l" t="t" r="r" b="b"/>
            <a:pathLst>
              <a:path w="843280" h="5666740">
                <a:moveTo>
                  <a:pt x="842772" y="0"/>
                </a:moveTo>
                <a:lnTo>
                  <a:pt x="0" y="0"/>
                </a:lnTo>
                <a:lnTo>
                  <a:pt x="0" y="5666232"/>
                </a:lnTo>
                <a:lnTo>
                  <a:pt x="842772" y="0"/>
                </a:lnTo>
                <a:close/>
              </a:path>
            </a:pathLst>
          </a:custGeom>
          <a:solidFill>
            <a:srgbClr val="EF7E09">
              <a:alpha val="85096"/>
            </a:srgbClr>
          </a:solidFill>
        </p:spPr>
        <p:txBody>
          <a:bodyPr wrap="square" lIns="0" tIns="0" rIns="0" bIns="0" rtlCol="0"/>
          <a:lstStyle/>
          <a:p>
            <a:endParaRPr dirty="0">
              <a:solidFill>
                <a:srgbClr val="F1912E"/>
              </a:solidFill>
            </a:endParaRPr>
          </a:p>
        </p:txBody>
      </p:sp>
      <p:sp>
        <p:nvSpPr>
          <p:cNvPr id="3" name="Rectangle 2">
            <a:extLst>
              <a:ext uri="{FF2B5EF4-FFF2-40B4-BE49-F238E27FC236}">
                <a16:creationId xmlns:a16="http://schemas.microsoft.com/office/drawing/2014/main" id="{A8072A79-E844-49F8-9BF4-A8D30674969C}"/>
              </a:ext>
            </a:extLst>
          </p:cNvPr>
          <p:cNvSpPr/>
          <p:nvPr/>
        </p:nvSpPr>
        <p:spPr>
          <a:xfrm>
            <a:off x="1068070" y="381000"/>
            <a:ext cx="8687635" cy="1384995"/>
          </a:xfrm>
          <a:prstGeom prst="rect">
            <a:avLst/>
          </a:prstGeom>
        </p:spPr>
        <p:txBody>
          <a:bodyPr wrap="none">
            <a:spAutoFit/>
          </a:bodyPr>
          <a:lstStyle/>
          <a:p>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t>Diversity: GCCD Staff Demographics </a:t>
            </a:r>
          </a:p>
          <a:p>
            <a:r>
              <a:rPr lang="en-US" sz="4200" b="1" dirty="0">
                <a:ln w="13462">
                  <a:solidFill>
                    <a:schemeClr val="tx1"/>
                  </a:solidFill>
                  <a:prstDash val="solid"/>
                </a:ln>
                <a:solidFill>
                  <a:srgbClr val="DFA40F"/>
                </a:solidFill>
                <a:effectLst>
                  <a:outerShdw dist="38100" dir="2700000" algn="bl" rotWithShape="0">
                    <a:schemeClr val="accent5"/>
                  </a:outerShdw>
                </a:effectLst>
                <a:latin typeface="Corbel" panose="020B0503020204020204" pitchFamily="34" charset="0"/>
              </a:rPr>
              <a:t>2019 </a:t>
            </a:r>
          </a:p>
        </p:txBody>
      </p:sp>
      <p:pic>
        <p:nvPicPr>
          <p:cNvPr id="5" name="Picture 16" descr="A screenshot of a cell phone&#10;&#10;Description automatically generated">
            <a:extLst>
              <a:ext uri="{FF2B5EF4-FFF2-40B4-BE49-F238E27FC236}">
                <a16:creationId xmlns:a16="http://schemas.microsoft.com/office/drawing/2014/main" id="{50EDCC85-3D71-47F9-82FA-F8596D067CD8}"/>
              </a:ext>
            </a:extLst>
          </p:cNvPr>
          <p:cNvPicPr>
            <a:picLocks noChangeAspect="1"/>
          </p:cNvPicPr>
          <p:nvPr/>
        </p:nvPicPr>
        <p:blipFill>
          <a:blip r:embed="rId2"/>
          <a:stretch>
            <a:fillRect/>
          </a:stretch>
        </p:blipFill>
        <p:spPr>
          <a:xfrm>
            <a:off x="2514600" y="1524000"/>
            <a:ext cx="6710013" cy="4023167"/>
          </a:xfrm>
          <a:prstGeom prst="rect">
            <a:avLst/>
          </a:prstGeom>
        </p:spPr>
      </p:pic>
      <p:pic>
        <p:nvPicPr>
          <p:cNvPr id="6" name="Picture 5">
            <a:extLst>
              <a:ext uri="{FF2B5EF4-FFF2-40B4-BE49-F238E27FC236}">
                <a16:creationId xmlns:a16="http://schemas.microsoft.com/office/drawing/2014/main" id="{4B83037E-3674-4187-BA4D-61DA64F406C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5422" y="5524500"/>
            <a:ext cx="1725295" cy="1333500"/>
          </a:xfrm>
          <a:prstGeom prst="rect">
            <a:avLst/>
          </a:prstGeom>
        </p:spPr>
      </p:pic>
    </p:spTree>
    <p:extLst>
      <p:ext uri="{BB962C8B-B14F-4D97-AF65-F5344CB8AC3E}">
        <p14:creationId xmlns:p14="http://schemas.microsoft.com/office/powerpoint/2010/main" val="92155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71785ABA8C0A499FAD8F2B8A123D0E" ma:contentTypeVersion="0" ma:contentTypeDescription="Create a new document." ma:contentTypeScope="" ma:versionID="239e8dda10dff39779978e9dc5069fe3">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3AB4DC-279B-4963-A5AE-B1F02E522D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8657752-E6E8-421E-921D-83C66FA7055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19571BD-0788-47AF-9D08-A8F63C95E1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677</TotalTime>
  <Words>2212</Words>
  <Application>Microsoft Office PowerPoint</Application>
  <PresentationFormat>Widescreen</PresentationFormat>
  <Paragraphs>261</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Colber</vt:lpstr>
      <vt:lpstr>Corbel</vt:lpstr>
      <vt:lpstr>Tahoma</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Chil-Gevorkyan</dc:creator>
  <cp:lastModifiedBy>Frinna De La Cruz Trespeses</cp:lastModifiedBy>
  <cp:revision>187</cp:revision>
  <dcterms:created xsi:type="dcterms:W3CDTF">2019-09-04T15:50:07Z</dcterms:created>
  <dcterms:modified xsi:type="dcterms:W3CDTF">2022-10-24T16:23:07Z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2018-12-17T00:00:00Z</vt:filetime>
  </property>
  <property fmtid="{D5CDD505-2E9C-101B-9397-08002B2CF9AE}" pid="3" name="Creator">
    <vt:lpwstr>Microsoft® PowerPoint® 2016</vt:lpwstr>
  </property>
  <property fmtid="{D5CDD505-2E9C-101B-9397-08002B2CF9AE}" pid="4" name="LastSaved">
    <vt:filetime>2019-09-04T00:00:00Z</vt:filetime>
  </property>
  <property fmtid="{D5CDD505-2E9C-101B-9397-08002B2CF9AE}" pid="5" name="ContentTypeId">
    <vt:lpwstr>0x0101007C71785ABA8C0A499FAD8F2B8A123D0E</vt:lpwstr>
  </property>
</Properties>
</file>