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12192000"/>
  <p:notesSz cx="6858000" cy="9144000"/>
  <p:embeddedFontLst>
    <p:embeddedFont>
      <p:font typeface="Montserrat"/>
      <p:regular r:id="rId15"/>
      <p:bold r:id="rId16"/>
      <p:italic r:id="rId17"/>
      <p:boldItalic r:id="rId18"/>
    </p:embeddedFont>
    <p:embeddedFont>
      <p:font typeface="La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3" roundtripDataSignature="AMtx7mjjzmneGBvaqetQaVKDOVgKMiRS3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4579125-DFE8-4D01-A0AC-7BD776D9532C}">
  <a:tblStyle styleId="{04579125-DFE8-4D01-A0AC-7BD776D9532C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.fntdata"/><Relationship Id="rId11" Type="http://schemas.openxmlformats.org/officeDocument/2006/relationships/slide" Target="slides/slide6.xml"/><Relationship Id="rId22" Type="http://schemas.openxmlformats.org/officeDocument/2006/relationships/font" Target="fonts/Lato-boldItalic.fntdata"/><Relationship Id="rId10" Type="http://schemas.openxmlformats.org/officeDocument/2006/relationships/slide" Target="slides/slide5.xml"/><Relationship Id="rId21" Type="http://schemas.openxmlformats.org/officeDocument/2006/relationships/font" Target="fonts/La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regular.fntdata"/><Relationship Id="rId14" Type="http://schemas.openxmlformats.org/officeDocument/2006/relationships/slide" Target="slides/slide9.xml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regular.fntdata"/><Relationship Id="rId6" Type="http://schemas.openxmlformats.org/officeDocument/2006/relationships/slide" Target="slides/slide1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8" name="Google Shape;5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959e110c11_0_20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g959e110c11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Exposure to a college class, explore majors and careers, start taking classes towards their General Education for college, access to college services </a:t>
            </a:r>
            <a:endParaRPr/>
          </a:p>
        </p:txBody>
      </p:sp>
      <p:sp>
        <p:nvSpPr>
          <p:cNvPr id="73" name="Google Shape;7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ba7aa820d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0" name="Google Shape;80;gba7aa820dd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ba7aa820dd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6" name="Google Shape;86;gba7aa820dd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959e110c11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g959e110c11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959e110c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g959e110c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959e110c11_0_6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5" name="Google Shape;105;g959e110c11_0_6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1" name="Google Shape;11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9748aa55dd_0_45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1" name="Google Shape;11;g9748aa55dd_0_45"/>
          <p:cNvSpPr txBox="1"/>
          <p:nvPr>
            <p:ph idx="1" type="body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40"/>
              <a:buChar char="●"/>
              <a:defRPr/>
            </a:lvl1pPr>
            <a:lvl2pPr indent="-32004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40"/>
              <a:buChar char="○"/>
              <a:defRPr/>
            </a:lvl2pPr>
            <a:lvl3pPr indent="-320039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40"/>
              <a:buChar char="■"/>
              <a:defRPr/>
            </a:lvl3pPr>
            <a:lvl4pPr indent="-320039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40"/>
              <a:buChar char="●"/>
              <a:defRPr/>
            </a:lvl4pPr>
            <a:lvl5pPr indent="-320039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40"/>
              <a:buChar char="○"/>
              <a:defRPr/>
            </a:lvl5pPr>
            <a:lvl6pPr indent="-320039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40"/>
              <a:buChar char="■"/>
              <a:defRPr/>
            </a:lvl6pPr>
            <a:lvl7pPr indent="-320039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40"/>
              <a:buChar char="●"/>
              <a:defRPr/>
            </a:lvl7pPr>
            <a:lvl8pPr indent="-32004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40"/>
              <a:buChar char="○"/>
              <a:defRPr/>
            </a:lvl8pPr>
            <a:lvl9pPr indent="-320040" lvl="8" marL="411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40"/>
              <a:buChar char="■"/>
              <a:defRPr/>
            </a:lvl9pPr>
          </a:lstStyle>
          <a:p/>
        </p:txBody>
      </p:sp>
      <p:sp>
        <p:nvSpPr>
          <p:cNvPr id="12" name="Google Shape;12;g9748aa55dd_0_45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g9748aa55dd_0_45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g9748aa55dd_0_45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9748aa55dd_0_30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g9748aa55dd_0_30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47" name="Google Shape;47;g9748aa55dd_0_30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8" name="Google Shape;48;g9748aa55dd_0_30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9" name="Google Shape;49;g9748aa55dd_0_3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748aa55dd_0_39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2" name="Google Shape;52;g9748aa55dd_0_39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3" name="Google Shape;53;g9748aa55dd_0_3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9748aa55dd_0_4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9748aa55dd_0_1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7" name="Google Shape;17;g9748aa55dd_0_1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8" name="Google Shape;18;g9748aa55dd_0_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9748aa55dd_0_36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21" name="Google Shape;21;g9748aa55dd_0_3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9748aa55dd_0_4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24" name="Google Shape;24;g9748aa55dd_0_4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25" name="Google Shape;25;g9748aa55dd_0_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9748aa55dd_0_8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8" name="Google Shape;28;g9748aa55dd_0_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9748aa55dd_0_1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1" name="Google Shape;31;g9748aa55dd_0_15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2" name="Google Shape;32;g9748aa55dd_0_15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3" name="Google Shape;33;g9748aa55dd_0_1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9748aa55dd_0_2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6" name="Google Shape;36;g9748aa55dd_0_2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9748aa55dd_0_23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9" name="Google Shape;39;g9748aa55dd_0_23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0" name="Google Shape;40;g9748aa55dd_0_2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9748aa55dd_0_27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43" name="Google Shape;43;g9748aa55dd_0_2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9748aa55dd_0_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g9748aa55dd_0_0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g9748aa55dd_0_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8.gif"/><Relationship Id="rId5" Type="http://schemas.openxmlformats.org/officeDocument/2006/relationships/image" Target="../media/image1.jpg"/><Relationship Id="rId6" Type="http://schemas.openxmlformats.org/officeDocument/2006/relationships/image" Target="../media/image7.jpg"/><Relationship Id="rId7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hyperlink" Target="http://www.youtube.com/watch?v=DryNP-8n8cM" TargetMode="External"/><Relationship Id="rId5" Type="http://schemas.openxmlformats.org/officeDocument/2006/relationships/image" Target="../media/image6.jpg"/><Relationship Id="rId6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hyperlink" Target="https://www.glendale.edu/class-schedule/remote-online-hybrid" TargetMode="External"/><Relationship Id="rId5" Type="http://schemas.openxmlformats.org/officeDocument/2006/relationships/hyperlink" Target="https://www.glendale.edu/class-schedule/remote-online-hybrid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hyperlink" Target="http://www.glendale.edu/WelcomeCenter" TargetMode="External"/><Relationship Id="rId5" Type="http://schemas.openxmlformats.org/officeDocument/2006/relationships/hyperlink" Target="http://www.glendale.edu/canvas" TargetMode="External"/><Relationship Id="rId6" Type="http://schemas.openxmlformats.org/officeDocument/2006/relationships/hyperlink" Target="http://www.glendale.edu/iDualHub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hyperlink" Target="http://www2.ed.gov/policy/gen/guid/fpco/ferpa/index.html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/>
          <p:nvPr>
            <p:ph type="title"/>
          </p:nvPr>
        </p:nvSpPr>
        <p:spPr>
          <a:xfrm>
            <a:off x="1119750" y="1749800"/>
            <a:ext cx="9952500" cy="19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6480"/>
              <a:buFont typeface="Trebuchet MS"/>
              <a:buNone/>
            </a:pPr>
            <a:r>
              <a:rPr b="1" lang="en-US" sz="6080">
                <a:solidFill>
                  <a:srgbClr val="EBAB21"/>
                </a:solidFill>
                <a:latin typeface="Montserrat"/>
                <a:ea typeface="Montserrat"/>
                <a:cs typeface="Montserrat"/>
                <a:sym typeface="Montserrat"/>
              </a:rPr>
              <a:t>Enroll in Tuition-Free</a:t>
            </a:r>
            <a:endParaRPr b="1" sz="6080">
              <a:solidFill>
                <a:srgbClr val="EBAB2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6480"/>
              <a:buFont typeface="Trebuchet MS"/>
              <a:buNone/>
            </a:pPr>
            <a:r>
              <a:rPr b="1" lang="en-US" sz="6080">
                <a:solidFill>
                  <a:srgbClr val="EBAB21"/>
                </a:solidFill>
                <a:latin typeface="Montserrat"/>
                <a:ea typeface="Montserrat"/>
                <a:cs typeface="Montserrat"/>
                <a:sym typeface="Montserrat"/>
              </a:rPr>
              <a:t>College Classes </a:t>
            </a:r>
            <a:endParaRPr b="1" sz="6080">
              <a:solidFill>
                <a:srgbClr val="EBAB2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6480"/>
              <a:buFont typeface="Trebuchet MS"/>
              <a:buNone/>
            </a:pPr>
            <a:r>
              <a:rPr lang="en-US" sz="257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GLENDALE COMMUNITY COLLEGE</a:t>
            </a:r>
            <a:endParaRPr b="1" sz="6080">
              <a:solidFill>
                <a:srgbClr val="EBAB2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1" name="Google Shape;6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9750" y="0"/>
            <a:ext cx="1371175" cy="129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"/>
          <p:cNvPicPr preferRelativeResize="0"/>
          <p:nvPr/>
        </p:nvPicPr>
        <p:blipFill rotWithShape="1">
          <a:blip r:embed="rId5">
            <a:alphaModFix/>
          </a:blip>
          <a:srcRect b="29909" l="1276" r="1265" t="5113"/>
          <a:stretch/>
        </p:blipFill>
        <p:spPr>
          <a:xfrm>
            <a:off x="4860715" y="3923200"/>
            <a:ext cx="2470598" cy="2468880"/>
          </a:xfrm>
          <a:prstGeom prst="rect">
            <a:avLst/>
          </a:prstGeom>
          <a:noFill/>
          <a:ln cap="flat" cmpd="sng" w="9525">
            <a:solidFill>
              <a:srgbClr val="EBAB2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3" name="Google Shape;63;p1"/>
          <p:cNvPicPr preferRelativeResize="0"/>
          <p:nvPr/>
        </p:nvPicPr>
        <p:blipFill rotWithShape="1">
          <a:blip r:embed="rId6">
            <a:alphaModFix/>
          </a:blip>
          <a:srcRect b="2846" l="4838" r="30395" t="0"/>
          <a:stretch/>
        </p:blipFill>
        <p:spPr>
          <a:xfrm>
            <a:off x="7597664" y="3923200"/>
            <a:ext cx="2470590" cy="2468880"/>
          </a:xfrm>
          <a:prstGeom prst="rect">
            <a:avLst/>
          </a:prstGeom>
          <a:noFill/>
          <a:ln cap="flat" cmpd="sng" w="9525">
            <a:solidFill>
              <a:srgbClr val="EBAB2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4" name="Google Shape;64;p1"/>
          <p:cNvPicPr preferRelativeResize="0"/>
          <p:nvPr/>
        </p:nvPicPr>
        <p:blipFill rotWithShape="1">
          <a:blip r:embed="rId7">
            <a:alphaModFix/>
          </a:blip>
          <a:srcRect b="15086" l="8601" r="44853" t="15094"/>
          <a:stretch/>
        </p:blipFill>
        <p:spPr>
          <a:xfrm>
            <a:off x="2123751" y="3923201"/>
            <a:ext cx="2470590" cy="2468880"/>
          </a:xfrm>
          <a:prstGeom prst="rect">
            <a:avLst/>
          </a:prstGeom>
          <a:noFill/>
          <a:ln cap="flat" cmpd="sng" w="9525">
            <a:solidFill>
              <a:srgbClr val="EBAB2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lendale Community College is Ready and Able to meet your educational needs. The COVID-19 pandemic has forced our college to make unprecedented changes to keep the community safe. We've made the necessary changes to a remote learning environment and are thriving. We invite you to join the GCC community. Whatever educational goals you may have, GCC has something for you." id="69" name="Google Shape;69;g959e110c11_0_204" title="GCC: Ready and Able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10560" y="336125"/>
            <a:ext cx="7225790" cy="541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g959e110c11_0_20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494000"/>
            <a:ext cx="4030320" cy="5419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 txBox="1"/>
          <p:nvPr>
            <p:ph type="title"/>
          </p:nvPr>
        </p:nvSpPr>
        <p:spPr>
          <a:xfrm>
            <a:off x="560275" y="863225"/>
            <a:ext cx="8752800" cy="719700"/>
          </a:xfrm>
          <a:prstGeom prst="rect">
            <a:avLst/>
          </a:prstGeom>
          <a:solidFill>
            <a:srgbClr val="8F1838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n-US">
                <a:solidFill>
                  <a:srgbClr val="EBAB21"/>
                </a:solidFill>
                <a:latin typeface="Montserrat"/>
                <a:ea typeface="Montserrat"/>
                <a:cs typeface="Montserrat"/>
                <a:sym typeface="Montserrat"/>
              </a:rPr>
              <a:t>What is Dual Enrollment?</a:t>
            </a:r>
            <a:endParaRPr i="1">
              <a:solidFill>
                <a:srgbClr val="EBAB2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" name="Google Shape;76;p2"/>
          <p:cNvSpPr txBox="1"/>
          <p:nvPr>
            <p:ph idx="1" type="body"/>
          </p:nvPr>
        </p:nvSpPr>
        <p:spPr>
          <a:xfrm>
            <a:off x="866975" y="2511725"/>
            <a:ext cx="9714300" cy="25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83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Lato"/>
              <a:buChar char="●"/>
            </a:pPr>
            <a:r>
              <a:rPr lang="en-US" sz="22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High school students take college classes</a:t>
            </a:r>
            <a:endParaRPr sz="22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Lato"/>
              <a:buChar char="●"/>
            </a:pPr>
            <a:r>
              <a:rPr lang="en-US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GCC waives tuition and fees for students </a:t>
            </a:r>
            <a:endParaRPr sz="22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Lato"/>
              <a:buChar char="●"/>
            </a:pPr>
            <a:r>
              <a:rPr lang="en-US" sz="2200" u="sng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</a:t>
            </a:r>
            <a:r>
              <a:rPr lang="en-US" sz="2200" u="sng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lasses are offered Online or Remote </a:t>
            </a:r>
            <a:r>
              <a:rPr b="1" lang="en-US" sz="2200" u="sng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endParaRPr sz="22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Lato"/>
              <a:buChar char="●"/>
            </a:pPr>
            <a:r>
              <a:rPr lang="en-US" sz="22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Students receive college credit from GCC</a:t>
            </a:r>
            <a:endParaRPr sz="22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Lato"/>
              <a:buChar char="●"/>
            </a:pPr>
            <a:r>
              <a:rPr lang="en-US" sz="22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Students can receive high school credit for high school (Check with school)</a:t>
            </a:r>
            <a:endParaRPr sz="22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2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7" name="Google Shape;77;p2"/>
          <p:cNvSpPr txBox="1"/>
          <p:nvPr>
            <p:ph type="title"/>
          </p:nvPr>
        </p:nvSpPr>
        <p:spPr>
          <a:xfrm>
            <a:off x="1013276" y="1631700"/>
            <a:ext cx="7846800" cy="7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n-US" sz="3300">
                <a:solidFill>
                  <a:srgbClr val="8F1838"/>
                </a:solidFill>
                <a:latin typeface="Lato"/>
                <a:ea typeface="Lato"/>
                <a:cs typeface="Lato"/>
                <a:sym typeface="Lato"/>
              </a:rPr>
              <a:t>www.glendale.edu/DualEnrollment</a:t>
            </a:r>
            <a:endParaRPr b="1" sz="3300">
              <a:solidFill>
                <a:srgbClr val="8F183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ba7aa820dd_0_0"/>
          <p:cNvSpPr txBox="1"/>
          <p:nvPr>
            <p:ph type="title"/>
          </p:nvPr>
        </p:nvSpPr>
        <p:spPr>
          <a:xfrm>
            <a:off x="560275" y="863225"/>
            <a:ext cx="8752800" cy="719700"/>
          </a:xfrm>
          <a:prstGeom prst="rect">
            <a:avLst/>
          </a:prstGeom>
          <a:solidFill>
            <a:srgbClr val="8F183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n-US">
                <a:solidFill>
                  <a:srgbClr val="EBAB21"/>
                </a:solidFill>
                <a:latin typeface="Montserrat"/>
                <a:ea typeface="Montserrat"/>
                <a:cs typeface="Montserrat"/>
                <a:sym typeface="Montserrat"/>
              </a:rPr>
              <a:t>What classes should I enroll in?</a:t>
            </a:r>
            <a:endParaRPr i="1">
              <a:solidFill>
                <a:srgbClr val="EBAB2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83" name="Google Shape;83;gba7aa820dd_0_0"/>
          <p:cNvGraphicFramePr/>
          <p:nvPr/>
        </p:nvGraphicFramePr>
        <p:xfrm>
          <a:off x="857400" y="1664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{04579125-DFE8-4D01-A0AC-7BD776D9532C}</a:tableStyleId>
              </a:tblPr>
              <a:tblGrid>
                <a:gridCol w="3297175"/>
                <a:gridCol w="3297175"/>
                <a:gridCol w="3297175"/>
              </a:tblGrid>
              <a:tr h="56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/>
                        <a:t>Jump Start</a:t>
                      </a:r>
                      <a:endParaRPr b="1" sz="17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/>
                        <a:t>Dual Enrollment</a:t>
                      </a:r>
                      <a:endParaRPr b="1" sz="17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5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/>
                        <a:t>College Counseling &amp; Support Services</a:t>
                      </a:r>
                      <a:endParaRPr b="1" sz="17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/>
                        <a:t>✔</a:t>
                      </a:r>
                      <a:endParaRPr sz="23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9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/>
                        <a:t>Tuition Costs</a:t>
                      </a:r>
                      <a:endParaRPr b="1" sz="17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dk1"/>
                          </a:solidFill>
                        </a:rPr>
                        <a:t>✔</a:t>
                      </a:r>
                      <a:endParaRPr sz="23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9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/>
                        <a:t>College Credit</a:t>
                      </a:r>
                      <a:endParaRPr b="1" sz="17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dk1"/>
                          </a:solidFill>
                        </a:rPr>
                        <a:t>✔</a:t>
                      </a:r>
                      <a:endParaRPr sz="23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9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/>
                        <a:t>High School Credit</a:t>
                      </a:r>
                      <a:endParaRPr b="1" sz="17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9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/>
                        <a:t>Textbook Costs</a:t>
                      </a:r>
                      <a:endParaRPr b="1" sz="17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/>
                        <a:t>$100 voucher @ Bookstore</a:t>
                      </a:r>
                      <a:endParaRPr sz="17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9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/>
                        <a:t>Classroom Seats</a:t>
                      </a:r>
                      <a:endParaRPr b="1" sz="17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/>
                        <a:t>All GCC Students</a:t>
                      </a:r>
                      <a:endParaRPr sz="17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7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i="1" lang="en-US" sz="1700" u="none" cap="none" strike="noStrike"/>
                        <a:t>Location</a:t>
                      </a:r>
                      <a:endParaRPr b="1" i="1" sz="17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i="1" lang="en-US" sz="1700" u="none" cap="none" strike="noStrike"/>
                        <a:t>Glendale Community College</a:t>
                      </a:r>
                      <a:endParaRPr i="1" sz="17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ba7aa820dd_0_9"/>
          <p:cNvSpPr txBox="1"/>
          <p:nvPr>
            <p:ph type="title"/>
          </p:nvPr>
        </p:nvSpPr>
        <p:spPr>
          <a:xfrm>
            <a:off x="560275" y="863225"/>
            <a:ext cx="8752800" cy="719700"/>
          </a:xfrm>
          <a:prstGeom prst="rect">
            <a:avLst/>
          </a:prstGeom>
          <a:solidFill>
            <a:srgbClr val="8F183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n-US">
                <a:solidFill>
                  <a:srgbClr val="EBAB21"/>
                </a:solidFill>
                <a:latin typeface="Montserrat"/>
                <a:ea typeface="Montserrat"/>
                <a:cs typeface="Montserrat"/>
                <a:sym typeface="Montserrat"/>
              </a:rPr>
              <a:t>What classes should I enroll in?</a:t>
            </a:r>
            <a:endParaRPr i="1">
              <a:solidFill>
                <a:srgbClr val="EBAB2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89" name="Google Shape;89;gba7aa820dd_0_9"/>
          <p:cNvGraphicFramePr/>
          <p:nvPr/>
        </p:nvGraphicFramePr>
        <p:xfrm>
          <a:off x="857400" y="1664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{04579125-DFE8-4D01-A0AC-7BD776D9532C}</a:tableStyleId>
              </a:tblPr>
              <a:tblGrid>
                <a:gridCol w="3297175"/>
                <a:gridCol w="3297175"/>
                <a:gridCol w="3297175"/>
              </a:tblGrid>
              <a:tr h="56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/>
                        <a:t>Jump Start</a:t>
                      </a:r>
                      <a:endParaRPr b="1" sz="17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/>
                        <a:t>Dual Enrollment</a:t>
                      </a:r>
                      <a:endParaRPr b="1" sz="17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5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/>
                        <a:t>College Counseling &amp; Support Services</a:t>
                      </a:r>
                      <a:endParaRPr b="1" sz="17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/>
                        <a:t>✔</a:t>
                      </a:r>
                      <a:endParaRPr sz="23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dk1"/>
                          </a:solidFill>
                        </a:rPr>
                        <a:t>✔</a:t>
                      </a:r>
                      <a:endParaRPr sz="23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9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/>
                        <a:t>Tuition Costs</a:t>
                      </a:r>
                      <a:endParaRPr b="1" sz="17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dk1"/>
                          </a:solidFill>
                        </a:rPr>
                        <a:t>✔</a:t>
                      </a:r>
                      <a:endParaRPr sz="23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dk1"/>
                          </a:solidFill>
                        </a:rPr>
                        <a:t>✔</a:t>
                      </a:r>
                      <a:endParaRPr sz="23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9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/>
                        <a:t>College Credit</a:t>
                      </a:r>
                      <a:endParaRPr b="1" sz="17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dk1"/>
                          </a:solidFill>
                        </a:rPr>
                        <a:t>✔</a:t>
                      </a:r>
                      <a:endParaRPr sz="23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dk1"/>
                          </a:solidFill>
                        </a:rPr>
                        <a:t>✔</a:t>
                      </a:r>
                      <a:endParaRPr sz="23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9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/>
                        <a:t>High School Credit</a:t>
                      </a:r>
                      <a:endParaRPr b="1" sz="17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dk1"/>
                          </a:solidFill>
                        </a:rPr>
                        <a:t>✔</a:t>
                      </a:r>
                      <a:endParaRPr sz="23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9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/>
                        <a:t>Textbook Costs</a:t>
                      </a:r>
                      <a:endParaRPr b="1" sz="17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/>
                        <a:t>$100 voucher @ Bookstore</a:t>
                      </a:r>
                      <a:endParaRPr sz="17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dk1"/>
                          </a:solidFill>
                        </a:rPr>
                        <a:t>✔</a:t>
                      </a:r>
                      <a:endParaRPr sz="23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9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/>
                        <a:t>Classroom Seats</a:t>
                      </a:r>
                      <a:endParaRPr b="1" sz="17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/>
                        <a:t>All GCC Students</a:t>
                      </a:r>
                      <a:endParaRPr sz="17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dk1"/>
                          </a:solidFill>
                        </a:rPr>
                        <a:t>✔</a:t>
                      </a:r>
                      <a:endParaRPr sz="23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7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i="1" lang="en-US" sz="1700" u="none" cap="none" strike="noStrike"/>
                        <a:t>Location</a:t>
                      </a:r>
                      <a:endParaRPr b="1" i="1" sz="17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i="1" lang="en-US" sz="1700" u="none" cap="none" strike="noStrike"/>
                        <a:t>Glendale Community College</a:t>
                      </a:r>
                      <a:endParaRPr i="1" sz="17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i="1" lang="en-US" sz="1700" u="none" cap="none" strike="noStrike"/>
                        <a:t>High School</a:t>
                      </a:r>
                      <a:endParaRPr i="1" sz="17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F18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959e110c11_0_139"/>
          <p:cNvSpPr txBox="1"/>
          <p:nvPr>
            <p:ph idx="1" type="body"/>
          </p:nvPr>
        </p:nvSpPr>
        <p:spPr>
          <a:xfrm>
            <a:off x="796000" y="1805624"/>
            <a:ext cx="8809800" cy="27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27000" lvl="0" marL="228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</a:pPr>
            <a:r>
              <a:rPr b="1" lang="en-US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Virtual Welcome Center</a:t>
            </a:r>
            <a:r>
              <a:rPr lang="en-US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www.glendale.edu/WelcomeCenter</a:t>
            </a:r>
            <a:r>
              <a:rPr lang="en-US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431800" lvl="1" marL="1219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</a:pPr>
            <a:r>
              <a:rPr lang="en-US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Monday through Thursday 10:00am-4:00pm</a:t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431800" lvl="1" marL="1219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</a:pPr>
            <a:r>
              <a:rPr lang="en-US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Friday 10:00am-1:00pm</a:t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127000" lvl="3" marL="228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</a:pPr>
            <a:r>
              <a:rPr b="1" lang="en-US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Application workshop</a:t>
            </a:r>
            <a:r>
              <a:rPr lang="en-US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 every Tuesday and Thursday 3-4pm </a:t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127000" lvl="0" marL="228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</a:pPr>
            <a:r>
              <a:rPr b="1" lang="en-US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Live Canvas Help</a:t>
            </a:r>
            <a:r>
              <a:rPr lang="en-US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www.glendale.edu/Canvas</a:t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127000" lvl="0" marL="228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en-US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iDual Hub </a:t>
            </a:r>
            <a:r>
              <a:rPr lang="en-US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-</a:t>
            </a:r>
            <a:r>
              <a:rPr b="1" lang="en-US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Wednesdays  2:30-3:30pm </a:t>
            </a:r>
            <a:r>
              <a:rPr lang="en-US" sz="20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www.glendale.edu/iDualHub</a:t>
            </a:r>
            <a:r>
              <a:rPr lang="en-US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127000" lvl="0" marL="228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</a:pPr>
            <a:r>
              <a:rPr b="1" lang="en-US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Dual Counselors available for appointments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5" name="Google Shape;95;g959e110c11_0_139"/>
          <p:cNvSpPr txBox="1"/>
          <p:nvPr>
            <p:ph type="title"/>
          </p:nvPr>
        </p:nvSpPr>
        <p:spPr>
          <a:xfrm>
            <a:off x="560275" y="863225"/>
            <a:ext cx="8752800" cy="719700"/>
          </a:xfrm>
          <a:prstGeom prst="rect">
            <a:avLst/>
          </a:prstGeom>
          <a:solidFill>
            <a:srgbClr val="8F183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n-US">
                <a:solidFill>
                  <a:srgbClr val="EBAB21"/>
                </a:solidFill>
                <a:latin typeface="Montserrat"/>
                <a:ea typeface="Montserrat"/>
                <a:cs typeface="Montserrat"/>
                <a:sym typeface="Montserrat"/>
              </a:rPr>
              <a:t>Support through GCC</a:t>
            </a:r>
            <a:endParaRPr i="1">
              <a:solidFill>
                <a:srgbClr val="EBAB2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g959e110c11_0_0"/>
          <p:cNvPicPr preferRelativeResize="0"/>
          <p:nvPr/>
        </p:nvPicPr>
        <p:blipFill rotWithShape="1">
          <a:blip r:embed="rId4">
            <a:alphaModFix/>
          </a:blip>
          <a:srcRect b="0" l="6235" r="3787" t="0"/>
          <a:stretch/>
        </p:blipFill>
        <p:spPr>
          <a:xfrm>
            <a:off x="1463050" y="2351400"/>
            <a:ext cx="9265898" cy="4110050"/>
          </a:xfrm>
          <a:prstGeom prst="rect">
            <a:avLst/>
          </a:prstGeom>
          <a:noFill/>
          <a:ln cap="flat" cmpd="sng" w="19050">
            <a:solidFill>
              <a:srgbClr val="8F1838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1" name="Google Shape;101;g959e110c11_0_0"/>
          <p:cNvSpPr txBox="1"/>
          <p:nvPr>
            <p:ph idx="4294967295" type="title"/>
          </p:nvPr>
        </p:nvSpPr>
        <p:spPr>
          <a:xfrm>
            <a:off x="560275" y="863225"/>
            <a:ext cx="8752800" cy="719700"/>
          </a:xfrm>
          <a:prstGeom prst="rect">
            <a:avLst/>
          </a:prstGeom>
          <a:solidFill>
            <a:srgbClr val="8F183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n-US">
                <a:solidFill>
                  <a:srgbClr val="EBAB21"/>
                </a:solidFill>
                <a:latin typeface="Montserrat"/>
                <a:ea typeface="Montserrat"/>
                <a:cs typeface="Montserrat"/>
                <a:sym typeface="Montserrat"/>
              </a:rPr>
              <a:t>Dual Class Offering</a:t>
            </a:r>
            <a:endParaRPr i="1">
              <a:solidFill>
                <a:srgbClr val="EBAB2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g959e110c11_0_0"/>
          <p:cNvSpPr txBox="1"/>
          <p:nvPr>
            <p:ph idx="4294967295" type="title"/>
          </p:nvPr>
        </p:nvSpPr>
        <p:spPr>
          <a:xfrm>
            <a:off x="1013276" y="1631700"/>
            <a:ext cx="7846800" cy="7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n-US" sz="3300">
                <a:solidFill>
                  <a:srgbClr val="8F1838"/>
                </a:solidFill>
                <a:latin typeface="Lato"/>
                <a:ea typeface="Lato"/>
                <a:cs typeface="Lato"/>
                <a:sym typeface="Lato"/>
              </a:rPr>
              <a:t>www.glendale.edu/Dual</a:t>
            </a:r>
            <a:endParaRPr b="1" sz="3300">
              <a:solidFill>
                <a:srgbClr val="8F183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959e110c11_0_68"/>
          <p:cNvSpPr/>
          <p:nvPr/>
        </p:nvSpPr>
        <p:spPr>
          <a:xfrm>
            <a:off x="775800" y="1904775"/>
            <a:ext cx="10107600" cy="40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</a:pPr>
            <a:r>
              <a:rPr b="1" i="0" lang="en-US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FAMILY EDUCATIONAL RIGHTS AND PRIVACY ACT (FERPA)</a:t>
            </a:r>
            <a:r>
              <a:rPr b="0" i="0" lang="en-US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is a federal law that protects the privacy of personally identifiable  information contained in a student's educational record.</a:t>
            </a:r>
            <a:endParaRPr b="0" i="0" sz="20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</a:pPr>
            <a:r>
              <a:rPr b="0" i="0" lang="en-US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Communication in regards to class and grades </a:t>
            </a:r>
            <a:r>
              <a:rPr b="1" i="0" lang="en-US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CAN ONLY</a:t>
            </a:r>
            <a:r>
              <a:rPr b="0" i="0" lang="en-US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happen between the professor and the student.</a:t>
            </a:r>
            <a:endParaRPr b="0" i="0" sz="20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</a:pPr>
            <a:r>
              <a:rPr b="0" i="0" lang="en-US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Students need to turn in their own forms to enroll in the class.</a:t>
            </a:r>
            <a:endParaRPr b="0" i="0" sz="20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1" marL="914400" marR="215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</a:pPr>
            <a:r>
              <a:rPr b="0" i="0" lang="en-US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Students can access their information (grades, schedule, etc.) through MyGCC,  the student portal.</a:t>
            </a:r>
            <a:endParaRPr b="0" i="0" sz="20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21590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83464" lvl="0" marL="512064" marR="571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EBAB21"/>
                </a:solidFill>
                <a:latin typeface="Lato"/>
                <a:ea typeface="Lato"/>
                <a:cs typeface="Lato"/>
                <a:sym typeface="Lato"/>
              </a:rPr>
              <a:t>Reference  </a:t>
            </a:r>
            <a:r>
              <a:rPr b="0" i="0" lang="en-US" sz="2000" u="sng" cap="none" strike="noStrike">
                <a:solidFill>
                  <a:srgbClr val="EBAB21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http://www2.ed.gov/policy/gen/guid/fpco/ferpa/index.html</a:t>
            </a:r>
            <a:endParaRPr b="0" i="0" sz="2000" u="none" cap="none" strike="noStrike">
              <a:solidFill>
                <a:srgbClr val="EBAB2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8" name="Google Shape;108;g959e110c11_0_68"/>
          <p:cNvSpPr txBox="1"/>
          <p:nvPr>
            <p:ph type="title"/>
          </p:nvPr>
        </p:nvSpPr>
        <p:spPr>
          <a:xfrm>
            <a:off x="560275" y="863225"/>
            <a:ext cx="8752800" cy="719700"/>
          </a:xfrm>
          <a:prstGeom prst="rect">
            <a:avLst/>
          </a:prstGeom>
          <a:solidFill>
            <a:srgbClr val="8F183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n-US">
                <a:solidFill>
                  <a:srgbClr val="EBAB21"/>
                </a:solidFill>
                <a:latin typeface="Montserrat"/>
                <a:ea typeface="Montserrat"/>
                <a:cs typeface="Montserrat"/>
                <a:sym typeface="Montserrat"/>
              </a:rPr>
              <a:t>FERPA</a:t>
            </a:r>
            <a:endParaRPr i="1">
              <a:solidFill>
                <a:srgbClr val="EBAB2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0"/>
          <p:cNvSpPr txBox="1"/>
          <p:nvPr>
            <p:ph type="ctrTitle"/>
          </p:nvPr>
        </p:nvSpPr>
        <p:spPr>
          <a:xfrm>
            <a:off x="1162200" y="1519525"/>
            <a:ext cx="9867600" cy="3399000"/>
          </a:xfrm>
          <a:prstGeom prst="rect">
            <a:avLst/>
          </a:prstGeom>
          <a:noFill/>
          <a:ln cap="flat" cmpd="sng" w="38100">
            <a:solidFill>
              <a:srgbClr val="EBAB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</a:pPr>
            <a:r>
              <a:rPr b="1" lang="en-US">
                <a:solidFill>
                  <a:srgbClr val="8F1838"/>
                </a:solidFill>
                <a:latin typeface="Montserrat"/>
                <a:ea typeface="Montserrat"/>
                <a:cs typeface="Montserrat"/>
                <a:sym typeface="Montserrat"/>
              </a:rPr>
              <a:t>Questions </a:t>
            </a:r>
            <a:endParaRPr b="1">
              <a:solidFill>
                <a:srgbClr val="8F183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</a:pPr>
            <a:r>
              <a:rPr b="1" lang="en-US">
                <a:solidFill>
                  <a:srgbClr val="8F1838"/>
                </a:solidFill>
                <a:latin typeface="Montserrat"/>
                <a:ea typeface="Montserrat"/>
                <a:cs typeface="Montserrat"/>
                <a:sym typeface="Montserrat"/>
              </a:rPr>
              <a:t>and Comments?</a:t>
            </a:r>
            <a:endParaRPr b="1">
              <a:solidFill>
                <a:srgbClr val="8F183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2015-08-24T21:03:41Z</dcterms:created>
  <dc:creator>Meg Chil-Gevorkyan</dc:creator>
</cp:coreProperties>
</file>