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55"/>
  </p:notesMasterIdLst>
  <p:sldIdLst>
    <p:sldId id="256" r:id="rId2"/>
    <p:sldId id="257" r:id="rId3"/>
    <p:sldId id="294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88" r:id="rId14"/>
    <p:sldId id="270" r:id="rId15"/>
    <p:sldId id="267" r:id="rId16"/>
    <p:sldId id="274" r:id="rId17"/>
    <p:sldId id="273" r:id="rId18"/>
    <p:sldId id="275" r:id="rId19"/>
    <p:sldId id="276" r:id="rId20"/>
    <p:sldId id="272" r:id="rId21"/>
    <p:sldId id="27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5" r:id="rId38"/>
    <p:sldId id="293" r:id="rId39"/>
    <p:sldId id="296" r:id="rId40"/>
    <p:sldId id="300" r:id="rId41"/>
    <p:sldId id="299" r:id="rId42"/>
    <p:sldId id="297" r:id="rId43"/>
    <p:sldId id="298" r:id="rId44"/>
    <p:sldId id="301" r:id="rId45"/>
    <p:sldId id="302" r:id="rId46"/>
    <p:sldId id="306" r:id="rId47"/>
    <p:sldId id="303" r:id="rId48"/>
    <p:sldId id="304" r:id="rId49"/>
    <p:sldId id="305" r:id="rId50"/>
    <p:sldId id="308" r:id="rId51"/>
    <p:sldId id="309" r:id="rId52"/>
    <p:sldId id="307" r:id="rId53"/>
    <p:sldId id="31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/>
    <p:restoredTop sz="94578"/>
  </p:normalViewPr>
  <p:slideViewPr>
    <p:cSldViewPr snapToGrid="0" snapToObjects="1">
      <p:cViewPr varScale="1">
        <p:scale>
          <a:sx n="80" d="100"/>
          <a:sy n="80" d="100"/>
        </p:scale>
        <p:origin x="192" y="424"/>
      </p:cViewPr>
      <p:guideLst/>
    </p:cSldViewPr>
  </p:slideViewPr>
  <p:outlineViewPr>
    <p:cViewPr>
      <p:scale>
        <a:sx n="33" d="100"/>
        <a:sy n="33" d="100"/>
      </p:scale>
      <p:origin x="0" y="-6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E3CDB-B06F-B041-BF89-934607B936F7}" type="datetimeFigureOut">
              <a:rPr lang="en-US" smtClean="0"/>
              <a:t>7/22/20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6207F-F20C-664F-8940-C95D3A3B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9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290096C7-89CC-E448-A1BF-D0FF8A4A8C1D}" type="datetime1">
              <a:rPr lang="en-US" smtClean="0"/>
              <a:t>7/22/20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59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E4E8-2B30-5B4A-A5AA-F213112D0B92}" type="datetime1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AC6A-BE24-FC42-84FE-65DF3429966F}" type="datetime1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92225679-7008-4542-91DC-F23CE1575870}" type="datetime1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1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523A-FAE4-364B-AB1A-750C69AFEDD8}" type="datetime1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0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38E31C7F-6EDF-004E-921F-E382A0349D80}" type="datetime1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3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46B9892F-7F5A-B944-96AC-6463ED67FD9E}" type="datetime1">
              <a:rPr lang="en-US" smtClean="0"/>
              <a:t>7/22/20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8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E9E2-FB15-6249-BB01-3E55BAC73EEE}" type="datetime1">
              <a:rPr lang="en-US" smtClean="0"/>
              <a:t>7/22/20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2B03-D722-1241-909A-C03D77B068F5}" type="datetime1">
              <a:rPr lang="en-US" smtClean="0"/>
              <a:t>7/22/20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2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CFC37569-4299-EA47-9BE5-FE7D1625B927}" type="datetime1">
              <a:rPr lang="en-US" smtClean="0"/>
              <a:t>7/22/20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8058E65A-E89C-6E4C-89C5-5019BAB62C90}" type="datetime1">
              <a:rPr lang="en-US" smtClean="0"/>
              <a:t>7/22/20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9928-EB8B-0140-9C84-6AB0D34D8ED2}" type="datetime1">
              <a:rPr lang="en-US" smtClean="0"/>
              <a:t>7/22/20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" r="1644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r>
              <a:rPr lang="en-US" sz="4800" dirty="0"/>
              <a:t>Diversity,</a:t>
            </a:r>
            <a:br>
              <a:rPr lang="en-US" sz="4800" dirty="0"/>
            </a:br>
            <a:r>
              <a:rPr lang="en-US" sz="4800" dirty="0"/>
              <a:t>Equity &amp;</a:t>
            </a:r>
            <a:br>
              <a:rPr lang="en-US" sz="4800" dirty="0"/>
            </a:br>
            <a:r>
              <a:rPr lang="en-US" sz="4800" dirty="0"/>
              <a:t>Inclusion +</a:t>
            </a:r>
            <a:br>
              <a:rPr lang="en-US" sz="4800" dirty="0"/>
            </a:br>
            <a:br>
              <a:rPr lang="en-US" sz="4800" dirty="0"/>
            </a:br>
            <a:r>
              <a:rPr lang="en-US" sz="4000" dirty="0"/>
              <a:t>Data Presentation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257802" cy="1208141"/>
          </a:xfrm>
        </p:spPr>
        <p:txBody>
          <a:bodyPr>
            <a:normAutofit/>
          </a:bodyPr>
          <a:lstStyle/>
          <a:p>
            <a:r>
              <a:rPr lang="en-US" dirty="0"/>
              <a:t>Managers and </a:t>
            </a:r>
            <a:r>
              <a:rPr lang="en-US" dirty="0" err="1"/>
              <a:t>Confidentials</a:t>
            </a:r>
            <a:endParaRPr lang="en-US" dirty="0"/>
          </a:p>
          <a:p>
            <a:r>
              <a:rPr lang="en-US" dirty="0"/>
              <a:t>July 22,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48F8D-788E-0341-AB43-6FFC738B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73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C06C6-35DC-4747-9572-15337BC4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4000" y="1951482"/>
            <a:ext cx="9144000" cy="4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C06C6-35DC-4747-9572-15337BC4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32676" y="1951482"/>
            <a:ext cx="9126647" cy="4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3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C06C6-35DC-4747-9572-15337BC4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32676" y="1951482"/>
            <a:ext cx="9126647" cy="4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C06C6-35DC-4747-9572-15337BC4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5646" y="1922119"/>
            <a:ext cx="10367971" cy="42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Part 2: Experiencing Racism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5353" y="1774429"/>
            <a:ext cx="11201294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8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5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14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Diversity Equity Inclusion 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NACCC Survey Results (Spring 2019)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Faculty / Staff Survey Results (Fall 2019)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EEO Data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Part 3: Classroom Environment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76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7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9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5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84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3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26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Part 4: Environment Among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4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" r="1644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NACCC</a:t>
            </a:r>
            <a:br>
              <a:rPr lang="en-US" sz="4800" dirty="0"/>
            </a:br>
            <a:r>
              <a:rPr lang="en-US" sz="4800" dirty="0"/>
              <a:t>Survey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48F8D-788E-0341-AB43-6FFC738B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0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65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4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Part 5: GCC’s Response to Racism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0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91553" y="1915160"/>
            <a:ext cx="9608893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04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8859" y="1855853"/>
            <a:ext cx="10434282" cy="42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5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8724" y="1774429"/>
            <a:ext cx="10954552" cy="4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96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" r="1644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Faculty /</a:t>
            </a:r>
            <a:br>
              <a:rPr lang="en-US" sz="4800" dirty="0"/>
            </a:br>
            <a:r>
              <a:rPr lang="en-US" sz="4800" dirty="0"/>
              <a:t>Staff</a:t>
            </a:r>
            <a:br>
              <a:rPr lang="en-US" sz="4800" dirty="0"/>
            </a:br>
            <a:r>
              <a:rPr lang="en-US" sz="4800" dirty="0"/>
              <a:t>Survey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48F8D-788E-0341-AB43-6FFC738B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09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Annual Faculty / Staff Survey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Campus Climate Questions in Fall 2018, Fall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4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2052" y="1619352"/>
            <a:ext cx="10295160" cy="47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3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National Assessment of Collegiate Campus Climates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USC Race and Equity Center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Web-based survey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April 22 to May 10,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7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78992" y="1674924"/>
            <a:ext cx="10041280" cy="46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72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8724" y="2259531"/>
            <a:ext cx="10954552" cy="35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85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8725" y="2259531"/>
            <a:ext cx="10954549" cy="35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95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8725" y="2259531"/>
            <a:ext cx="10954549" cy="35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28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" r="1644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EEO</a:t>
            </a:r>
            <a:br>
              <a:rPr lang="en-US" sz="4800" dirty="0"/>
            </a:br>
            <a:r>
              <a:rPr lang="en-US" sz="4800" dirty="0"/>
              <a:t>Data</a:t>
            </a:r>
            <a:br>
              <a:rPr lang="en-US" sz="4800" dirty="0"/>
            </a:br>
            <a:r>
              <a:rPr lang="en-US" sz="4800" dirty="0"/>
              <a:t>Study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48F8D-788E-0341-AB43-6FFC738B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49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EEO Data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Quantitative Study of Human Resources Data</a:t>
            </a: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Analysis for Significant Underrepresentation Among GCC Employee Groups Conducted by</a:t>
            </a:r>
            <a:br>
              <a:rPr lang="en-US" sz="32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Dr. Daphne Dionisio,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93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EEO Data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Comparison of Gender and Ethnicity of Employees with…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Student Population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Service Area Population</a:t>
            </a:r>
          </a:p>
          <a:p>
            <a:pPr lvl="1">
              <a:lnSpc>
                <a:spcPct val="100000"/>
              </a:lnSpc>
            </a:pPr>
            <a:endParaRPr lang="en-US" sz="28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If Employee Population is 80% or Less of Expected, “Significant Underrepresentation” is Found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22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EEO Data Study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9D02D2-BDC4-2E4F-B07B-4A6FFA68E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850031"/>
              </p:ext>
            </p:extLst>
          </p:nvPr>
        </p:nvGraphicFramePr>
        <p:xfrm>
          <a:off x="1115565" y="2422930"/>
          <a:ext cx="10168131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9377">
                  <a:extLst>
                    <a:ext uri="{9D8B030D-6E8A-4147-A177-3AD203B41FA5}">
                      <a16:colId xmlns:a16="http://schemas.microsoft.com/office/drawing/2014/main" val="660654778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57421811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05785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Student Population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Service Area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566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346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AE92A-74C9-6D46-A4AE-E77644303B1B}"/>
              </a:ext>
            </a:extLst>
          </p:cNvPr>
          <p:cNvSpPr txBox="1"/>
          <p:nvPr/>
        </p:nvSpPr>
        <p:spPr>
          <a:xfrm>
            <a:off x="1115567" y="1728216"/>
            <a:ext cx="756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Executive, Administrative, Managerial Employees</a:t>
            </a:r>
          </a:p>
        </p:txBody>
      </p:sp>
    </p:spTree>
    <p:extLst>
      <p:ext uri="{BB962C8B-B14F-4D97-AF65-F5344CB8AC3E}">
        <p14:creationId xmlns:p14="http://schemas.microsoft.com/office/powerpoint/2010/main" val="3836366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EEO Data Study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9D02D2-BDC4-2E4F-B07B-4A6FFA68E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26870"/>
              </p:ext>
            </p:extLst>
          </p:nvPr>
        </p:nvGraphicFramePr>
        <p:xfrm>
          <a:off x="1115565" y="2422930"/>
          <a:ext cx="10168131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9377">
                  <a:extLst>
                    <a:ext uri="{9D8B030D-6E8A-4147-A177-3AD203B41FA5}">
                      <a16:colId xmlns:a16="http://schemas.microsoft.com/office/drawing/2014/main" val="660654778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57421811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05785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Student Population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Service Area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566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89%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129%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3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7717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AE92A-74C9-6D46-A4AE-E77644303B1B}"/>
              </a:ext>
            </a:extLst>
          </p:cNvPr>
          <p:cNvSpPr txBox="1"/>
          <p:nvPr/>
        </p:nvSpPr>
        <p:spPr>
          <a:xfrm>
            <a:off x="1115567" y="1728216"/>
            <a:ext cx="475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Faculty (Full-Time and Adjunct)</a:t>
            </a:r>
          </a:p>
        </p:txBody>
      </p:sp>
    </p:spTree>
    <p:extLst>
      <p:ext uri="{BB962C8B-B14F-4D97-AF65-F5344CB8AC3E}">
        <p14:creationId xmlns:p14="http://schemas.microsoft.com/office/powerpoint/2010/main" val="1672753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EEO Data Study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9D02D2-BDC4-2E4F-B07B-4A6FFA68E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177248"/>
              </p:ext>
            </p:extLst>
          </p:nvPr>
        </p:nvGraphicFramePr>
        <p:xfrm>
          <a:off x="1115565" y="2422930"/>
          <a:ext cx="10168131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9377">
                  <a:extLst>
                    <a:ext uri="{9D8B030D-6E8A-4147-A177-3AD203B41FA5}">
                      <a16:colId xmlns:a16="http://schemas.microsoft.com/office/drawing/2014/main" val="660654778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57421811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05785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Student Population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Service Area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566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7717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AE92A-74C9-6D46-A4AE-E77644303B1B}"/>
              </a:ext>
            </a:extLst>
          </p:cNvPr>
          <p:cNvSpPr txBox="1"/>
          <p:nvPr/>
        </p:nvSpPr>
        <p:spPr>
          <a:xfrm>
            <a:off x="1115567" y="1728216"/>
            <a:ext cx="387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Professional Non-Faculty</a:t>
            </a:r>
          </a:p>
        </p:txBody>
      </p:sp>
    </p:spTree>
    <p:extLst>
      <p:ext uri="{BB962C8B-B14F-4D97-AF65-F5344CB8AC3E}">
        <p14:creationId xmlns:p14="http://schemas.microsoft.com/office/powerpoint/2010/main" val="362292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BE11331-9BFB-7944-B609-19167B31D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679083"/>
              </p:ext>
            </p:extLst>
          </p:nvPr>
        </p:nvGraphicFramePr>
        <p:xfrm>
          <a:off x="908496" y="1573403"/>
          <a:ext cx="10167936" cy="42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38522">
                  <a:extLst>
                    <a:ext uri="{9D8B030D-6E8A-4147-A177-3AD203B41FA5}">
                      <a16:colId xmlns:a16="http://schemas.microsoft.com/office/drawing/2014/main" val="3750675915"/>
                    </a:ext>
                  </a:extLst>
                </a:gridCol>
                <a:gridCol w="2755075">
                  <a:extLst>
                    <a:ext uri="{9D8B030D-6E8A-4147-A177-3AD203B41FA5}">
                      <a16:colId xmlns:a16="http://schemas.microsoft.com/office/drawing/2014/main" val="3321334151"/>
                    </a:ext>
                  </a:extLst>
                </a:gridCol>
                <a:gridCol w="2674339">
                  <a:extLst>
                    <a:ext uri="{9D8B030D-6E8A-4147-A177-3AD203B41FA5}">
                      <a16:colId xmlns:a16="http://schemas.microsoft.com/office/drawing/2014/main" val="1293489625"/>
                    </a:ext>
                  </a:extLst>
                </a:gridCol>
              </a:tblGrid>
              <a:tr h="668642">
                <a:tc>
                  <a:txBody>
                    <a:bodyPr/>
                    <a:lstStyle/>
                    <a:p>
                      <a:r>
                        <a:rPr lang="en-US" sz="2000" dirty="0"/>
                        <a:t>Ethnicity of Respondents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Number of GCC Respondents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Approximate Response Rate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66667359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American Indian / Alaska 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044344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Armenian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8481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Asian / Pacific Islander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99778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Black / 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86578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Filipino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825401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00534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White / Not Armenian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880625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Other / Missing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741941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b="1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3,481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13565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81385-C7EB-CC44-B729-D95354637E64}"/>
              </a:ext>
            </a:extLst>
          </p:cNvPr>
          <p:cNvSpPr txBox="1"/>
          <p:nvPr/>
        </p:nvSpPr>
        <p:spPr>
          <a:xfrm>
            <a:off x="908304" y="6030098"/>
            <a:ext cx="473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Ethnic categories are from GCC data.</a:t>
            </a:r>
          </a:p>
        </p:txBody>
      </p:sp>
    </p:spTree>
    <p:extLst>
      <p:ext uri="{BB962C8B-B14F-4D97-AF65-F5344CB8AC3E}">
        <p14:creationId xmlns:p14="http://schemas.microsoft.com/office/powerpoint/2010/main" val="2258609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EEO Data Study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9D02D2-BDC4-2E4F-B07B-4A6FFA68E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830134"/>
              </p:ext>
            </p:extLst>
          </p:nvPr>
        </p:nvGraphicFramePr>
        <p:xfrm>
          <a:off x="1115565" y="2422930"/>
          <a:ext cx="10168131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9377">
                  <a:extLst>
                    <a:ext uri="{9D8B030D-6E8A-4147-A177-3AD203B41FA5}">
                      <a16:colId xmlns:a16="http://schemas.microsoft.com/office/drawing/2014/main" val="660654778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57421811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05785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Student Population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Service Area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566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7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52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127%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2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4318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AE92A-74C9-6D46-A4AE-E77644303B1B}"/>
              </a:ext>
            </a:extLst>
          </p:cNvPr>
          <p:cNvSpPr txBox="1"/>
          <p:nvPr/>
        </p:nvSpPr>
        <p:spPr>
          <a:xfrm>
            <a:off x="1115567" y="1728216"/>
            <a:ext cx="3176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Clerical / Secretarial</a:t>
            </a:r>
          </a:p>
        </p:txBody>
      </p:sp>
    </p:spTree>
    <p:extLst>
      <p:ext uri="{BB962C8B-B14F-4D97-AF65-F5344CB8AC3E}">
        <p14:creationId xmlns:p14="http://schemas.microsoft.com/office/powerpoint/2010/main" val="1398136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EEO Data Study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9D02D2-BDC4-2E4F-B07B-4A6FFA68E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07223"/>
              </p:ext>
            </p:extLst>
          </p:nvPr>
        </p:nvGraphicFramePr>
        <p:xfrm>
          <a:off x="1115565" y="2422930"/>
          <a:ext cx="10168131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9377">
                  <a:extLst>
                    <a:ext uri="{9D8B030D-6E8A-4147-A177-3AD203B41FA5}">
                      <a16:colId xmlns:a16="http://schemas.microsoft.com/office/drawing/2014/main" val="660654778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57421811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05785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Student Population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Service Area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566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7717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AE92A-74C9-6D46-A4AE-E77644303B1B}"/>
              </a:ext>
            </a:extLst>
          </p:cNvPr>
          <p:cNvSpPr txBox="1"/>
          <p:nvPr/>
        </p:nvSpPr>
        <p:spPr>
          <a:xfrm>
            <a:off x="1115567" y="1728216"/>
            <a:ext cx="433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Technical / Paraprofessional</a:t>
            </a:r>
          </a:p>
        </p:txBody>
      </p:sp>
    </p:spTree>
    <p:extLst>
      <p:ext uri="{BB962C8B-B14F-4D97-AF65-F5344CB8AC3E}">
        <p14:creationId xmlns:p14="http://schemas.microsoft.com/office/powerpoint/2010/main" val="613019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EEO Data Study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9D02D2-BDC4-2E4F-B07B-4A6FFA68E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34331"/>
              </p:ext>
            </p:extLst>
          </p:nvPr>
        </p:nvGraphicFramePr>
        <p:xfrm>
          <a:off x="1115565" y="2422930"/>
          <a:ext cx="10168131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9377">
                  <a:extLst>
                    <a:ext uri="{9D8B030D-6E8A-4147-A177-3AD203B41FA5}">
                      <a16:colId xmlns:a16="http://schemas.microsoft.com/office/drawing/2014/main" val="660654778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57421811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05785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Student Population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Service Area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566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7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8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5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113%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27292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AE92A-74C9-6D46-A4AE-E77644303B1B}"/>
              </a:ext>
            </a:extLst>
          </p:cNvPr>
          <p:cNvSpPr txBox="1"/>
          <p:nvPr/>
        </p:nvSpPr>
        <p:spPr>
          <a:xfrm>
            <a:off x="1115567" y="1728216"/>
            <a:ext cx="215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Skilled Crafts</a:t>
            </a:r>
          </a:p>
        </p:txBody>
      </p:sp>
    </p:spTree>
    <p:extLst>
      <p:ext uri="{BB962C8B-B14F-4D97-AF65-F5344CB8AC3E}">
        <p14:creationId xmlns:p14="http://schemas.microsoft.com/office/powerpoint/2010/main" val="1706464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EEO Data Study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9D02D2-BDC4-2E4F-B07B-4A6FFA68E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318945"/>
              </p:ext>
            </p:extLst>
          </p:nvPr>
        </p:nvGraphicFramePr>
        <p:xfrm>
          <a:off x="1115565" y="2422930"/>
          <a:ext cx="10168131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9377">
                  <a:extLst>
                    <a:ext uri="{9D8B030D-6E8A-4147-A177-3AD203B41FA5}">
                      <a16:colId xmlns:a16="http://schemas.microsoft.com/office/drawing/2014/main" val="660654778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57421811"/>
                    </a:ext>
                  </a:extLst>
                </a:gridCol>
                <a:gridCol w="3389377">
                  <a:extLst>
                    <a:ext uri="{9D8B030D-6E8A-4147-A177-3AD203B41FA5}">
                      <a16:colId xmlns:a16="http://schemas.microsoft.com/office/drawing/2014/main" val="2505785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Student Population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with Service Area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566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7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79% of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8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5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 of Expected</a:t>
                      </a:r>
                      <a:endParaRPr lang="en-US" i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 of 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27292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AE92A-74C9-6D46-A4AE-E77644303B1B}"/>
              </a:ext>
            </a:extLst>
          </p:cNvPr>
          <p:cNvSpPr txBox="1"/>
          <p:nvPr/>
        </p:nvSpPr>
        <p:spPr>
          <a:xfrm>
            <a:off x="1115567" y="1728216"/>
            <a:ext cx="3490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Service / Maintenance</a:t>
            </a:r>
          </a:p>
        </p:txBody>
      </p:sp>
    </p:spTree>
    <p:extLst>
      <p:ext uri="{BB962C8B-B14F-4D97-AF65-F5344CB8AC3E}">
        <p14:creationId xmlns:p14="http://schemas.microsoft.com/office/powerpoint/2010/main" val="159394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Part 1: Perceptions of Overall Environment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9F3ED-9670-B64C-B56B-E09C67270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51482"/>
            <a:ext cx="9144000" cy="4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37A80-7F63-F943-AA59-19B77041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4000" y="1951482"/>
            <a:ext cx="9144000" cy="4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C06C6-35DC-4747-9572-15337BC4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51482"/>
            <a:ext cx="9144000" cy="41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9253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2E8E3"/>
      </a:lt2>
      <a:accent1>
        <a:srgbClr val="E729BC"/>
      </a:accent1>
      <a:accent2>
        <a:srgbClr val="B117D5"/>
      </a:accent2>
      <a:accent3>
        <a:srgbClr val="7429E7"/>
      </a:accent3>
      <a:accent4>
        <a:srgbClr val="4447DD"/>
      </a:accent4>
      <a:accent5>
        <a:srgbClr val="297CE7"/>
      </a:accent5>
      <a:accent6>
        <a:srgbClr val="16B3CD"/>
      </a:accent6>
      <a:hlink>
        <a:srgbClr val="5775C7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9186</TotalTime>
  <Words>673</Words>
  <Application>Microsoft Macintosh PowerPoint</Application>
  <PresentationFormat>Widescreen</PresentationFormat>
  <Paragraphs>245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Avenir Next LT Pro</vt:lpstr>
      <vt:lpstr>Calibri</vt:lpstr>
      <vt:lpstr>Helvetica</vt:lpstr>
      <vt:lpstr>AccentBoxVTI</vt:lpstr>
      <vt:lpstr>Diversity, Equity &amp; Inclusion +  Data Presentation</vt:lpstr>
      <vt:lpstr>Diversity Equity Inclusion +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Faculty / Staff Survey</vt:lpstr>
      <vt:lpstr>Faculty / Staff Survey Results</vt:lpstr>
      <vt:lpstr>Faculty / Staff Survey</vt:lpstr>
      <vt:lpstr>Faculty / Staff Survey</vt:lpstr>
      <vt:lpstr>Faculty / Staff Survey</vt:lpstr>
      <vt:lpstr>Faculty / Staff Survey</vt:lpstr>
      <vt:lpstr>Faculty / Staff Survey</vt:lpstr>
      <vt:lpstr>EEO Data Study</vt:lpstr>
      <vt:lpstr>EEO Data Study</vt:lpstr>
      <vt:lpstr>EEO Data Study</vt:lpstr>
      <vt:lpstr>EEO Data Study</vt:lpstr>
      <vt:lpstr>EEO Data Study</vt:lpstr>
      <vt:lpstr>EEO Data Study</vt:lpstr>
      <vt:lpstr>EEO Data Study</vt:lpstr>
      <vt:lpstr>EEO Data Study</vt:lpstr>
      <vt:lpstr>EEO Data Study</vt:lpstr>
      <vt:lpstr>EEO Data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Diversity, Equity &amp; Inclusion +  Data Presentation</dc:title>
  <dc:creator>Ed Karpp</dc:creator>
  <cp:lastModifiedBy>Ed Karpp</cp:lastModifiedBy>
  <cp:revision>84</cp:revision>
  <dcterms:created xsi:type="dcterms:W3CDTF">2020-06-17T16:47:49Z</dcterms:created>
  <dcterms:modified xsi:type="dcterms:W3CDTF">2020-07-22T18:00:40Z</dcterms:modified>
</cp:coreProperties>
</file>