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notesMasterIdLst>
    <p:notesMasterId r:id="rId49"/>
  </p:notesMasterIdLst>
  <p:sldIdLst>
    <p:sldId id="256" r:id="rId2"/>
    <p:sldId id="257" r:id="rId3"/>
    <p:sldId id="314" r:id="rId4"/>
    <p:sldId id="294" r:id="rId5"/>
    <p:sldId id="258" r:id="rId6"/>
    <p:sldId id="259" r:id="rId7"/>
    <p:sldId id="269" r:id="rId8"/>
    <p:sldId id="260" r:id="rId9"/>
    <p:sldId id="261" r:id="rId10"/>
    <p:sldId id="262" r:id="rId11"/>
    <p:sldId id="263" r:id="rId12"/>
    <p:sldId id="264" r:id="rId13"/>
    <p:sldId id="265" r:id="rId14"/>
    <p:sldId id="288" r:id="rId15"/>
    <p:sldId id="270" r:id="rId16"/>
    <p:sldId id="267" r:id="rId17"/>
    <p:sldId id="274" r:id="rId18"/>
    <p:sldId id="273" r:id="rId19"/>
    <p:sldId id="275" r:id="rId20"/>
    <p:sldId id="276" r:id="rId21"/>
    <p:sldId id="272" r:id="rId22"/>
    <p:sldId id="271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9" r:id="rId35"/>
    <p:sldId id="290" r:id="rId36"/>
    <p:sldId id="291" r:id="rId37"/>
    <p:sldId id="292" r:id="rId38"/>
    <p:sldId id="295" r:id="rId39"/>
    <p:sldId id="293" r:id="rId40"/>
    <p:sldId id="296" r:id="rId41"/>
    <p:sldId id="300" r:id="rId42"/>
    <p:sldId id="299" r:id="rId43"/>
    <p:sldId id="297" r:id="rId44"/>
    <p:sldId id="298" r:id="rId45"/>
    <p:sldId id="311" r:id="rId46"/>
    <p:sldId id="312" r:id="rId47"/>
    <p:sldId id="313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25"/>
    <p:restoredTop sz="94578"/>
  </p:normalViewPr>
  <p:slideViewPr>
    <p:cSldViewPr snapToGrid="0" snapToObjects="1">
      <p:cViewPr varScale="1">
        <p:scale>
          <a:sx n="115" d="100"/>
          <a:sy n="115" d="100"/>
        </p:scale>
        <p:origin x="992" y="200"/>
      </p:cViewPr>
      <p:guideLst/>
    </p:cSldViewPr>
  </p:slideViewPr>
  <p:outlineViewPr>
    <p:cViewPr>
      <p:scale>
        <a:sx n="33" d="100"/>
        <a:sy n="33" d="100"/>
      </p:scale>
      <p:origin x="0" y="-65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2E3CDB-B06F-B041-BF89-934607B936F7}" type="datetimeFigureOut">
              <a:rPr lang="en-US" smtClean="0"/>
              <a:t>9/8/20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56207F-F20C-664F-8940-C95D3A3B6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690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290096C7-89CC-E448-A1BF-D0FF8A4A8C1D}" type="datetime1">
              <a:rPr lang="en-US" smtClean="0"/>
              <a:t>9/8/20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3596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DE4E8-2B30-5B4A-A5AA-F213112D0B92}" type="datetime1">
              <a:rPr lang="en-US" smtClean="0"/>
              <a:t>9/8/20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777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8AC6A-BE24-FC42-84FE-65DF3429966F}" type="datetime1">
              <a:rPr lang="en-US" smtClean="0"/>
              <a:t>9/8/20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66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92225679-7008-4542-91DC-F23CE1575870}" type="datetime1">
              <a:rPr lang="en-US" smtClean="0"/>
              <a:t>9/8/20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813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523A-FAE4-364B-AB1A-750C69AFEDD8}" type="datetime1">
              <a:rPr lang="en-US" smtClean="0"/>
              <a:t>9/8/20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605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38E31C7F-6EDF-004E-921F-E382A0349D80}" type="datetime1">
              <a:rPr lang="en-US" smtClean="0"/>
              <a:t>9/8/20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638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46B9892F-7F5A-B944-96AC-6463ED67FD9E}" type="datetime1">
              <a:rPr lang="en-US" smtClean="0"/>
              <a:t>9/8/20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184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FE9E2-FB15-6249-BB01-3E55BAC73EEE}" type="datetime1">
              <a:rPr lang="en-US" smtClean="0"/>
              <a:t>9/8/20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622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42B03-D722-1241-909A-C03D77B068F5}" type="datetime1">
              <a:rPr lang="en-US" smtClean="0"/>
              <a:t>9/8/20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927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CFC37569-4299-EA47-9BE5-FE7D1625B927}" type="datetime1">
              <a:rPr lang="en-US" smtClean="0"/>
              <a:t>9/8/20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342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8058E65A-E89C-6E4C-89C5-5019BAB62C90}" type="datetime1">
              <a:rPr lang="en-US" smtClean="0"/>
              <a:t>9/8/20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69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A9928-EB8B-0140-9C84-6AB0D34D8ED2}" type="datetime1">
              <a:rPr lang="en-US" smtClean="0"/>
              <a:t>9/8/20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120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5" r:id="rId6"/>
    <p:sldLayoutId id="2147483680" r:id="rId7"/>
    <p:sldLayoutId id="2147483681" r:id="rId8"/>
    <p:sldLayoutId id="2147483682" r:id="rId9"/>
    <p:sldLayoutId id="2147483684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2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2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2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25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26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27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28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29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30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29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3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emf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3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3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3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3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1C45B0-46F6-499E-AED1-0C8A5CFF86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" r="16446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AD3E79-F252-AA49-8E72-1973E998DB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 fontScale="90000"/>
          </a:bodyPr>
          <a:lstStyle/>
          <a:p>
            <a:r>
              <a:rPr lang="en-US" sz="4800" dirty="0"/>
              <a:t>Diversity,</a:t>
            </a:r>
            <a:br>
              <a:rPr lang="en-US" sz="4800" dirty="0"/>
            </a:br>
            <a:r>
              <a:rPr lang="en-US" sz="4800" dirty="0"/>
              <a:t>Equity &amp;</a:t>
            </a:r>
            <a:br>
              <a:rPr lang="en-US" sz="4800" dirty="0"/>
            </a:br>
            <a:r>
              <a:rPr lang="en-US" sz="4800" dirty="0"/>
              <a:t>Inclusion +</a:t>
            </a:r>
            <a:br>
              <a:rPr lang="en-US" sz="4800" dirty="0"/>
            </a:br>
            <a:br>
              <a:rPr lang="en-US" sz="4800" dirty="0"/>
            </a:br>
            <a:r>
              <a:rPr lang="en-US" sz="4000" dirty="0"/>
              <a:t>Data Presentation</a:t>
            </a: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BF7AB1-864F-2B46-92DF-A0931034DD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5257802" cy="1208141"/>
          </a:xfrm>
        </p:spPr>
        <p:txBody>
          <a:bodyPr>
            <a:normAutofit/>
          </a:bodyPr>
          <a:lstStyle/>
          <a:p>
            <a:r>
              <a:rPr lang="en-US" dirty="0"/>
              <a:t>Faculty Institute</a:t>
            </a:r>
          </a:p>
          <a:p>
            <a:r>
              <a:rPr lang="en-US" dirty="0"/>
              <a:t>September 11, 2020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A48F8D-788E-0341-AB43-6FFC738B0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3733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1C45B0-46F6-499E-AED1-0C8A5CFF86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1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 l="5708" t="22521" r="3383"/>
          <a:stretch/>
        </p:blipFill>
        <p:spPr>
          <a:xfrm>
            <a:off x="19" y="10"/>
            <a:ext cx="12191981" cy="68579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49AF47F-BEB0-AA45-98BE-A9AF885C01F8}"/>
              </a:ext>
            </a:extLst>
          </p:cNvPr>
          <p:cNvSpPr/>
          <p:nvPr/>
        </p:nvSpPr>
        <p:spPr>
          <a:xfrm>
            <a:off x="1" y="827902"/>
            <a:ext cx="12192000" cy="667265"/>
          </a:xfrm>
          <a:prstGeom prst="rect">
            <a:avLst/>
          </a:prstGeom>
          <a:solidFill>
            <a:schemeClr val="accent5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AD3E79-F252-AA49-8E72-1973E998D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NACCC Survey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56B4E-4DD3-CF44-B8A2-FF0C289E0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FC06C6-35DC-4747-9572-15337BC426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1951482"/>
            <a:ext cx="9144000" cy="418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992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1C45B0-46F6-499E-AED1-0C8A5CFF86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1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 l="5708" t="22521" r="3383"/>
          <a:stretch/>
        </p:blipFill>
        <p:spPr>
          <a:xfrm>
            <a:off x="19" y="10"/>
            <a:ext cx="12191981" cy="68579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49AF47F-BEB0-AA45-98BE-A9AF885C01F8}"/>
              </a:ext>
            </a:extLst>
          </p:cNvPr>
          <p:cNvSpPr/>
          <p:nvPr/>
        </p:nvSpPr>
        <p:spPr>
          <a:xfrm>
            <a:off x="1" y="827902"/>
            <a:ext cx="12192000" cy="667265"/>
          </a:xfrm>
          <a:prstGeom prst="rect">
            <a:avLst/>
          </a:prstGeom>
          <a:solidFill>
            <a:schemeClr val="accent5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AD3E79-F252-AA49-8E72-1973E998D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NACCC Survey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56B4E-4DD3-CF44-B8A2-FF0C289E0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FC06C6-35DC-4747-9572-15337BC426B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524000" y="1951482"/>
            <a:ext cx="9144000" cy="418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80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1C45B0-46F6-499E-AED1-0C8A5CFF86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1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 l="5708" t="22521" r="3383"/>
          <a:stretch/>
        </p:blipFill>
        <p:spPr>
          <a:xfrm>
            <a:off x="19" y="10"/>
            <a:ext cx="12191981" cy="68579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49AF47F-BEB0-AA45-98BE-A9AF885C01F8}"/>
              </a:ext>
            </a:extLst>
          </p:cNvPr>
          <p:cNvSpPr/>
          <p:nvPr/>
        </p:nvSpPr>
        <p:spPr>
          <a:xfrm>
            <a:off x="1" y="827902"/>
            <a:ext cx="12192000" cy="667265"/>
          </a:xfrm>
          <a:prstGeom prst="rect">
            <a:avLst/>
          </a:prstGeom>
          <a:solidFill>
            <a:schemeClr val="accent5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AD3E79-F252-AA49-8E72-1973E998D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NACCC Survey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56B4E-4DD3-CF44-B8A2-FF0C289E0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FC06C6-35DC-4747-9572-15337BC426B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532676" y="1951482"/>
            <a:ext cx="9126647" cy="418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536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1C45B0-46F6-499E-AED1-0C8A5CFF86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1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 l="5708" t="22521" r="3383"/>
          <a:stretch/>
        </p:blipFill>
        <p:spPr>
          <a:xfrm>
            <a:off x="19" y="10"/>
            <a:ext cx="12191981" cy="68579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49AF47F-BEB0-AA45-98BE-A9AF885C01F8}"/>
              </a:ext>
            </a:extLst>
          </p:cNvPr>
          <p:cNvSpPr/>
          <p:nvPr/>
        </p:nvSpPr>
        <p:spPr>
          <a:xfrm>
            <a:off x="1" y="827902"/>
            <a:ext cx="12192000" cy="667265"/>
          </a:xfrm>
          <a:prstGeom prst="rect">
            <a:avLst/>
          </a:prstGeom>
          <a:solidFill>
            <a:schemeClr val="accent5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AD3E79-F252-AA49-8E72-1973E998D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NACCC Survey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56B4E-4DD3-CF44-B8A2-FF0C289E0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FC06C6-35DC-4747-9572-15337BC426B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532676" y="1951482"/>
            <a:ext cx="9126647" cy="4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952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1C45B0-46F6-499E-AED1-0C8A5CFF86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1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 l="5708" t="22521" r="3383"/>
          <a:stretch/>
        </p:blipFill>
        <p:spPr>
          <a:xfrm>
            <a:off x="19" y="10"/>
            <a:ext cx="12191981" cy="68579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49AF47F-BEB0-AA45-98BE-A9AF885C01F8}"/>
              </a:ext>
            </a:extLst>
          </p:cNvPr>
          <p:cNvSpPr/>
          <p:nvPr/>
        </p:nvSpPr>
        <p:spPr>
          <a:xfrm>
            <a:off x="1" y="827902"/>
            <a:ext cx="12192000" cy="667265"/>
          </a:xfrm>
          <a:prstGeom prst="rect">
            <a:avLst/>
          </a:prstGeom>
          <a:solidFill>
            <a:schemeClr val="accent5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AD3E79-F252-AA49-8E72-1973E998D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NACCC Survey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56B4E-4DD3-CF44-B8A2-FF0C289E0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FC06C6-35DC-4747-9572-15337BC426B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15646" y="1922119"/>
            <a:ext cx="10367971" cy="424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956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1C45B0-46F6-499E-AED1-0C8A5CFF86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1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 l="5708" t="22521" r="3383"/>
          <a:stretch/>
        </p:blipFill>
        <p:spPr>
          <a:xfrm>
            <a:off x="19" y="10"/>
            <a:ext cx="12191981" cy="68579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49AF47F-BEB0-AA45-98BE-A9AF885C01F8}"/>
              </a:ext>
            </a:extLst>
          </p:cNvPr>
          <p:cNvSpPr/>
          <p:nvPr/>
        </p:nvSpPr>
        <p:spPr>
          <a:xfrm>
            <a:off x="1" y="827902"/>
            <a:ext cx="12192000" cy="667265"/>
          </a:xfrm>
          <a:prstGeom prst="rect">
            <a:avLst/>
          </a:prstGeom>
          <a:solidFill>
            <a:schemeClr val="accent5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AD3E79-F252-AA49-8E72-1973E998D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NACCC Survey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BF7AB1-864F-2B46-92DF-A0931034DD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bg1"/>
                </a:solidFill>
                <a:latin typeface="Helvetica" pitchFamily="2" charset="0"/>
              </a:rPr>
              <a:t>Part 2: Experiencing Racism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56B4E-4DD3-CF44-B8A2-FF0C289E0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3300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1C45B0-46F6-499E-AED1-0C8A5CFF86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1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 l="5708" t="22521" r="3383"/>
          <a:stretch/>
        </p:blipFill>
        <p:spPr>
          <a:xfrm>
            <a:off x="19" y="10"/>
            <a:ext cx="12191981" cy="68579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49AF47F-BEB0-AA45-98BE-A9AF885C01F8}"/>
              </a:ext>
            </a:extLst>
          </p:cNvPr>
          <p:cNvSpPr/>
          <p:nvPr/>
        </p:nvSpPr>
        <p:spPr>
          <a:xfrm>
            <a:off x="1" y="827902"/>
            <a:ext cx="12192000" cy="667265"/>
          </a:xfrm>
          <a:prstGeom prst="rect">
            <a:avLst/>
          </a:prstGeom>
          <a:solidFill>
            <a:schemeClr val="accent5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AD3E79-F252-AA49-8E72-1973E998D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NACCC Survey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56B4E-4DD3-CF44-B8A2-FF0C289E0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DF1ED4-0E43-2A4B-B2A3-619544DB466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95353" y="1774429"/>
            <a:ext cx="11201294" cy="458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8323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1C45B0-46F6-499E-AED1-0C8A5CFF86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1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 l="5708" t="22521" r="3383"/>
          <a:stretch/>
        </p:blipFill>
        <p:spPr>
          <a:xfrm>
            <a:off x="19" y="10"/>
            <a:ext cx="12191981" cy="68579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49AF47F-BEB0-AA45-98BE-A9AF885C01F8}"/>
              </a:ext>
            </a:extLst>
          </p:cNvPr>
          <p:cNvSpPr/>
          <p:nvPr/>
        </p:nvSpPr>
        <p:spPr>
          <a:xfrm>
            <a:off x="1" y="827902"/>
            <a:ext cx="12192000" cy="667265"/>
          </a:xfrm>
          <a:prstGeom prst="rect">
            <a:avLst/>
          </a:prstGeom>
          <a:solidFill>
            <a:schemeClr val="accent5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AD3E79-F252-AA49-8E72-1973E998D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NACCC Survey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56B4E-4DD3-CF44-B8A2-FF0C289E0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DF1ED4-0E43-2A4B-B2A3-619544DB466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23900" y="1915160"/>
            <a:ext cx="10744200" cy="43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3891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1C45B0-46F6-499E-AED1-0C8A5CFF86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1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 l="5708" t="22521" r="3383"/>
          <a:stretch/>
        </p:blipFill>
        <p:spPr>
          <a:xfrm>
            <a:off x="19" y="10"/>
            <a:ext cx="12191981" cy="68579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49AF47F-BEB0-AA45-98BE-A9AF885C01F8}"/>
              </a:ext>
            </a:extLst>
          </p:cNvPr>
          <p:cNvSpPr/>
          <p:nvPr/>
        </p:nvSpPr>
        <p:spPr>
          <a:xfrm>
            <a:off x="1" y="827902"/>
            <a:ext cx="12192000" cy="667265"/>
          </a:xfrm>
          <a:prstGeom prst="rect">
            <a:avLst/>
          </a:prstGeom>
          <a:solidFill>
            <a:schemeClr val="accent5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AD3E79-F252-AA49-8E72-1973E998D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NACCC Survey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56B4E-4DD3-CF44-B8A2-FF0C289E0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DF1ED4-0E43-2A4B-B2A3-619544DB466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23900" y="1915160"/>
            <a:ext cx="10744200" cy="43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7555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1C45B0-46F6-499E-AED1-0C8A5CFF86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1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 l="5708" t="22521" r="3383"/>
          <a:stretch/>
        </p:blipFill>
        <p:spPr>
          <a:xfrm>
            <a:off x="19" y="10"/>
            <a:ext cx="12191981" cy="68579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49AF47F-BEB0-AA45-98BE-A9AF885C01F8}"/>
              </a:ext>
            </a:extLst>
          </p:cNvPr>
          <p:cNvSpPr/>
          <p:nvPr/>
        </p:nvSpPr>
        <p:spPr>
          <a:xfrm>
            <a:off x="1" y="827902"/>
            <a:ext cx="12192000" cy="667265"/>
          </a:xfrm>
          <a:prstGeom prst="rect">
            <a:avLst/>
          </a:prstGeom>
          <a:solidFill>
            <a:schemeClr val="accent5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AD3E79-F252-AA49-8E72-1973E998D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NACCC Survey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56B4E-4DD3-CF44-B8A2-FF0C289E0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19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DF1ED4-0E43-2A4B-B2A3-619544DB466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23900" y="1915160"/>
            <a:ext cx="10744200" cy="43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014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1C45B0-46F6-499E-AED1-0C8A5CFF86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1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 l="5708" t="22521" r="3383"/>
          <a:stretch/>
        </p:blipFill>
        <p:spPr>
          <a:xfrm>
            <a:off x="0" y="10"/>
            <a:ext cx="12191981" cy="68579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49AF47F-BEB0-AA45-98BE-A9AF885C01F8}"/>
              </a:ext>
            </a:extLst>
          </p:cNvPr>
          <p:cNvSpPr/>
          <p:nvPr/>
        </p:nvSpPr>
        <p:spPr>
          <a:xfrm>
            <a:off x="1" y="827902"/>
            <a:ext cx="12192000" cy="667265"/>
          </a:xfrm>
          <a:prstGeom prst="rect">
            <a:avLst/>
          </a:prstGeom>
          <a:solidFill>
            <a:schemeClr val="accent5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AD3E79-F252-AA49-8E72-1973E998D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Diversity Equity Inclusion +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BF7AB1-864F-2B46-92DF-A0931034DD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latin typeface="Helvetica" pitchFamily="2" charset="0"/>
              </a:rPr>
              <a:t>Put questions in the chat – those not answered immediately will be answered in follow-up discussion sessions (Monday, September 14 and Wednesday, September 16)</a:t>
            </a:r>
          </a:p>
          <a:p>
            <a:pPr>
              <a:lnSpc>
                <a:spcPct val="150000"/>
              </a:lnSpc>
            </a:pPr>
            <a:endParaRPr lang="en-US" sz="2400" b="1" dirty="0">
              <a:solidFill>
                <a:schemeClr val="bg1"/>
              </a:solidFill>
              <a:latin typeface="Helvetica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latin typeface="Helvetica" pitchFamily="2" charset="0"/>
              </a:rPr>
              <a:t>Presentation will be made available on Canvas (Institute Day program) and the GCC website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56B4E-4DD3-CF44-B8A2-FF0C289E0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337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1C45B0-46F6-499E-AED1-0C8A5CFF86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1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 l="5708" t="22521" r="3383"/>
          <a:stretch/>
        </p:blipFill>
        <p:spPr>
          <a:xfrm>
            <a:off x="19" y="10"/>
            <a:ext cx="12191981" cy="68579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49AF47F-BEB0-AA45-98BE-A9AF885C01F8}"/>
              </a:ext>
            </a:extLst>
          </p:cNvPr>
          <p:cNvSpPr/>
          <p:nvPr/>
        </p:nvSpPr>
        <p:spPr>
          <a:xfrm>
            <a:off x="1" y="827902"/>
            <a:ext cx="12192000" cy="667265"/>
          </a:xfrm>
          <a:prstGeom prst="rect">
            <a:avLst/>
          </a:prstGeom>
          <a:solidFill>
            <a:schemeClr val="accent5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AD3E79-F252-AA49-8E72-1973E998D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NACCC Survey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56B4E-4DD3-CF44-B8A2-FF0C289E0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20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DF1ED4-0E43-2A4B-B2A3-619544DB466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23900" y="1915160"/>
            <a:ext cx="10744200" cy="43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7575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1C45B0-46F6-499E-AED1-0C8A5CFF86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1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 l="5708" t="22521" r="3383"/>
          <a:stretch/>
        </p:blipFill>
        <p:spPr>
          <a:xfrm>
            <a:off x="19" y="10"/>
            <a:ext cx="12191981" cy="68579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49AF47F-BEB0-AA45-98BE-A9AF885C01F8}"/>
              </a:ext>
            </a:extLst>
          </p:cNvPr>
          <p:cNvSpPr/>
          <p:nvPr/>
        </p:nvSpPr>
        <p:spPr>
          <a:xfrm>
            <a:off x="1" y="827902"/>
            <a:ext cx="12192000" cy="667265"/>
          </a:xfrm>
          <a:prstGeom prst="rect">
            <a:avLst/>
          </a:prstGeom>
          <a:solidFill>
            <a:schemeClr val="accent5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AD3E79-F252-AA49-8E72-1973E998D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NACCC Survey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BF7AB1-864F-2B46-92DF-A0931034DD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bg1"/>
                </a:solidFill>
                <a:latin typeface="Helvetica" pitchFamily="2" charset="0"/>
              </a:rPr>
              <a:t>Part 3: Classroom Environment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56B4E-4DD3-CF44-B8A2-FF0C289E0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297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1C45B0-46F6-499E-AED1-0C8A5CFF86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1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 l="5708" t="22521" r="3383"/>
          <a:stretch/>
        </p:blipFill>
        <p:spPr>
          <a:xfrm>
            <a:off x="19" y="10"/>
            <a:ext cx="12191981" cy="68579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49AF47F-BEB0-AA45-98BE-A9AF885C01F8}"/>
              </a:ext>
            </a:extLst>
          </p:cNvPr>
          <p:cNvSpPr/>
          <p:nvPr/>
        </p:nvSpPr>
        <p:spPr>
          <a:xfrm>
            <a:off x="1" y="827902"/>
            <a:ext cx="12192000" cy="667265"/>
          </a:xfrm>
          <a:prstGeom prst="rect">
            <a:avLst/>
          </a:prstGeom>
          <a:solidFill>
            <a:schemeClr val="accent5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AD3E79-F252-AA49-8E72-1973E998D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NACCC Survey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56B4E-4DD3-CF44-B8A2-FF0C289E0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22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DF1ED4-0E43-2A4B-B2A3-619544DB466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23900" y="1915160"/>
            <a:ext cx="10744200" cy="43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7765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1C45B0-46F6-499E-AED1-0C8A5CFF86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1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 l="5708" t="22521" r="3383"/>
          <a:stretch/>
        </p:blipFill>
        <p:spPr>
          <a:xfrm>
            <a:off x="19" y="10"/>
            <a:ext cx="12191981" cy="68579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49AF47F-BEB0-AA45-98BE-A9AF885C01F8}"/>
              </a:ext>
            </a:extLst>
          </p:cNvPr>
          <p:cNvSpPr/>
          <p:nvPr/>
        </p:nvSpPr>
        <p:spPr>
          <a:xfrm>
            <a:off x="1" y="827902"/>
            <a:ext cx="12192000" cy="667265"/>
          </a:xfrm>
          <a:prstGeom prst="rect">
            <a:avLst/>
          </a:prstGeom>
          <a:solidFill>
            <a:schemeClr val="accent5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AD3E79-F252-AA49-8E72-1973E998D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NACCC Survey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56B4E-4DD3-CF44-B8A2-FF0C289E0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23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DF1ED4-0E43-2A4B-B2A3-619544DB466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23900" y="1915160"/>
            <a:ext cx="10744200" cy="43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2577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1C45B0-46F6-499E-AED1-0C8A5CFF86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1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 l="5708" t="22521" r="3383"/>
          <a:stretch/>
        </p:blipFill>
        <p:spPr>
          <a:xfrm>
            <a:off x="19" y="10"/>
            <a:ext cx="12191981" cy="68579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49AF47F-BEB0-AA45-98BE-A9AF885C01F8}"/>
              </a:ext>
            </a:extLst>
          </p:cNvPr>
          <p:cNvSpPr/>
          <p:nvPr/>
        </p:nvSpPr>
        <p:spPr>
          <a:xfrm>
            <a:off x="1" y="827902"/>
            <a:ext cx="12192000" cy="667265"/>
          </a:xfrm>
          <a:prstGeom prst="rect">
            <a:avLst/>
          </a:prstGeom>
          <a:solidFill>
            <a:schemeClr val="accent5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AD3E79-F252-AA49-8E72-1973E998D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NACCC Survey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56B4E-4DD3-CF44-B8A2-FF0C289E0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24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DF1ED4-0E43-2A4B-B2A3-619544DB466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23900" y="1915160"/>
            <a:ext cx="10744200" cy="43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3971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1C45B0-46F6-499E-AED1-0C8A5CFF86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1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 l="5708" t="22521" r="3383"/>
          <a:stretch/>
        </p:blipFill>
        <p:spPr>
          <a:xfrm>
            <a:off x="19" y="10"/>
            <a:ext cx="12191981" cy="68579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49AF47F-BEB0-AA45-98BE-A9AF885C01F8}"/>
              </a:ext>
            </a:extLst>
          </p:cNvPr>
          <p:cNvSpPr/>
          <p:nvPr/>
        </p:nvSpPr>
        <p:spPr>
          <a:xfrm>
            <a:off x="1" y="827902"/>
            <a:ext cx="12192000" cy="667265"/>
          </a:xfrm>
          <a:prstGeom prst="rect">
            <a:avLst/>
          </a:prstGeom>
          <a:solidFill>
            <a:schemeClr val="accent5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AD3E79-F252-AA49-8E72-1973E998D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NACCC Survey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56B4E-4DD3-CF44-B8A2-FF0C289E0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25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DF1ED4-0E43-2A4B-B2A3-619544DB466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23900" y="1915160"/>
            <a:ext cx="10744200" cy="43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7558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1C45B0-46F6-499E-AED1-0C8A5CFF86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1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 l="5708" t="22521" r="3383"/>
          <a:stretch/>
        </p:blipFill>
        <p:spPr>
          <a:xfrm>
            <a:off x="19" y="10"/>
            <a:ext cx="12191981" cy="68579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49AF47F-BEB0-AA45-98BE-A9AF885C01F8}"/>
              </a:ext>
            </a:extLst>
          </p:cNvPr>
          <p:cNvSpPr/>
          <p:nvPr/>
        </p:nvSpPr>
        <p:spPr>
          <a:xfrm>
            <a:off x="1" y="827902"/>
            <a:ext cx="12192000" cy="667265"/>
          </a:xfrm>
          <a:prstGeom prst="rect">
            <a:avLst/>
          </a:prstGeom>
          <a:solidFill>
            <a:schemeClr val="accent5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AD3E79-F252-AA49-8E72-1973E998D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NACCC Survey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56B4E-4DD3-CF44-B8A2-FF0C289E0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26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DF1ED4-0E43-2A4B-B2A3-619544DB466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23900" y="1915160"/>
            <a:ext cx="10744200" cy="43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8841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1C45B0-46F6-499E-AED1-0C8A5CFF86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1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 l="5708" t="22521" r="3383"/>
          <a:stretch/>
        </p:blipFill>
        <p:spPr>
          <a:xfrm>
            <a:off x="19" y="10"/>
            <a:ext cx="12191981" cy="68579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49AF47F-BEB0-AA45-98BE-A9AF885C01F8}"/>
              </a:ext>
            </a:extLst>
          </p:cNvPr>
          <p:cNvSpPr/>
          <p:nvPr/>
        </p:nvSpPr>
        <p:spPr>
          <a:xfrm>
            <a:off x="1" y="827902"/>
            <a:ext cx="12192000" cy="667265"/>
          </a:xfrm>
          <a:prstGeom prst="rect">
            <a:avLst/>
          </a:prstGeom>
          <a:solidFill>
            <a:schemeClr val="accent5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AD3E79-F252-AA49-8E72-1973E998D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NACCC Survey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56B4E-4DD3-CF44-B8A2-FF0C289E0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27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DF1ED4-0E43-2A4B-B2A3-619544DB466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23900" y="1915160"/>
            <a:ext cx="10744200" cy="43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8938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1C45B0-46F6-499E-AED1-0C8A5CFF86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1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 l="5708" t="22521" r="3383"/>
          <a:stretch/>
        </p:blipFill>
        <p:spPr>
          <a:xfrm>
            <a:off x="19" y="10"/>
            <a:ext cx="12191981" cy="68579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49AF47F-BEB0-AA45-98BE-A9AF885C01F8}"/>
              </a:ext>
            </a:extLst>
          </p:cNvPr>
          <p:cNvSpPr/>
          <p:nvPr/>
        </p:nvSpPr>
        <p:spPr>
          <a:xfrm>
            <a:off x="1" y="827902"/>
            <a:ext cx="12192000" cy="667265"/>
          </a:xfrm>
          <a:prstGeom prst="rect">
            <a:avLst/>
          </a:prstGeom>
          <a:solidFill>
            <a:schemeClr val="accent5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AD3E79-F252-AA49-8E72-1973E998D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NACCC Survey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56B4E-4DD3-CF44-B8A2-FF0C289E0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28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DF1ED4-0E43-2A4B-B2A3-619544DB466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23900" y="1915160"/>
            <a:ext cx="10744200" cy="43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5268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1C45B0-46F6-499E-AED1-0C8A5CFF86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1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 l="5708" t="22521" r="3383"/>
          <a:stretch/>
        </p:blipFill>
        <p:spPr>
          <a:xfrm>
            <a:off x="19" y="10"/>
            <a:ext cx="12191981" cy="68579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49AF47F-BEB0-AA45-98BE-A9AF885C01F8}"/>
              </a:ext>
            </a:extLst>
          </p:cNvPr>
          <p:cNvSpPr/>
          <p:nvPr/>
        </p:nvSpPr>
        <p:spPr>
          <a:xfrm>
            <a:off x="1" y="827902"/>
            <a:ext cx="12192000" cy="667265"/>
          </a:xfrm>
          <a:prstGeom prst="rect">
            <a:avLst/>
          </a:prstGeom>
          <a:solidFill>
            <a:schemeClr val="accent5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AD3E79-F252-AA49-8E72-1973E998D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NACCC Survey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BF7AB1-864F-2B46-92DF-A0931034DD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bg1"/>
                </a:solidFill>
                <a:latin typeface="Helvetica" pitchFamily="2" charset="0"/>
              </a:rPr>
              <a:t>Part 4: Environment Among Students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56B4E-4DD3-CF44-B8A2-FF0C289E0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404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1C45B0-46F6-499E-AED1-0C8A5CFF86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1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 l="5708" t="22521" r="3383"/>
          <a:stretch/>
        </p:blipFill>
        <p:spPr>
          <a:xfrm>
            <a:off x="19" y="10"/>
            <a:ext cx="12191981" cy="68579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49AF47F-BEB0-AA45-98BE-A9AF885C01F8}"/>
              </a:ext>
            </a:extLst>
          </p:cNvPr>
          <p:cNvSpPr/>
          <p:nvPr/>
        </p:nvSpPr>
        <p:spPr>
          <a:xfrm>
            <a:off x="1" y="827902"/>
            <a:ext cx="12192000" cy="667265"/>
          </a:xfrm>
          <a:prstGeom prst="rect">
            <a:avLst/>
          </a:prstGeom>
          <a:solidFill>
            <a:schemeClr val="accent5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AD3E79-F252-AA49-8E72-1973E998D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>
                <a:solidFill>
                  <a:schemeClr val="bg1"/>
                </a:solidFill>
              </a:rPr>
              <a:t>Diversity Equity Inclusion +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BF7AB1-864F-2B46-92DF-A0931034DD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bg1"/>
                </a:solidFill>
                <a:latin typeface="Helvetica" pitchFamily="2" charset="0"/>
              </a:rPr>
              <a:t>NACCC Survey Results (Spring 2019)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bg1"/>
                </a:solidFill>
                <a:latin typeface="Helvetica" pitchFamily="2" charset="0"/>
              </a:rPr>
              <a:t>Faculty / Staff Survey Results (Fall 2019)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56B4E-4DD3-CF44-B8A2-FF0C289E0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0153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1C45B0-46F6-499E-AED1-0C8A5CFF86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1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 l="5708" t="22521" r="3383"/>
          <a:stretch/>
        </p:blipFill>
        <p:spPr>
          <a:xfrm>
            <a:off x="19" y="10"/>
            <a:ext cx="12191981" cy="68579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49AF47F-BEB0-AA45-98BE-A9AF885C01F8}"/>
              </a:ext>
            </a:extLst>
          </p:cNvPr>
          <p:cNvSpPr/>
          <p:nvPr/>
        </p:nvSpPr>
        <p:spPr>
          <a:xfrm>
            <a:off x="1" y="827902"/>
            <a:ext cx="12192000" cy="667265"/>
          </a:xfrm>
          <a:prstGeom prst="rect">
            <a:avLst/>
          </a:prstGeom>
          <a:solidFill>
            <a:schemeClr val="accent5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AD3E79-F252-AA49-8E72-1973E998D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NACCC Survey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56B4E-4DD3-CF44-B8A2-FF0C289E0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30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DF1ED4-0E43-2A4B-B2A3-619544DB466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23900" y="1915160"/>
            <a:ext cx="10744200" cy="43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9796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1C45B0-46F6-499E-AED1-0C8A5CFF86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1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 l="5708" t="22521" r="3383"/>
          <a:stretch/>
        </p:blipFill>
        <p:spPr>
          <a:xfrm>
            <a:off x="19" y="10"/>
            <a:ext cx="12191981" cy="68579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49AF47F-BEB0-AA45-98BE-A9AF885C01F8}"/>
              </a:ext>
            </a:extLst>
          </p:cNvPr>
          <p:cNvSpPr/>
          <p:nvPr/>
        </p:nvSpPr>
        <p:spPr>
          <a:xfrm>
            <a:off x="1" y="827902"/>
            <a:ext cx="12192000" cy="667265"/>
          </a:xfrm>
          <a:prstGeom prst="rect">
            <a:avLst/>
          </a:prstGeom>
          <a:solidFill>
            <a:schemeClr val="accent5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AD3E79-F252-AA49-8E72-1973E998D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NACCC Survey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56B4E-4DD3-CF44-B8A2-FF0C289E0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31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DF1ED4-0E43-2A4B-B2A3-619544DB466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23900" y="1915160"/>
            <a:ext cx="10744200" cy="43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9652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1C45B0-46F6-499E-AED1-0C8A5CFF86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1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 l="5708" t="22521" r="3383"/>
          <a:stretch/>
        </p:blipFill>
        <p:spPr>
          <a:xfrm>
            <a:off x="19" y="10"/>
            <a:ext cx="12191981" cy="68579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49AF47F-BEB0-AA45-98BE-A9AF885C01F8}"/>
              </a:ext>
            </a:extLst>
          </p:cNvPr>
          <p:cNvSpPr/>
          <p:nvPr/>
        </p:nvSpPr>
        <p:spPr>
          <a:xfrm>
            <a:off x="1" y="827902"/>
            <a:ext cx="12192000" cy="667265"/>
          </a:xfrm>
          <a:prstGeom prst="rect">
            <a:avLst/>
          </a:prstGeom>
          <a:solidFill>
            <a:schemeClr val="accent5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AD3E79-F252-AA49-8E72-1973E998D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NACCC Survey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56B4E-4DD3-CF44-B8A2-FF0C289E0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32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DF1ED4-0E43-2A4B-B2A3-619544DB466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23900" y="1915160"/>
            <a:ext cx="10744200" cy="43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912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1C45B0-46F6-499E-AED1-0C8A5CFF86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1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 l="5708" t="22521" r="3383"/>
          <a:stretch/>
        </p:blipFill>
        <p:spPr>
          <a:xfrm>
            <a:off x="19" y="10"/>
            <a:ext cx="12191981" cy="68579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49AF47F-BEB0-AA45-98BE-A9AF885C01F8}"/>
              </a:ext>
            </a:extLst>
          </p:cNvPr>
          <p:cNvSpPr/>
          <p:nvPr/>
        </p:nvSpPr>
        <p:spPr>
          <a:xfrm>
            <a:off x="1" y="827902"/>
            <a:ext cx="12192000" cy="667265"/>
          </a:xfrm>
          <a:prstGeom prst="rect">
            <a:avLst/>
          </a:prstGeom>
          <a:solidFill>
            <a:schemeClr val="accent5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AD3E79-F252-AA49-8E72-1973E998D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NACCC Survey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56B4E-4DD3-CF44-B8A2-FF0C289E0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33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DF1ED4-0E43-2A4B-B2A3-619544DB466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23900" y="1915160"/>
            <a:ext cx="10744200" cy="43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0441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1C45B0-46F6-499E-AED1-0C8A5CFF86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1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 l="5708" t="22521" r="3383"/>
          <a:stretch/>
        </p:blipFill>
        <p:spPr>
          <a:xfrm>
            <a:off x="19" y="10"/>
            <a:ext cx="12191981" cy="68579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49AF47F-BEB0-AA45-98BE-A9AF885C01F8}"/>
              </a:ext>
            </a:extLst>
          </p:cNvPr>
          <p:cNvSpPr/>
          <p:nvPr/>
        </p:nvSpPr>
        <p:spPr>
          <a:xfrm>
            <a:off x="1" y="827902"/>
            <a:ext cx="12192000" cy="667265"/>
          </a:xfrm>
          <a:prstGeom prst="rect">
            <a:avLst/>
          </a:prstGeom>
          <a:solidFill>
            <a:schemeClr val="accent5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AD3E79-F252-AA49-8E72-1973E998D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NACCC Survey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BF7AB1-864F-2B46-92DF-A0931034DD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bg1"/>
                </a:solidFill>
                <a:latin typeface="Helvetica" pitchFamily="2" charset="0"/>
              </a:rPr>
              <a:t>Part 5: GCC’s Response to Racism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56B4E-4DD3-CF44-B8A2-FF0C289E0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9400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1C45B0-46F6-499E-AED1-0C8A5CFF86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1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 l="5708" t="22521" r="3383"/>
          <a:stretch/>
        </p:blipFill>
        <p:spPr>
          <a:xfrm>
            <a:off x="19" y="10"/>
            <a:ext cx="12191981" cy="68579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49AF47F-BEB0-AA45-98BE-A9AF885C01F8}"/>
              </a:ext>
            </a:extLst>
          </p:cNvPr>
          <p:cNvSpPr/>
          <p:nvPr/>
        </p:nvSpPr>
        <p:spPr>
          <a:xfrm>
            <a:off x="1" y="827902"/>
            <a:ext cx="12192000" cy="667265"/>
          </a:xfrm>
          <a:prstGeom prst="rect">
            <a:avLst/>
          </a:prstGeom>
          <a:solidFill>
            <a:schemeClr val="accent5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AD3E79-F252-AA49-8E72-1973E998D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NACCC Survey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56B4E-4DD3-CF44-B8A2-FF0C289E0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35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DF1ED4-0E43-2A4B-B2A3-619544DB466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291553" y="1915160"/>
            <a:ext cx="9608893" cy="43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8045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1C45B0-46F6-499E-AED1-0C8A5CFF86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1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 l="5708" t="22521" r="3383"/>
          <a:stretch/>
        </p:blipFill>
        <p:spPr>
          <a:xfrm>
            <a:off x="19" y="10"/>
            <a:ext cx="12191981" cy="68579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49AF47F-BEB0-AA45-98BE-A9AF885C01F8}"/>
              </a:ext>
            </a:extLst>
          </p:cNvPr>
          <p:cNvSpPr/>
          <p:nvPr/>
        </p:nvSpPr>
        <p:spPr>
          <a:xfrm>
            <a:off x="1" y="827902"/>
            <a:ext cx="12192000" cy="667265"/>
          </a:xfrm>
          <a:prstGeom prst="rect">
            <a:avLst/>
          </a:prstGeom>
          <a:solidFill>
            <a:schemeClr val="accent5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AD3E79-F252-AA49-8E72-1973E998D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NACCC Survey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56B4E-4DD3-CF44-B8A2-FF0C289E0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36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DF1ED4-0E43-2A4B-B2A3-619544DB466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78859" y="1855853"/>
            <a:ext cx="10434282" cy="426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7057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1C45B0-46F6-499E-AED1-0C8A5CFF86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1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 l="5708" t="22521" r="3383"/>
          <a:stretch/>
        </p:blipFill>
        <p:spPr>
          <a:xfrm>
            <a:off x="19" y="10"/>
            <a:ext cx="12191981" cy="68579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49AF47F-BEB0-AA45-98BE-A9AF885C01F8}"/>
              </a:ext>
            </a:extLst>
          </p:cNvPr>
          <p:cNvSpPr/>
          <p:nvPr/>
        </p:nvSpPr>
        <p:spPr>
          <a:xfrm>
            <a:off x="1" y="827902"/>
            <a:ext cx="12192000" cy="667265"/>
          </a:xfrm>
          <a:prstGeom prst="rect">
            <a:avLst/>
          </a:prstGeom>
          <a:solidFill>
            <a:schemeClr val="accent5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AD3E79-F252-AA49-8E72-1973E998D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NACCC Survey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56B4E-4DD3-CF44-B8A2-FF0C289E0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37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DF1ED4-0E43-2A4B-B2A3-619544DB466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18724" y="1774429"/>
            <a:ext cx="10954552" cy="448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4960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1C45B0-46F6-499E-AED1-0C8A5CFF86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" r="16446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AD3E79-F252-AA49-8E72-1973E998DB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en-US" sz="4800" dirty="0"/>
              <a:t>Faculty /</a:t>
            </a:r>
            <a:br>
              <a:rPr lang="en-US" sz="4800" dirty="0"/>
            </a:br>
            <a:r>
              <a:rPr lang="en-US" sz="4800" dirty="0"/>
              <a:t>Staff</a:t>
            </a:r>
            <a:br>
              <a:rPr lang="en-US" sz="4800" dirty="0"/>
            </a:br>
            <a:r>
              <a:rPr lang="en-US" sz="4800" dirty="0"/>
              <a:t>Survey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A48F8D-788E-0341-AB43-6FFC738B0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5092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1C45B0-46F6-499E-AED1-0C8A5CFF86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1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 l="5708" t="22521" r="3383"/>
          <a:stretch/>
        </p:blipFill>
        <p:spPr>
          <a:xfrm>
            <a:off x="19" y="10"/>
            <a:ext cx="12191981" cy="68579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49AF47F-BEB0-AA45-98BE-A9AF885C01F8}"/>
              </a:ext>
            </a:extLst>
          </p:cNvPr>
          <p:cNvSpPr/>
          <p:nvPr/>
        </p:nvSpPr>
        <p:spPr>
          <a:xfrm>
            <a:off x="1" y="827902"/>
            <a:ext cx="12192000" cy="667265"/>
          </a:xfrm>
          <a:prstGeom prst="rect">
            <a:avLst/>
          </a:prstGeom>
          <a:solidFill>
            <a:schemeClr val="accent5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AD3E79-F252-AA49-8E72-1973E998D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Faculty / Staff Survey Results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BF7AB1-864F-2B46-92DF-A0931034DD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bg1"/>
                </a:solidFill>
                <a:latin typeface="Helvetica" pitchFamily="2" charset="0"/>
              </a:rPr>
              <a:t>Annual Faculty / Staff Survey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bg1"/>
                </a:solidFill>
                <a:latin typeface="Helvetica" pitchFamily="2" charset="0"/>
              </a:rPr>
              <a:t>Campus Climate Questions in Fall 2018, Fall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56B4E-4DD3-CF44-B8A2-FF0C289E0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644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1C45B0-46F6-499E-AED1-0C8A5CFF86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" r="16446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AD3E79-F252-AA49-8E72-1973E998DB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en-US" sz="4800" dirty="0"/>
              <a:t>NACCC</a:t>
            </a:r>
            <a:br>
              <a:rPr lang="en-US" sz="4800" dirty="0"/>
            </a:br>
            <a:r>
              <a:rPr lang="en-US" sz="4800" dirty="0"/>
              <a:t>Survey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A48F8D-788E-0341-AB43-6FFC738B0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7056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1C45B0-46F6-499E-AED1-0C8A5CFF86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1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 l="5708" t="22521" r="3383"/>
          <a:stretch/>
        </p:blipFill>
        <p:spPr>
          <a:xfrm>
            <a:off x="19" y="10"/>
            <a:ext cx="12191981" cy="68579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49AF47F-BEB0-AA45-98BE-A9AF885C01F8}"/>
              </a:ext>
            </a:extLst>
          </p:cNvPr>
          <p:cNvSpPr/>
          <p:nvPr/>
        </p:nvSpPr>
        <p:spPr>
          <a:xfrm>
            <a:off x="1" y="827902"/>
            <a:ext cx="12192000" cy="667265"/>
          </a:xfrm>
          <a:prstGeom prst="rect">
            <a:avLst/>
          </a:prstGeom>
          <a:solidFill>
            <a:schemeClr val="accent5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AD3E79-F252-AA49-8E72-1973E998D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Faculty / Staff Survey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56B4E-4DD3-CF44-B8A2-FF0C289E0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40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D5411A-D27F-B04F-8913-6A5097B707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4003" y="1816746"/>
            <a:ext cx="9643994" cy="445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7310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1C45B0-46F6-499E-AED1-0C8A5CFF86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1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 l="5708" t="22521" r="3383"/>
          <a:stretch/>
        </p:blipFill>
        <p:spPr>
          <a:xfrm>
            <a:off x="19" y="10"/>
            <a:ext cx="12191981" cy="68579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49AF47F-BEB0-AA45-98BE-A9AF885C01F8}"/>
              </a:ext>
            </a:extLst>
          </p:cNvPr>
          <p:cNvSpPr/>
          <p:nvPr/>
        </p:nvSpPr>
        <p:spPr>
          <a:xfrm>
            <a:off x="1" y="827902"/>
            <a:ext cx="12192000" cy="667265"/>
          </a:xfrm>
          <a:prstGeom prst="rect">
            <a:avLst/>
          </a:prstGeom>
          <a:solidFill>
            <a:schemeClr val="accent5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AD3E79-F252-AA49-8E72-1973E998D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Faculty / Staff Survey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56B4E-4DD3-CF44-B8A2-FF0C289E0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41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A4A05E-5431-4C4D-A942-8AA577D06D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5659" y="1774429"/>
            <a:ext cx="9520682" cy="439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7724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1C45B0-46F6-499E-AED1-0C8A5CFF86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1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 l="5708" t="22521" r="3383"/>
          <a:stretch/>
        </p:blipFill>
        <p:spPr>
          <a:xfrm>
            <a:off x="19" y="9949"/>
            <a:ext cx="12191981" cy="68579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49AF47F-BEB0-AA45-98BE-A9AF885C01F8}"/>
              </a:ext>
            </a:extLst>
          </p:cNvPr>
          <p:cNvSpPr/>
          <p:nvPr/>
        </p:nvSpPr>
        <p:spPr>
          <a:xfrm>
            <a:off x="1" y="827902"/>
            <a:ext cx="12192000" cy="667265"/>
          </a:xfrm>
          <a:prstGeom prst="rect">
            <a:avLst/>
          </a:prstGeom>
          <a:solidFill>
            <a:schemeClr val="accent5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AD3E79-F252-AA49-8E72-1973E998D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Faculty / Staff Survey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56B4E-4DD3-CF44-B8A2-FF0C289E0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42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43324B-719C-C44A-B8F4-7E28E6BA49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3836" y="2387773"/>
            <a:ext cx="9844328" cy="315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6859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1C45B0-46F6-499E-AED1-0C8A5CFF86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1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 l="5708" t="22521" r="3383"/>
          <a:stretch/>
        </p:blipFill>
        <p:spPr>
          <a:xfrm>
            <a:off x="19" y="10"/>
            <a:ext cx="12191981" cy="68579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49AF47F-BEB0-AA45-98BE-A9AF885C01F8}"/>
              </a:ext>
            </a:extLst>
          </p:cNvPr>
          <p:cNvSpPr/>
          <p:nvPr/>
        </p:nvSpPr>
        <p:spPr>
          <a:xfrm>
            <a:off x="1" y="827902"/>
            <a:ext cx="12192000" cy="667265"/>
          </a:xfrm>
          <a:prstGeom prst="rect">
            <a:avLst/>
          </a:prstGeom>
          <a:solidFill>
            <a:schemeClr val="accent5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AD3E79-F252-AA49-8E72-1973E998D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Faculty / Staff Survey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56B4E-4DD3-CF44-B8A2-FF0C289E0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43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229A30-1669-7F44-B5C6-DE5E611BE6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1559" y="2417190"/>
            <a:ext cx="9568881" cy="306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0956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1C45B0-46F6-499E-AED1-0C8A5CFF86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1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 l="5708" t="22521" r="3383"/>
          <a:stretch/>
        </p:blipFill>
        <p:spPr>
          <a:xfrm>
            <a:off x="19" y="10"/>
            <a:ext cx="12191981" cy="68579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49AF47F-BEB0-AA45-98BE-A9AF885C01F8}"/>
              </a:ext>
            </a:extLst>
          </p:cNvPr>
          <p:cNvSpPr/>
          <p:nvPr/>
        </p:nvSpPr>
        <p:spPr>
          <a:xfrm>
            <a:off x="1" y="827902"/>
            <a:ext cx="12192000" cy="667265"/>
          </a:xfrm>
          <a:prstGeom prst="rect">
            <a:avLst/>
          </a:prstGeom>
          <a:solidFill>
            <a:schemeClr val="accent5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AD3E79-F252-AA49-8E72-1973E998D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Faculty / Staff Survey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56B4E-4DD3-CF44-B8A2-FF0C289E0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44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96CC03-98E2-8045-AAF2-87E48B3475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3836" y="2323059"/>
            <a:ext cx="9844328" cy="315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7281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1C45B0-46F6-499E-AED1-0C8A5CFF86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1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 l="5708" t="22521" r="3383"/>
          <a:stretch/>
        </p:blipFill>
        <p:spPr>
          <a:xfrm>
            <a:off x="19" y="10"/>
            <a:ext cx="12191981" cy="68579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49AF47F-BEB0-AA45-98BE-A9AF885C01F8}"/>
              </a:ext>
            </a:extLst>
          </p:cNvPr>
          <p:cNvSpPr/>
          <p:nvPr/>
        </p:nvSpPr>
        <p:spPr>
          <a:xfrm>
            <a:off x="1" y="827902"/>
            <a:ext cx="12192000" cy="667265"/>
          </a:xfrm>
          <a:prstGeom prst="rect">
            <a:avLst/>
          </a:prstGeom>
          <a:solidFill>
            <a:schemeClr val="accent5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AD3E79-F252-AA49-8E72-1973E998D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Recommendations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56B4E-4DD3-CF44-B8A2-FF0C289E0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45</a:t>
            </a:fld>
            <a:endParaRPr lang="en-US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435DA1C-046D-E641-8DD9-06FD4BB9B6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Recommendations are available on Canvas (Institute Day program) and will be discussed during discussion sessions next week</a:t>
            </a:r>
          </a:p>
        </p:txBody>
      </p:sp>
    </p:spTree>
    <p:extLst>
      <p:ext uri="{BB962C8B-B14F-4D97-AF65-F5344CB8AC3E}">
        <p14:creationId xmlns:p14="http://schemas.microsoft.com/office/powerpoint/2010/main" val="24273646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1C45B0-46F6-499E-AED1-0C8A5CFF86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1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 l="5708" t="22521" r="3383"/>
          <a:stretch/>
        </p:blipFill>
        <p:spPr>
          <a:xfrm>
            <a:off x="19" y="10"/>
            <a:ext cx="12191981" cy="68579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49AF47F-BEB0-AA45-98BE-A9AF885C01F8}"/>
              </a:ext>
            </a:extLst>
          </p:cNvPr>
          <p:cNvSpPr/>
          <p:nvPr/>
        </p:nvSpPr>
        <p:spPr>
          <a:xfrm>
            <a:off x="1" y="827902"/>
            <a:ext cx="12192000" cy="667265"/>
          </a:xfrm>
          <a:prstGeom prst="rect">
            <a:avLst/>
          </a:prstGeom>
          <a:solidFill>
            <a:schemeClr val="accent5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AD3E79-F252-AA49-8E72-1973E998D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Equity-Minded Professional Development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56B4E-4DD3-CF44-B8A2-FF0C289E0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46</a:t>
            </a:fld>
            <a:endParaRPr lang="en-US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435DA1C-046D-E641-8DD9-06FD4BB9B6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18 equity-minded professional development lessons will be available to all GCC employees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Links to online professional development lessons are available on Canvas (Institute Day program)</a:t>
            </a:r>
          </a:p>
        </p:txBody>
      </p:sp>
    </p:spTree>
    <p:extLst>
      <p:ext uri="{BB962C8B-B14F-4D97-AF65-F5344CB8AC3E}">
        <p14:creationId xmlns:p14="http://schemas.microsoft.com/office/powerpoint/2010/main" val="8200366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1C45B0-46F6-499E-AED1-0C8A5CFF86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1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 l="5708" t="22521" r="3383"/>
          <a:stretch/>
        </p:blipFill>
        <p:spPr>
          <a:xfrm>
            <a:off x="19" y="10"/>
            <a:ext cx="12191981" cy="68579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49AF47F-BEB0-AA45-98BE-A9AF885C01F8}"/>
              </a:ext>
            </a:extLst>
          </p:cNvPr>
          <p:cNvSpPr/>
          <p:nvPr/>
        </p:nvSpPr>
        <p:spPr>
          <a:xfrm>
            <a:off x="1" y="827902"/>
            <a:ext cx="12192000" cy="667265"/>
          </a:xfrm>
          <a:prstGeom prst="rect">
            <a:avLst/>
          </a:prstGeom>
          <a:solidFill>
            <a:schemeClr val="accent5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AD3E79-F252-AA49-8E72-1973E998D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Future Actions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56B4E-4DD3-CF44-B8A2-FF0C289E0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47</a:t>
            </a:fld>
            <a:endParaRPr lang="en-US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435DA1C-046D-E641-8DD9-06FD4BB9B6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GCC Action Dialogues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Monday, September 14 from 4:00 to 5:00 p.m.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Wednesday, September 16 from 12:30 to 1:30 p.m.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Links are available in Canvas (Institute Day program) and will be emailed before the discussions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USC Center for Race and Equity: CCC Equity  Leadership Alliance</a:t>
            </a:r>
          </a:p>
        </p:txBody>
      </p:sp>
    </p:spTree>
    <p:extLst>
      <p:ext uri="{BB962C8B-B14F-4D97-AF65-F5344CB8AC3E}">
        <p14:creationId xmlns:p14="http://schemas.microsoft.com/office/powerpoint/2010/main" val="3020244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1C45B0-46F6-499E-AED1-0C8A5CFF86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1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 l="5708" t="22521" r="3383"/>
          <a:stretch/>
        </p:blipFill>
        <p:spPr>
          <a:xfrm>
            <a:off x="19" y="10"/>
            <a:ext cx="12191981" cy="68579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49AF47F-BEB0-AA45-98BE-A9AF885C01F8}"/>
              </a:ext>
            </a:extLst>
          </p:cNvPr>
          <p:cNvSpPr/>
          <p:nvPr/>
        </p:nvSpPr>
        <p:spPr>
          <a:xfrm>
            <a:off x="1" y="827902"/>
            <a:ext cx="12192000" cy="667265"/>
          </a:xfrm>
          <a:prstGeom prst="rect">
            <a:avLst/>
          </a:prstGeom>
          <a:solidFill>
            <a:schemeClr val="accent5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AD3E79-F252-AA49-8E72-1973E998D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NACCC Survey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BF7AB1-864F-2B46-92DF-A0931034DD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bg1"/>
                </a:solidFill>
                <a:latin typeface="Helvetica" pitchFamily="2" charset="0"/>
              </a:rPr>
              <a:t>National Assessment of Collegiate Campus Climates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bg1"/>
                </a:solidFill>
                <a:latin typeface="Helvetica" pitchFamily="2" charset="0"/>
              </a:rPr>
              <a:t>USC Race and Equity Center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bg1"/>
                </a:solidFill>
                <a:latin typeface="Helvetica" pitchFamily="2" charset="0"/>
              </a:rPr>
              <a:t>Web-based survey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bg1"/>
                </a:solidFill>
                <a:latin typeface="Helvetica" pitchFamily="2" charset="0"/>
              </a:rPr>
              <a:t>April 22 to May 10,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56B4E-4DD3-CF44-B8A2-FF0C289E0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917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1C45B0-46F6-499E-AED1-0C8A5CFF86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1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 l="5708" t="22521" r="3383"/>
          <a:stretch/>
        </p:blipFill>
        <p:spPr>
          <a:xfrm>
            <a:off x="19" y="10"/>
            <a:ext cx="12191981" cy="68579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49AF47F-BEB0-AA45-98BE-A9AF885C01F8}"/>
              </a:ext>
            </a:extLst>
          </p:cNvPr>
          <p:cNvSpPr/>
          <p:nvPr/>
        </p:nvSpPr>
        <p:spPr>
          <a:xfrm>
            <a:off x="1" y="827902"/>
            <a:ext cx="12192000" cy="667265"/>
          </a:xfrm>
          <a:prstGeom prst="rect">
            <a:avLst/>
          </a:prstGeom>
          <a:solidFill>
            <a:schemeClr val="accent5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AD3E79-F252-AA49-8E72-1973E998D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NACCC Survey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BE11331-9BFB-7944-B609-19167B31D2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1679083"/>
              </p:ext>
            </p:extLst>
          </p:nvPr>
        </p:nvGraphicFramePr>
        <p:xfrm>
          <a:off x="908496" y="1573403"/>
          <a:ext cx="10167936" cy="4267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738522">
                  <a:extLst>
                    <a:ext uri="{9D8B030D-6E8A-4147-A177-3AD203B41FA5}">
                      <a16:colId xmlns:a16="http://schemas.microsoft.com/office/drawing/2014/main" val="3750675915"/>
                    </a:ext>
                  </a:extLst>
                </a:gridCol>
                <a:gridCol w="2755075">
                  <a:extLst>
                    <a:ext uri="{9D8B030D-6E8A-4147-A177-3AD203B41FA5}">
                      <a16:colId xmlns:a16="http://schemas.microsoft.com/office/drawing/2014/main" val="3321334151"/>
                    </a:ext>
                  </a:extLst>
                </a:gridCol>
                <a:gridCol w="2674339">
                  <a:extLst>
                    <a:ext uri="{9D8B030D-6E8A-4147-A177-3AD203B41FA5}">
                      <a16:colId xmlns:a16="http://schemas.microsoft.com/office/drawing/2014/main" val="1293489625"/>
                    </a:ext>
                  </a:extLst>
                </a:gridCol>
              </a:tblGrid>
              <a:tr h="668642">
                <a:tc>
                  <a:txBody>
                    <a:bodyPr/>
                    <a:lstStyle/>
                    <a:p>
                      <a:r>
                        <a:rPr lang="en-US" sz="2000" dirty="0"/>
                        <a:t>Ethnicity of Respondents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Number of GCC Respondents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Approximate Response Rate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466667359"/>
                  </a:ext>
                </a:extLst>
              </a:tr>
              <a:tr h="371468">
                <a:tc>
                  <a:txBody>
                    <a:bodyPr/>
                    <a:lstStyle/>
                    <a:p>
                      <a:r>
                        <a:rPr lang="en-US" sz="2000" dirty="0"/>
                        <a:t>American Indian / Alaska Native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4044344"/>
                  </a:ext>
                </a:extLst>
              </a:tr>
              <a:tr h="371468">
                <a:tc>
                  <a:txBody>
                    <a:bodyPr/>
                    <a:lstStyle/>
                    <a:p>
                      <a:r>
                        <a:rPr lang="en-US" sz="2000" dirty="0"/>
                        <a:t>Armenian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1,172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22.6%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138481"/>
                  </a:ext>
                </a:extLst>
              </a:tr>
              <a:tr h="371468">
                <a:tc>
                  <a:txBody>
                    <a:bodyPr/>
                    <a:lstStyle/>
                    <a:p>
                      <a:r>
                        <a:rPr lang="en-US" sz="2000" dirty="0"/>
                        <a:t>Asian / Pacific Islander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25.1%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2099778"/>
                  </a:ext>
                </a:extLst>
              </a:tr>
              <a:tr h="371468">
                <a:tc>
                  <a:txBody>
                    <a:bodyPr/>
                    <a:lstStyle/>
                    <a:p>
                      <a:r>
                        <a:rPr lang="en-US" sz="2000" dirty="0"/>
                        <a:t>Black / African American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20.7%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5586578"/>
                  </a:ext>
                </a:extLst>
              </a:tr>
              <a:tr h="371468">
                <a:tc>
                  <a:txBody>
                    <a:bodyPr/>
                    <a:lstStyle/>
                    <a:p>
                      <a:r>
                        <a:rPr lang="en-US" sz="2000" dirty="0"/>
                        <a:t>Filipino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25.7%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1825401"/>
                  </a:ext>
                </a:extLst>
              </a:tr>
              <a:tr h="371468">
                <a:tc>
                  <a:txBody>
                    <a:bodyPr/>
                    <a:lstStyle/>
                    <a:p>
                      <a:r>
                        <a:rPr lang="en-US" sz="2000" dirty="0"/>
                        <a:t>Latinx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1,125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29.8%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3900534"/>
                  </a:ext>
                </a:extLst>
              </a:tr>
              <a:tr h="371468">
                <a:tc>
                  <a:txBody>
                    <a:bodyPr/>
                    <a:lstStyle/>
                    <a:p>
                      <a:r>
                        <a:rPr lang="en-US" sz="2000" dirty="0"/>
                        <a:t>White / Not Armenian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16.6%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7880625"/>
                  </a:ext>
                </a:extLst>
              </a:tr>
              <a:tr h="371468">
                <a:tc>
                  <a:txBody>
                    <a:bodyPr/>
                    <a:lstStyle/>
                    <a:p>
                      <a:r>
                        <a:rPr lang="en-US" sz="2000" dirty="0"/>
                        <a:t>Other / Missing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52.0%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6741941"/>
                  </a:ext>
                </a:extLst>
              </a:tr>
              <a:tr h="371468">
                <a:tc>
                  <a:txBody>
                    <a:bodyPr/>
                    <a:lstStyle/>
                    <a:p>
                      <a:r>
                        <a:rPr lang="en-US" sz="2000" b="1" dirty="0"/>
                        <a:t>Overall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3,481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24.6%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3135658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56B4E-4DD3-CF44-B8A2-FF0C289E0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6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681385-C7EB-CC44-B729-D95354637E64}"/>
              </a:ext>
            </a:extLst>
          </p:cNvPr>
          <p:cNvSpPr txBox="1"/>
          <p:nvPr/>
        </p:nvSpPr>
        <p:spPr>
          <a:xfrm>
            <a:off x="908304" y="6030098"/>
            <a:ext cx="4739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Note: Ethnic categories are from GCC data.</a:t>
            </a:r>
          </a:p>
        </p:txBody>
      </p:sp>
    </p:spTree>
    <p:extLst>
      <p:ext uri="{BB962C8B-B14F-4D97-AF65-F5344CB8AC3E}">
        <p14:creationId xmlns:p14="http://schemas.microsoft.com/office/powerpoint/2010/main" val="2258609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1C45B0-46F6-499E-AED1-0C8A5CFF86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1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 l="5708" t="22521" r="3383"/>
          <a:stretch/>
        </p:blipFill>
        <p:spPr>
          <a:xfrm>
            <a:off x="19" y="10"/>
            <a:ext cx="12191981" cy="68579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49AF47F-BEB0-AA45-98BE-A9AF885C01F8}"/>
              </a:ext>
            </a:extLst>
          </p:cNvPr>
          <p:cNvSpPr/>
          <p:nvPr/>
        </p:nvSpPr>
        <p:spPr>
          <a:xfrm>
            <a:off x="1" y="827902"/>
            <a:ext cx="12192000" cy="667265"/>
          </a:xfrm>
          <a:prstGeom prst="rect">
            <a:avLst/>
          </a:prstGeom>
          <a:solidFill>
            <a:schemeClr val="accent5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AD3E79-F252-AA49-8E72-1973E998D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NACCC Survey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BF7AB1-864F-2B46-92DF-A0931034DD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bg1"/>
                </a:solidFill>
                <a:latin typeface="Helvetica" pitchFamily="2" charset="0"/>
              </a:rPr>
              <a:t>Part 1: Perceptions of Overall Environment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56B4E-4DD3-CF44-B8A2-FF0C289E0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90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1C45B0-46F6-499E-AED1-0C8A5CFF86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1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 l="5708" t="22521" r="3383"/>
          <a:stretch/>
        </p:blipFill>
        <p:spPr>
          <a:xfrm>
            <a:off x="19" y="10"/>
            <a:ext cx="12191981" cy="68579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49AF47F-BEB0-AA45-98BE-A9AF885C01F8}"/>
              </a:ext>
            </a:extLst>
          </p:cNvPr>
          <p:cNvSpPr/>
          <p:nvPr/>
        </p:nvSpPr>
        <p:spPr>
          <a:xfrm>
            <a:off x="1" y="827902"/>
            <a:ext cx="12192000" cy="667265"/>
          </a:xfrm>
          <a:prstGeom prst="rect">
            <a:avLst/>
          </a:prstGeom>
          <a:solidFill>
            <a:schemeClr val="accent5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AD3E79-F252-AA49-8E72-1973E998D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NACCC Survey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56B4E-4DD3-CF44-B8A2-FF0C289E0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8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EC9F3ED-9670-B64C-B56B-E09C672707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1951482"/>
            <a:ext cx="9144000" cy="418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02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1C45B0-46F6-499E-AED1-0C8A5CFF86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1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 l="5708" t="22521" r="3383"/>
          <a:stretch/>
        </p:blipFill>
        <p:spPr>
          <a:xfrm>
            <a:off x="19" y="10"/>
            <a:ext cx="12191981" cy="68579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49AF47F-BEB0-AA45-98BE-A9AF885C01F8}"/>
              </a:ext>
            </a:extLst>
          </p:cNvPr>
          <p:cNvSpPr/>
          <p:nvPr/>
        </p:nvSpPr>
        <p:spPr>
          <a:xfrm>
            <a:off x="1" y="827902"/>
            <a:ext cx="12192000" cy="667265"/>
          </a:xfrm>
          <a:prstGeom prst="rect">
            <a:avLst/>
          </a:prstGeom>
          <a:solidFill>
            <a:schemeClr val="accent5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AD3E79-F252-AA49-8E72-1973E998D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NACCC Survey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56B4E-4DD3-CF44-B8A2-FF0C289E0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9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837A80-7F63-F943-AA59-19B77041A6E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524000" y="1951482"/>
            <a:ext cx="9144000" cy="418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003284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nalogousFromDarkSeedLeftStep">
      <a:dk1>
        <a:srgbClr val="000000"/>
      </a:dk1>
      <a:lt1>
        <a:srgbClr val="FFFFFF"/>
      </a:lt1>
      <a:dk2>
        <a:srgbClr val="243141"/>
      </a:dk2>
      <a:lt2>
        <a:srgbClr val="E2E8E3"/>
      </a:lt2>
      <a:accent1>
        <a:srgbClr val="E729BC"/>
      </a:accent1>
      <a:accent2>
        <a:srgbClr val="B117D5"/>
      </a:accent2>
      <a:accent3>
        <a:srgbClr val="7429E7"/>
      </a:accent3>
      <a:accent4>
        <a:srgbClr val="4447DD"/>
      </a:accent4>
      <a:accent5>
        <a:srgbClr val="297CE7"/>
      </a:accent5>
      <a:accent6>
        <a:srgbClr val="16B3CD"/>
      </a:accent6>
      <a:hlink>
        <a:srgbClr val="5775C7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18769</TotalTime>
  <Words>474</Words>
  <Application>Microsoft Macintosh PowerPoint</Application>
  <PresentationFormat>Widescreen</PresentationFormat>
  <Paragraphs>153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Arial</vt:lpstr>
      <vt:lpstr>Avenir Next LT Pro</vt:lpstr>
      <vt:lpstr>Calibri</vt:lpstr>
      <vt:lpstr>Helvetica</vt:lpstr>
      <vt:lpstr>AccentBoxVTI</vt:lpstr>
      <vt:lpstr>Diversity, Equity &amp; Inclusion +  Data Presentation</vt:lpstr>
      <vt:lpstr>Diversity Equity Inclusion +</vt:lpstr>
      <vt:lpstr>Diversity Equity Inclusion +</vt:lpstr>
      <vt:lpstr>NACCC Survey</vt:lpstr>
      <vt:lpstr>NACCC Survey</vt:lpstr>
      <vt:lpstr>NACCC Survey</vt:lpstr>
      <vt:lpstr>NACCC Survey</vt:lpstr>
      <vt:lpstr>NACCC Survey</vt:lpstr>
      <vt:lpstr>NACCC Survey</vt:lpstr>
      <vt:lpstr>NACCC Survey</vt:lpstr>
      <vt:lpstr>NACCC Survey</vt:lpstr>
      <vt:lpstr>NACCC Survey</vt:lpstr>
      <vt:lpstr>NACCC Survey</vt:lpstr>
      <vt:lpstr>NACCC Survey</vt:lpstr>
      <vt:lpstr>NACCC Survey</vt:lpstr>
      <vt:lpstr>NACCC Survey</vt:lpstr>
      <vt:lpstr>NACCC Survey</vt:lpstr>
      <vt:lpstr>NACCC Survey</vt:lpstr>
      <vt:lpstr>NACCC Survey</vt:lpstr>
      <vt:lpstr>NACCC Survey</vt:lpstr>
      <vt:lpstr>NACCC Survey</vt:lpstr>
      <vt:lpstr>NACCC Survey</vt:lpstr>
      <vt:lpstr>NACCC Survey</vt:lpstr>
      <vt:lpstr>NACCC Survey</vt:lpstr>
      <vt:lpstr>NACCC Survey</vt:lpstr>
      <vt:lpstr>NACCC Survey</vt:lpstr>
      <vt:lpstr>NACCC Survey</vt:lpstr>
      <vt:lpstr>NACCC Survey</vt:lpstr>
      <vt:lpstr>NACCC Survey</vt:lpstr>
      <vt:lpstr>NACCC Survey</vt:lpstr>
      <vt:lpstr>NACCC Survey</vt:lpstr>
      <vt:lpstr>NACCC Survey</vt:lpstr>
      <vt:lpstr>NACCC Survey</vt:lpstr>
      <vt:lpstr>NACCC Survey</vt:lpstr>
      <vt:lpstr>NACCC Survey</vt:lpstr>
      <vt:lpstr>NACCC Survey</vt:lpstr>
      <vt:lpstr>NACCC Survey</vt:lpstr>
      <vt:lpstr>Faculty / Staff Survey</vt:lpstr>
      <vt:lpstr>Faculty / Staff Survey Results</vt:lpstr>
      <vt:lpstr>Faculty / Staff Survey</vt:lpstr>
      <vt:lpstr>Faculty / Staff Survey</vt:lpstr>
      <vt:lpstr>Faculty / Staff Survey</vt:lpstr>
      <vt:lpstr>Faculty / Staff Survey</vt:lpstr>
      <vt:lpstr>Faculty / Staff Survey</vt:lpstr>
      <vt:lpstr>Recommendations</vt:lpstr>
      <vt:lpstr>Equity-Minded Professional Development</vt:lpstr>
      <vt:lpstr>Future Actions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Diversity, Equity &amp; Inclusion +  Data Presentation</dc:title>
  <dc:creator>Ed Karpp</dc:creator>
  <cp:lastModifiedBy>Ed Karpp</cp:lastModifiedBy>
  <cp:revision>120</cp:revision>
  <dcterms:created xsi:type="dcterms:W3CDTF">2020-06-17T16:47:49Z</dcterms:created>
  <dcterms:modified xsi:type="dcterms:W3CDTF">2020-09-09T18:25:33Z</dcterms:modified>
</cp:coreProperties>
</file>