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39" r:id="rId3"/>
    <p:sldId id="329" r:id="rId4"/>
    <p:sldId id="330" r:id="rId5"/>
    <p:sldId id="331" r:id="rId6"/>
    <p:sldId id="332" r:id="rId7"/>
    <p:sldId id="335" r:id="rId8"/>
    <p:sldId id="340" r:id="rId9"/>
    <p:sldId id="336" r:id="rId10"/>
    <p:sldId id="341" r:id="rId11"/>
    <p:sldId id="342" r:id="rId12"/>
    <p:sldId id="343" r:id="rId13"/>
    <p:sldId id="344" r:id="rId14"/>
    <p:sldId id="345" r:id="rId15"/>
  </p:sldIdLst>
  <p:sldSz cx="12188825" cy="6858000"/>
  <p:notesSz cx="70104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9" autoAdjust="0"/>
  </p:normalViewPr>
  <p:slideViewPr>
    <p:cSldViewPr showGuides="1">
      <p:cViewPr varScale="1">
        <p:scale>
          <a:sx n="60" d="100"/>
          <a:sy n="60" d="100"/>
        </p:scale>
        <p:origin x="96" y="60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A91F1-7E8C-41C9-A838-D658A98417D5}"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9A97DD9A-212E-426A-9594-7FEEEC4E1E2E}">
      <dgm:prSet phldrT="[Text]"/>
      <dgm:spPr/>
      <dgm:t>
        <a:bodyPr/>
        <a:lstStyle/>
        <a:p>
          <a:r>
            <a:rPr lang="en-US" dirty="0" smtClean="0"/>
            <a:t>Public Hearing</a:t>
          </a:r>
          <a:endParaRPr lang="en-US" dirty="0"/>
        </a:p>
      </dgm:t>
      <dgm:extLst>
        <a:ext uri="{E40237B7-FDA0-4F09-8148-C483321AD2D9}">
          <dgm14:cNvPr xmlns:dgm14="http://schemas.microsoft.com/office/drawing/2010/diagram" id="0" name="" title="Step 1 title"/>
        </a:ext>
      </dgm:extLst>
    </dgm:pt>
    <dgm:pt modelId="{CFB8B198-74C4-4710-BA7C-5F16A52BB9D3}" type="parTrans" cxnId="{6EE1A5DD-79E9-4FC2-BFBE-DA7B4C71D980}">
      <dgm:prSet/>
      <dgm:spPr/>
      <dgm:t>
        <a:bodyPr/>
        <a:lstStyle/>
        <a:p>
          <a:endParaRPr lang="en-US"/>
        </a:p>
      </dgm:t>
    </dgm:pt>
    <dgm:pt modelId="{A822033B-D112-4812-B9AC-0AEDBC4B3389}" type="sibTrans" cxnId="{6EE1A5DD-79E9-4FC2-BFBE-DA7B4C71D980}">
      <dgm:prSet/>
      <dgm:spPr/>
      <dgm:t>
        <a:bodyPr/>
        <a:lstStyle/>
        <a:p>
          <a:endParaRPr lang="en-US"/>
        </a:p>
      </dgm:t>
    </dgm:pt>
    <dgm:pt modelId="{B7F093E9-7C2E-44B4-8B3B-6CBE0FE3E35E}">
      <dgm:prSet phldrT="[Text]"/>
      <dgm:spPr/>
      <dgm:t>
        <a:bodyPr/>
        <a:lstStyle/>
        <a:p>
          <a:r>
            <a:rPr lang="en-US" dirty="0" smtClean="0"/>
            <a:t>Discuss Opinion Survey</a:t>
          </a:r>
          <a:endParaRPr lang="en-US" dirty="0"/>
        </a:p>
      </dgm:t>
      <dgm:extLst>
        <a:ext uri="{E40237B7-FDA0-4F09-8148-C483321AD2D9}">
          <dgm14:cNvPr xmlns:dgm14="http://schemas.microsoft.com/office/drawing/2010/diagram" id="0" name="" title="Step 2 title"/>
        </a:ext>
      </dgm:extLst>
    </dgm:pt>
    <dgm:pt modelId="{975EB889-7FE2-4B31-A57C-D6644EDC0C5B}" type="parTrans" cxnId="{05382DB0-93E0-41A2-9F05-DBE0C57CD836}">
      <dgm:prSet/>
      <dgm:spPr/>
      <dgm:t>
        <a:bodyPr/>
        <a:lstStyle/>
        <a:p>
          <a:endParaRPr lang="en-US"/>
        </a:p>
      </dgm:t>
    </dgm:pt>
    <dgm:pt modelId="{A2D02C68-2709-4715-A187-1730828C882F}" type="sibTrans" cxnId="{05382DB0-93E0-41A2-9F05-DBE0C57CD836}">
      <dgm:prSet/>
      <dgm:spPr/>
      <dgm:t>
        <a:bodyPr/>
        <a:lstStyle/>
        <a:p>
          <a:endParaRPr lang="en-US"/>
        </a:p>
      </dgm:t>
    </dgm:pt>
    <dgm:pt modelId="{9767D06C-E342-4313-B844-7CBE4BE72372}">
      <dgm:prSet phldrT="[Text]" custT="1"/>
      <dgm:spPr/>
      <dgm:t>
        <a:bodyPr/>
        <a:lstStyle/>
        <a:p>
          <a:r>
            <a:rPr lang="en-US" sz="1800" dirty="0" smtClean="0"/>
            <a:t>Discuss Mission and Vision</a:t>
          </a:r>
          <a:endParaRPr lang="en-US" sz="1600" dirty="0"/>
        </a:p>
      </dgm:t>
      <dgm:extLst>
        <a:ext uri="{E40237B7-FDA0-4F09-8148-C483321AD2D9}">
          <dgm14:cNvPr xmlns:dgm14="http://schemas.microsoft.com/office/drawing/2010/diagram" id="0" name="" title="Step 3 title"/>
        </a:ext>
      </dgm:extLst>
    </dgm:pt>
    <dgm:pt modelId="{07642ABB-36AA-4345-A138-3BA34143FF70}" type="parTrans" cxnId="{1F9E31E8-2B2E-4F8E-AA9B-B5366FE84796}">
      <dgm:prSet/>
      <dgm:spPr/>
      <dgm:t>
        <a:bodyPr/>
        <a:lstStyle/>
        <a:p>
          <a:endParaRPr lang="en-US"/>
        </a:p>
      </dgm:t>
    </dgm:pt>
    <dgm:pt modelId="{5B3210CA-F7F6-43EC-9250-21702872AB7F}" type="sibTrans" cxnId="{1F9E31E8-2B2E-4F8E-AA9B-B5366FE84796}">
      <dgm:prSet/>
      <dgm:spPr/>
      <dgm:t>
        <a:bodyPr/>
        <a:lstStyle/>
        <a:p>
          <a:endParaRPr lang="en-US"/>
        </a:p>
      </dgm:t>
    </dgm:pt>
    <dgm:pt modelId="{45D65E2E-57FB-46B9-A23E-155578272902}">
      <dgm:prSet phldrT="[Text]"/>
      <dgm:spPr/>
      <dgm:t>
        <a:bodyPr/>
        <a:lstStyle/>
        <a:p>
          <a:r>
            <a:rPr lang="en-US" dirty="0" smtClean="0"/>
            <a:t>Brown Act</a:t>
          </a:r>
          <a:endParaRPr lang="en-US" dirty="0"/>
        </a:p>
      </dgm:t>
      <dgm:extLst>
        <a:ext uri="{E40237B7-FDA0-4F09-8148-C483321AD2D9}">
          <dgm14:cNvPr xmlns:dgm14="http://schemas.microsoft.com/office/drawing/2010/diagram" id="0" name="" title="Step 1 task"/>
        </a:ext>
      </dgm:extLst>
    </dgm:pt>
    <dgm:pt modelId="{D504A610-38C8-4BDE-BB8B-E71AB9A63BD2}" type="parTrans" cxnId="{FE68F8E0-776A-49A3-8850-D44015EFEFE4}">
      <dgm:prSet/>
      <dgm:spPr/>
      <dgm:t>
        <a:bodyPr/>
        <a:lstStyle/>
        <a:p>
          <a:endParaRPr lang="en-US"/>
        </a:p>
      </dgm:t>
    </dgm:pt>
    <dgm:pt modelId="{C35F0E74-D801-4FFD-B331-4EF428DDF3B5}" type="sibTrans" cxnId="{FE68F8E0-776A-49A3-8850-D44015EFEFE4}">
      <dgm:prSet/>
      <dgm:spPr/>
      <dgm:t>
        <a:bodyPr/>
        <a:lstStyle/>
        <a:p>
          <a:endParaRPr lang="en-US"/>
        </a:p>
      </dgm:t>
    </dgm:pt>
    <dgm:pt modelId="{6F3E996A-0AA3-4EE3-B260-122F07FC63B9}">
      <dgm:prSet phldrT="[Text]"/>
      <dgm:spPr/>
      <dgm:t>
        <a:bodyPr/>
        <a:lstStyle/>
        <a:p>
          <a:r>
            <a:rPr lang="en-US" dirty="0" smtClean="0"/>
            <a:t>Bond Proposal</a:t>
          </a:r>
          <a:endParaRPr lang="en-US" dirty="0"/>
        </a:p>
      </dgm:t>
    </dgm:pt>
    <dgm:pt modelId="{C5F8FC29-3CC2-48C8-A0BA-184301B9A503}" type="parTrans" cxnId="{8EA684B7-844F-4D1A-913B-4AA924E72F75}">
      <dgm:prSet/>
      <dgm:spPr/>
      <dgm:t>
        <a:bodyPr/>
        <a:lstStyle/>
        <a:p>
          <a:endParaRPr lang="en-US"/>
        </a:p>
      </dgm:t>
    </dgm:pt>
    <dgm:pt modelId="{4960F7FB-C4ED-4761-9484-C868EE2CA5D8}" type="sibTrans" cxnId="{8EA684B7-844F-4D1A-913B-4AA924E72F75}">
      <dgm:prSet/>
      <dgm:spPr/>
      <dgm:t>
        <a:bodyPr/>
        <a:lstStyle/>
        <a:p>
          <a:endParaRPr lang="en-US"/>
        </a:p>
      </dgm:t>
    </dgm:pt>
    <dgm:pt modelId="{3D6FB82D-8702-4FD5-B446-B15492C8E8D3}">
      <dgm:prSet phldrT="[Text]"/>
      <dgm:spPr/>
      <dgm:t>
        <a:bodyPr/>
        <a:lstStyle/>
        <a:p>
          <a:r>
            <a:rPr lang="en-US" dirty="0" smtClean="0"/>
            <a:t>Percentage of Community Support</a:t>
          </a:r>
          <a:endParaRPr lang="en-US" dirty="0"/>
        </a:p>
      </dgm:t>
      <dgm:extLst>
        <a:ext uri="{E40237B7-FDA0-4F09-8148-C483321AD2D9}">
          <dgm14:cNvPr xmlns:dgm14="http://schemas.microsoft.com/office/drawing/2010/diagram" id="0" name="" title="Step 2 task"/>
        </a:ext>
      </dgm:extLst>
    </dgm:pt>
    <dgm:pt modelId="{01064A5F-A089-4040-BEA5-E691D4390BDE}" type="parTrans" cxnId="{8C4DF61B-AB41-4B3C-AC5A-E6632D6E5366}">
      <dgm:prSet/>
      <dgm:spPr/>
      <dgm:t>
        <a:bodyPr/>
        <a:lstStyle/>
        <a:p>
          <a:endParaRPr lang="en-US"/>
        </a:p>
      </dgm:t>
    </dgm:pt>
    <dgm:pt modelId="{C0A9B8D0-1A45-4904-98C0-4C9491006681}" type="sibTrans" cxnId="{8C4DF61B-AB41-4B3C-AC5A-E6632D6E5366}">
      <dgm:prSet/>
      <dgm:spPr/>
      <dgm:t>
        <a:bodyPr/>
        <a:lstStyle/>
        <a:p>
          <a:endParaRPr lang="en-US"/>
        </a:p>
      </dgm:t>
    </dgm:pt>
    <dgm:pt modelId="{4AD13E16-C8EF-4219-ADEC-3EFA367F63FB}">
      <dgm:prSet phldrT="[Text]"/>
      <dgm:spPr/>
      <dgm:t>
        <a:bodyPr/>
        <a:lstStyle/>
        <a:p>
          <a:r>
            <a:rPr lang="en-US" dirty="0" smtClean="0"/>
            <a:t>Superintendent/President/Chancellor</a:t>
          </a:r>
          <a:endParaRPr lang="en-US" dirty="0"/>
        </a:p>
      </dgm:t>
      <dgm:extLst>
        <a:ext uri="{E40237B7-FDA0-4F09-8148-C483321AD2D9}">
          <dgm14:cNvPr xmlns:dgm14="http://schemas.microsoft.com/office/drawing/2010/diagram" id="0" name="" title="Step 3 task"/>
        </a:ext>
      </dgm:extLst>
    </dgm:pt>
    <dgm:pt modelId="{C2D82D0B-71BA-449B-9321-1F02F63BBED8}" type="parTrans" cxnId="{359D3EBF-2FA2-42B9-BDAA-062B1B914EC4}">
      <dgm:prSet/>
      <dgm:spPr/>
      <dgm:t>
        <a:bodyPr/>
        <a:lstStyle/>
        <a:p>
          <a:endParaRPr lang="en-US"/>
        </a:p>
      </dgm:t>
    </dgm:pt>
    <dgm:pt modelId="{7C9354BF-915D-40A9-977F-DCD4C79AE9A4}" type="sibTrans" cxnId="{359D3EBF-2FA2-42B9-BDAA-062B1B914EC4}">
      <dgm:prSet/>
      <dgm:spPr/>
      <dgm:t>
        <a:bodyPr/>
        <a:lstStyle/>
        <a:p>
          <a:endParaRPr lang="en-US"/>
        </a:p>
      </dgm:t>
    </dgm:pt>
    <dgm:pt modelId="{E62E8DBD-6957-4873-8E9D-000853AF034E}">
      <dgm:prSet phldrT="[Text]"/>
      <dgm:spPr/>
      <dgm:t>
        <a:bodyPr/>
        <a:lstStyle/>
        <a:p>
          <a:r>
            <a:rPr lang="en-US" dirty="0" smtClean="0"/>
            <a:t>Chief Business Officer</a:t>
          </a:r>
          <a:endParaRPr lang="en-US" dirty="0"/>
        </a:p>
      </dgm:t>
    </dgm:pt>
    <dgm:pt modelId="{DC8459CB-CD30-4A19-BE62-7046BC0E735E}" type="parTrans" cxnId="{DFA9CA37-0D98-4D62-B9D1-293C52A395D2}">
      <dgm:prSet/>
      <dgm:spPr/>
      <dgm:t>
        <a:bodyPr/>
        <a:lstStyle/>
        <a:p>
          <a:endParaRPr lang="en-US"/>
        </a:p>
      </dgm:t>
    </dgm:pt>
    <dgm:pt modelId="{B9474C92-CD0A-4B03-9103-B97B975A3D86}" type="sibTrans" cxnId="{DFA9CA37-0D98-4D62-B9D1-293C52A395D2}">
      <dgm:prSet/>
      <dgm:spPr/>
      <dgm:t>
        <a:bodyPr/>
        <a:lstStyle/>
        <a:p>
          <a:endParaRPr lang="en-US"/>
        </a:p>
      </dgm:t>
    </dgm:pt>
    <dgm:pt modelId="{5B83FDCC-8A21-43B4-908C-084306D931CF}">
      <dgm:prSet phldrT="[Text]"/>
      <dgm:spPr/>
      <dgm:t>
        <a:bodyPr/>
        <a:lstStyle/>
        <a:p>
          <a:r>
            <a:rPr lang="en-US" dirty="0" smtClean="0"/>
            <a:t>Plus or minus 5% of needed support( 55%)</a:t>
          </a:r>
          <a:endParaRPr lang="en-US" dirty="0"/>
        </a:p>
      </dgm:t>
      <dgm:extLst/>
    </dgm:pt>
    <dgm:pt modelId="{739564CF-3814-4B8D-8EC9-87E318AAF735}" type="parTrans" cxnId="{51247DE4-678D-40AE-9935-1ED31127BFB5}">
      <dgm:prSet/>
      <dgm:spPr/>
    </dgm:pt>
    <dgm:pt modelId="{DDE9DE28-37BA-41F0-BEC6-F1AA656A350F}" type="sibTrans" cxnId="{51247DE4-678D-40AE-9935-1ED31127BFB5}">
      <dgm:prSet/>
      <dgm:spPr/>
    </dgm:pt>
    <dgm:pt modelId="{5F849F78-72E2-4C75-9AA2-A9F17B01BAC2}">
      <dgm:prSet phldrT="[Text]"/>
      <dgm:spPr/>
      <dgm:t>
        <a:bodyPr/>
        <a:lstStyle/>
        <a:p>
          <a:r>
            <a:rPr lang="en-US" dirty="0" smtClean="0"/>
            <a:t>Independence of  the Survey Firm</a:t>
          </a:r>
          <a:endParaRPr lang="en-US" dirty="0"/>
        </a:p>
      </dgm:t>
      <dgm:extLst/>
    </dgm:pt>
    <dgm:pt modelId="{67A28378-177E-4A3F-A203-720D299CA1EF}" type="parTrans" cxnId="{3BD1E1EB-539B-4F99-B580-8C65184CFB51}">
      <dgm:prSet/>
      <dgm:spPr/>
    </dgm:pt>
    <dgm:pt modelId="{C7AAFEF6-AAEB-40E8-981F-BE03E5C52AB4}" type="sibTrans" cxnId="{3BD1E1EB-539B-4F99-B580-8C65184CFB51}">
      <dgm:prSet/>
      <dgm:spPr/>
    </dgm:pt>
    <dgm:pt modelId="{BF2881D7-900F-4C8E-9F09-9C05371A57B2}" type="pres">
      <dgm:prSet presAssocID="{1DBA91F1-7E8C-41C9-A838-D658A98417D5}" presName="linear" presStyleCnt="0">
        <dgm:presLayoutVars>
          <dgm:dir/>
          <dgm:animLvl val="lvl"/>
          <dgm:resizeHandles val="exact"/>
        </dgm:presLayoutVars>
      </dgm:prSet>
      <dgm:spPr/>
      <dgm:t>
        <a:bodyPr/>
        <a:lstStyle/>
        <a:p>
          <a:endParaRPr lang="en-US"/>
        </a:p>
      </dgm:t>
    </dgm:pt>
    <dgm:pt modelId="{9FB0A25D-1E70-42A1-9576-9E02D777FD4E}" type="pres">
      <dgm:prSet presAssocID="{9A97DD9A-212E-426A-9594-7FEEEC4E1E2E}" presName="parentLin" presStyleCnt="0"/>
      <dgm:spPr/>
    </dgm:pt>
    <dgm:pt modelId="{BE73E007-796D-4489-903F-12724FB5CC09}" type="pres">
      <dgm:prSet presAssocID="{9A97DD9A-212E-426A-9594-7FEEEC4E1E2E}" presName="parentLeftMargin" presStyleLbl="node1" presStyleIdx="0" presStyleCnt="3"/>
      <dgm:spPr/>
      <dgm:t>
        <a:bodyPr/>
        <a:lstStyle/>
        <a:p>
          <a:endParaRPr lang="en-US"/>
        </a:p>
      </dgm:t>
    </dgm:pt>
    <dgm:pt modelId="{31FF8910-63AB-4043-A89B-AB8E707B7A48}" type="pres">
      <dgm:prSet presAssocID="{9A97DD9A-212E-426A-9594-7FEEEC4E1E2E}" presName="parentText" presStyleLbl="node1" presStyleIdx="0" presStyleCnt="3">
        <dgm:presLayoutVars>
          <dgm:chMax val="0"/>
          <dgm:bulletEnabled val="1"/>
        </dgm:presLayoutVars>
      </dgm:prSet>
      <dgm:spPr/>
      <dgm:t>
        <a:bodyPr/>
        <a:lstStyle/>
        <a:p>
          <a:endParaRPr lang="en-US"/>
        </a:p>
      </dgm:t>
    </dgm:pt>
    <dgm:pt modelId="{7EB05BDB-5555-4796-8535-314A88387643}" type="pres">
      <dgm:prSet presAssocID="{9A97DD9A-212E-426A-9594-7FEEEC4E1E2E}" presName="negativeSpace" presStyleCnt="0"/>
      <dgm:spPr/>
    </dgm:pt>
    <dgm:pt modelId="{A3E10D09-1C38-4A24-82EE-5A6C623231D5}" type="pres">
      <dgm:prSet presAssocID="{9A97DD9A-212E-426A-9594-7FEEEC4E1E2E}" presName="childText" presStyleLbl="conFgAcc1" presStyleIdx="0" presStyleCnt="3">
        <dgm:presLayoutVars>
          <dgm:bulletEnabled val="1"/>
        </dgm:presLayoutVars>
      </dgm:prSet>
      <dgm:spPr/>
      <dgm:t>
        <a:bodyPr/>
        <a:lstStyle/>
        <a:p>
          <a:endParaRPr lang="en-US"/>
        </a:p>
      </dgm:t>
    </dgm:pt>
    <dgm:pt modelId="{4ADA33E3-F576-4BEE-8839-FD6C876D98B5}" type="pres">
      <dgm:prSet presAssocID="{A822033B-D112-4812-B9AC-0AEDBC4B3389}" presName="spaceBetweenRectangles" presStyleCnt="0"/>
      <dgm:spPr/>
    </dgm:pt>
    <dgm:pt modelId="{90673E8C-1446-4013-AA38-FC1EE3BD6C54}" type="pres">
      <dgm:prSet presAssocID="{B7F093E9-7C2E-44B4-8B3B-6CBE0FE3E35E}" presName="parentLin" presStyleCnt="0"/>
      <dgm:spPr/>
    </dgm:pt>
    <dgm:pt modelId="{1012288B-580C-4D8E-A1DB-5619E6992D98}" type="pres">
      <dgm:prSet presAssocID="{B7F093E9-7C2E-44B4-8B3B-6CBE0FE3E35E}" presName="parentLeftMargin" presStyleLbl="node1" presStyleIdx="0" presStyleCnt="3"/>
      <dgm:spPr/>
      <dgm:t>
        <a:bodyPr/>
        <a:lstStyle/>
        <a:p>
          <a:endParaRPr lang="en-US"/>
        </a:p>
      </dgm:t>
    </dgm:pt>
    <dgm:pt modelId="{E828DDC4-0756-415A-B957-94B602877A4A}" type="pres">
      <dgm:prSet presAssocID="{B7F093E9-7C2E-44B4-8B3B-6CBE0FE3E35E}" presName="parentText" presStyleLbl="node1" presStyleIdx="1" presStyleCnt="3">
        <dgm:presLayoutVars>
          <dgm:chMax val="0"/>
          <dgm:bulletEnabled val="1"/>
        </dgm:presLayoutVars>
      </dgm:prSet>
      <dgm:spPr/>
      <dgm:t>
        <a:bodyPr/>
        <a:lstStyle/>
        <a:p>
          <a:endParaRPr lang="en-US"/>
        </a:p>
      </dgm:t>
    </dgm:pt>
    <dgm:pt modelId="{60EE3688-F309-4931-8F7F-576379D488AD}" type="pres">
      <dgm:prSet presAssocID="{B7F093E9-7C2E-44B4-8B3B-6CBE0FE3E35E}" presName="negativeSpace" presStyleCnt="0"/>
      <dgm:spPr/>
    </dgm:pt>
    <dgm:pt modelId="{3ABBBA71-EF6A-41E4-B9DB-7884A5F441C0}" type="pres">
      <dgm:prSet presAssocID="{B7F093E9-7C2E-44B4-8B3B-6CBE0FE3E35E}" presName="childText" presStyleLbl="conFgAcc1" presStyleIdx="1" presStyleCnt="3">
        <dgm:presLayoutVars>
          <dgm:bulletEnabled val="1"/>
        </dgm:presLayoutVars>
      </dgm:prSet>
      <dgm:spPr/>
      <dgm:t>
        <a:bodyPr/>
        <a:lstStyle/>
        <a:p>
          <a:endParaRPr lang="en-US"/>
        </a:p>
      </dgm:t>
    </dgm:pt>
    <dgm:pt modelId="{EAABDE5D-D995-413D-932A-DBC14797A88A}" type="pres">
      <dgm:prSet presAssocID="{A2D02C68-2709-4715-A187-1730828C882F}" presName="spaceBetweenRectangles" presStyleCnt="0"/>
      <dgm:spPr/>
    </dgm:pt>
    <dgm:pt modelId="{2B213EDA-1352-4685-938D-F449494E5371}" type="pres">
      <dgm:prSet presAssocID="{9767D06C-E342-4313-B844-7CBE4BE72372}" presName="parentLin" presStyleCnt="0"/>
      <dgm:spPr/>
    </dgm:pt>
    <dgm:pt modelId="{A2108333-CFBA-4258-B92F-D7C0B72566DB}" type="pres">
      <dgm:prSet presAssocID="{9767D06C-E342-4313-B844-7CBE4BE72372}" presName="parentLeftMargin" presStyleLbl="node1" presStyleIdx="1" presStyleCnt="3"/>
      <dgm:spPr/>
      <dgm:t>
        <a:bodyPr/>
        <a:lstStyle/>
        <a:p>
          <a:endParaRPr lang="en-US"/>
        </a:p>
      </dgm:t>
    </dgm:pt>
    <dgm:pt modelId="{86A43697-948B-4853-B9AD-64B1F9243917}" type="pres">
      <dgm:prSet presAssocID="{9767D06C-E342-4313-B844-7CBE4BE72372}" presName="parentText" presStyleLbl="node1" presStyleIdx="2" presStyleCnt="3" custScaleX="104535" custScaleY="123218">
        <dgm:presLayoutVars>
          <dgm:chMax val="0"/>
          <dgm:bulletEnabled val="1"/>
        </dgm:presLayoutVars>
      </dgm:prSet>
      <dgm:spPr/>
      <dgm:t>
        <a:bodyPr/>
        <a:lstStyle/>
        <a:p>
          <a:endParaRPr lang="en-US"/>
        </a:p>
      </dgm:t>
    </dgm:pt>
    <dgm:pt modelId="{13918582-54C1-47CF-9745-315ABFF27B9E}" type="pres">
      <dgm:prSet presAssocID="{9767D06C-E342-4313-B844-7CBE4BE72372}" presName="negativeSpace" presStyleCnt="0"/>
      <dgm:spPr/>
    </dgm:pt>
    <dgm:pt modelId="{85F6E77F-A9DB-46BF-B56B-A5918C2B269D}" type="pres">
      <dgm:prSet presAssocID="{9767D06C-E342-4313-B844-7CBE4BE72372}" presName="childText" presStyleLbl="conFgAcc1" presStyleIdx="2" presStyleCnt="3">
        <dgm:presLayoutVars>
          <dgm:bulletEnabled val="1"/>
        </dgm:presLayoutVars>
      </dgm:prSet>
      <dgm:spPr/>
      <dgm:t>
        <a:bodyPr/>
        <a:lstStyle/>
        <a:p>
          <a:endParaRPr lang="en-US"/>
        </a:p>
      </dgm:t>
    </dgm:pt>
  </dgm:ptLst>
  <dgm:cxnLst>
    <dgm:cxn modelId="{EC8FAE75-18EE-4814-B0BA-755D1D40FBAA}" type="presOf" srcId="{E62E8DBD-6957-4873-8E9D-000853AF034E}" destId="{85F6E77F-A9DB-46BF-B56B-A5918C2B269D}" srcOrd="0" destOrd="1" presId="urn:microsoft.com/office/officeart/2005/8/layout/list1"/>
    <dgm:cxn modelId="{1F9E31E8-2B2E-4F8E-AA9B-B5366FE84796}" srcId="{1DBA91F1-7E8C-41C9-A838-D658A98417D5}" destId="{9767D06C-E342-4313-B844-7CBE4BE72372}" srcOrd="2" destOrd="0" parTransId="{07642ABB-36AA-4345-A138-3BA34143FF70}" sibTransId="{5B3210CA-F7F6-43EC-9250-21702872AB7F}"/>
    <dgm:cxn modelId="{FE68F8E0-776A-49A3-8850-D44015EFEFE4}" srcId="{9A97DD9A-212E-426A-9594-7FEEEC4E1E2E}" destId="{45D65E2E-57FB-46B9-A23E-155578272902}" srcOrd="0" destOrd="0" parTransId="{D504A610-38C8-4BDE-BB8B-E71AB9A63BD2}" sibTransId="{C35F0E74-D801-4FFD-B331-4EF428DDF3B5}"/>
    <dgm:cxn modelId="{DFA9CA37-0D98-4D62-B9D1-293C52A395D2}" srcId="{9767D06C-E342-4313-B844-7CBE4BE72372}" destId="{E62E8DBD-6957-4873-8E9D-000853AF034E}" srcOrd="1" destOrd="0" parTransId="{DC8459CB-CD30-4A19-BE62-7046BC0E735E}" sibTransId="{B9474C92-CD0A-4B03-9103-B97B975A3D86}"/>
    <dgm:cxn modelId="{8EA684B7-844F-4D1A-913B-4AA924E72F75}" srcId="{9A97DD9A-212E-426A-9594-7FEEEC4E1E2E}" destId="{6F3E996A-0AA3-4EE3-B260-122F07FC63B9}" srcOrd="1" destOrd="0" parTransId="{C5F8FC29-3CC2-48C8-A0BA-184301B9A503}" sibTransId="{4960F7FB-C4ED-4761-9484-C868EE2CA5D8}"/>
    <dgm:cxn modelId="{03078BEE-90A0-48A0-AE5D-F090127FEF8F}" type="presOf" srcId="{9767D06C-E342-4313-B844-7CBE4BE72372}" destId="{A2108333-CFBA-4258-B92F-D7C0B72566DB}" srcOrd="0" destOrd="0" presId="urn:microsoft.com/office/officeart/2005/8/layout/list1"/>
    <dgm:cxn modelId="{C06405FA-F015-4F9B-B843-E7DB21FA587B}" type="presOf" srcId="{5B83FDCC-8A21-43B4-908C-084306D931CF}" destId="{3ABBBA71-EF6A-41E4-B9DB-7884A5F441C0}" srcOrd="0" destOrd="1" presId="urn:microsoft.com/office/officeart/2005/8/layout/list1"/>
    <dgm:cxn modelId="{EC2CFB74-A17C-4592-B272-D6AEE3E90442}" type="presOf" srcId="{5F849F78-72E2-4C75-9AA2-A9F17B01BAC2}" destId="{3ABBBA71-EF6A-41E4-B9DB-7884A5F441C0}" srcOrd="0" destOrd="2" presId="urn:microsoft.com/office/officeart/2005/8/layout/list1"/>
    <dgm:cxn modelId="{05382DB0-93E0-41A2-9F05-DBE0C57CD836}" srcId="{1DBA91F1-7E8C-41C9-A838-D658A98417D5}" destId="{B7F093E9-7C2E-44B4-8B3B-6CBE0FE3E35E}" srcOrd="1" destOrd="0" parTransId="{975EB889-7FE2-4B31-A57C-D6644EDC0C5B}" sibTransId="{A2D02C68-2709-4715-A187-1730828C882F}"/>
    <dgm:cxn modelId="{8C4DF61B-AB41-4B3C-AC5A-E6632D6E5366}" srcId="{B7F093E9-7C2E-44B4-8B3B-6CBE0FE3E35E}" destId="{3D6FB82D-8702-4FD5-B446-B15492C8E8D3}" srcOrd="0" destOrd="0" parTransId="{01064A5F-A089-4040-BEA5-E691D4390BDE}" sibTransId="{C0A9B8D0-1A45-4904-98C0-4C9491006681}"/>
    <dgm:cxn modelId="{359D3EBF-2FA2-42B9-BDAA-062B1B914EC4}" srcId="{9767D06C-E342-4313-B844-7CBE4BE72372}" destId="{4AD13E16-C8EF-4219-ADEC-3EFA367F63FB}" srcOrd="0" destOrd="0" parTransId="{C2D82D0B-71BA-449B-9321-1F02F63BBED8}" sibTransId="{7C9354BF-915D-40A9-977F-DCD4C79AE9A4}"/>
    <dgm:cxn modelId="{EB873A8C-8EA6-4733-8546-BA5A4DB16745}" type="presOf" srcId="{9A97DD9A-212E-426A-9594-7FEEEC4E1E2E}" destId="{31FF8910-63AB-4043-A89B-AB8E707B7A48}" srcOrd="1" destOrd="0" presId="urn:microsoft.com/office/officeart/2005/8/layout/list1"/>
    <dgm:cxn modelId="{E5CAFD82-66A9-45EC-9A06-C6501841BCB5}" type="presOf" srcId="{45D65E2E-57FB-46B9-A23E-155578272902}" destId="{A3E10D09-1C38-4A24-82EE-5A6C623231D5}" srcOrd="0" destOrd="0" presId="urn:microsoft.com/office/officeart/2005/8/layout/list1"/>
    <dgm:cxn modelId="{3BD1E1EB-539B-4F99-B580-8C65184CFB51}" srcId="{B7F093E9-7C2E-44B4-8B3B-6CBE0FE3E35E}" destId="{5F849F78-72E2-4C75-9AA2-A9F17B01BAC2}" srcOrd="2" destOrd="0" parTransId="{67A28378-177E-4A3F-A203-720D299CA1EF}" sibTransId="{C7AAFEF6-AAEB-40E8-981F-BE03E5C52AB4}"/>
    <dgm:cxn modelId="{A1F48E39-912F-4B4A-8122-1BAD089080B4}" type="presOf" srcId="{3D6FB82D-8702-4FD5-B446-B15492C8E8D3}" destId="{3ABBBA71-EF6A-41E4-B9DB-7884A5F441C0}" srcOrd="0" destOrd="0" presId="urn:microsoft.com/office/officeart/2005/8/layout/list1"/>
    <dgm:cxn modelId="{97F54785-09DC-41A6-A3BE-E40425E3AE7B}" type="presOf" srcId="{1DBA91F1-7E8C-41C9-A838-D658A98417D5}" destId="{BF2881D7-900F-4C8E-9F09-9C05371A57B2}" srcOrd="0" destOrd="0" presId="urn:microsoft.com/office/officeart/2005/8/layout/list1"/>
    <dgm:cxn modelId="{351EB658-99D6-4CF7-A800-5395F3035ECC}" type="presOf" srcId="{4AD13E16-C8EF-4219-ADEC-3EFA367F63FB}" destId="{85F6E77F-A9DB-46BF-B56B-A5918C2B269D}" srcOrd="0" destOrd="0" presId="urn:microsoft.com/office/officeart/2005/8/layout/list1"/>
    <dgm:cxn modelId="{C51F5637-7445-45DA-AE67-2140D8DCA778}" type="presOf" srcId="{6F3E996A-0AA3-4EE3-B260-122F07FC63B9}" destId="{A3E10D09-1C38-4A24-82EE-5A6C623231D5}" srcOrd="0" destOrd="1" presId="urn:microsoft.com/office/officeart/2005/8/layout/list1"/>
    <dgm:cxn modelId="{8F5AFDC3-F9D2-4A39-8886-25F589A19EC9}" type="presOf" srcId="{B7F093E9-7C2E-44B4-8B3B-6CBE0FE3E35E}" destId="{E828DDC4-0756-415A-B957-94B602877A4A}" srcOrd="1" destOrd="0" presId="urn:microsoft.com/office/officeart/2005/8/layout/list1"/>
    <dgm:cxn modelId="{7558A321-7F10-4B33-8223-A5906C85654F}" type="presOf" srcId="{9767D06C-E342-4313-B844-7CBE4BE72372}" destId="{86A43697-948B-4853-B9AD-64B1F9243917}" srcOrd="1" destOrd="0" presId="urn:microsoft.com/office/officeart/2005/8/layout/list1"/>
    <dgm:cxn modelId="{51247DE4-678D-40AE-9935-1ED31127BFB5}" srcId="{B7F093E9-7C2E-44B4-8B3B-6CBE0FE3E35E}" destId="{5B83FDCC-8A21-43B4-908C-084306D931CF}" srcOrd="1" destOrd="0" parTransId="{739564CF-3814-4B8D-8EC9-87E318AAF735}" sibTransId="{DDE9DE28-37BA-41F0-BEC6-F1AA656A350F}"/>
    <dgm:cxn modelId="{B81CB0C5-AA1E-4155-88E7-A19EC27EBDB1}" type="presOf" srcId="{B7F093E9-7C2E-44B4-8B3B-6CBE0FE3E35E}" destId="{1012288B-580C-4D8E-A1DB-5619E6992D98}" srcOrd="0" destOrd="0" presId="urn:microsoft.com/office/officeart/2005/8/layout/list1"/>
    <dgm:cxn modelId="{DD33160A-812B-4609-9999-1AEB54494921}" type="presOf" srcId="{9A97DD9A-212E-426A-9594-7FEEEC4E1E2E}" destId="{BE73E007-796D-4489-903F-12724FB5CC09}" srcOrd="0" destOrd="0" presId="urn:microsoft.com/office/officeart/2005/8/layout/list1"/>
    <dgm:cxn modelId="{6EE1A5DD-79E9-4FC2-BFBE-DA7B4C71D980}" srcId="{1DBA91F1-7E8C-41C9-A838-D658A98417D5}" destId="{9A97DD9A-212E-426A-9594-7FEEEC4E1E2E}" srcOrd="0" destOrd="0" parTransId="{CFB8B198-74C4-4710-BA7C-5F16A52BB9D3}" sibTransId="{A822033B-D112-4812-B9AC-0AEDBC4B3389}"/>
    <dgm:cxn modelId="{75CF6746-D341-48CC-AC7A-8E28A3A34903}" type="presParOf" srcId="{BF2881D7-900F-4C8E-9F09-9C05371A57B2}" destId="{9FB0A25D-1E70-42A1-9576-9E02D777FD4E}" srcOrd="0" destOrd="0" presId="urn:microsoft.com/office/officeart/2005/8/layout/list1"/>
    <dgm:cxn modelId="{6008D119-B2B8-4210-90F1-3231FCCB360E}" type="presParOf" srcId="{9FB0A25D-1E70-42A1-9576-9E02D777FD4E}" destId="{BE73E007-796D-4489-903F-12724FB5CC09}" srcOrd="0" destOrd="0" presId="urn:microsoft.com/office/officeart/2005/8/layout/list1"/>
    <dgm:cxn modelId="{0D930E14-E5E7-4C18-993D-6C4629C49FFE}" type="presParOf" srcId="{9FB0A25D-1E70-42A1-9576-9E02D777FD4E}" destId="{31FF8910-63AB-4043-A89B-AB8E707B7A48}" srcOrd="1" destOrd="0" presId="urn:microsoft.com/office/officeart/2005/8/layout/list1"/>
    <dgm:cxn modelId="{2B48FCFF-0983-40D5-9E49-FBDD9260800D}" type="presParOf" srcId="{BF2881D7-900F-4C8E-9F09-9C05371A57B2}" destId="{7EB05BDB-5555-4796-8535-314A88387643}" srcOrd="1" destOrd="0" presId="urn:microsoft.com/office/officeart/2005/8/layout/list1"/>
    <dgm:cxn modelId="{CAC5FDEF-616A-43F2-AC6D-BE154E15F6A3}" type="presParOf" srcId="{BF2881D7-900F-4C8E-9F09-9C05371A57B2}" destId="{A3E10D09-1C38-4A24-82EE-5A6C623231D5}" srcOrd="2" destOrd="0" presId="urn:microsoft.com/office/officeart/2005/8/layout/list1"/>
    <dgm:cxn modelId="{2AFDE3E6-B3DC-4E29-B9EE-959DF16B49A0}" type="presParOf" srcId="{BF2881D7-900F-4C8E-9F09-9C05371A57B2}" destId="{4ADA33E3-F576-4BEE-8839-FD6C876D98B5}" srcOrd="3" destOrd="0" presId="urn:microsoft.com/office/officeart/2005/8/layout/list1"/>
    <dgm:cxn modelId="{AAB6C715-034C-4ABB-A74F-E133A1CC10B5}" type="presParOf" srcId="{BF2881D7-900F-4C8E-9F09-9C05371A57B2}" destId="{90673E8C-1446-4013-AA38-FC1EE3BD6C54}" srcOrd="4" destOrd="0" presId="urn:microsoft.com/office/officeart/2005/8/layout/list1"/>
    <dgm:cxn modelId="{C39AED7D-A80F-4E84-B472-D1D555C56C04}" type="presParOf" srcId="{90673E8C-1446-4013-AA38-FC1EE3BD6C54}" destId="{1012288B-580C-4D8E-A1DB-5619E6992D98}" srcOrd="0" destOrd="0" presId="urn:microsoft.com/office/officeart/2005/8/layout/list1"/>
    <dgm:cxn modelId="{29ECFFA8-798D-4B86-BB13-F40133521FFC}" type="presParOf" srcId="{90673E8C-1446-4013-AA38-FC1EE3BD6C54}" destId="{E828DDC4-0756-415A-B957-94B602877A4A}" srcOrd="1" destOrd="0" presId="urn:microsoft.com/office/officeart/2005/8/layout/list1"/>
    <dgm:cxn modelId="{3F26CCE7-2DEA-4038-8F9A-0CC3254B1EAA}" type="presParOf" srcId="{BF2881D7-900F-4C8E-9F09-9C05371A57B2}" destId="{60EE3688-F309-4931-8F7F-576379D488AD}" srcOrd="5" destOrd="0" presId="urn:microsoft.com/office/officeart/2005/8/layout/list1"/>
    <dgm:cxn modelId="{C9C8EBE6-E1E8-489B-8F4B-A149BBF5E280}" type="presParOf" srcId="{BF2881D7-900F-4C8E-9F09-9C05371A57B2}" destId="{3ABBBA71-EF6A-41E4-B9DB-7884A5F441C0}" srcOrd="6" destOrd="0" presId="urn:microsoft.com/office/officeart/2005/8/layout/list1"/>
    <dgm:cxn modelId="{79D87A0F-D6EE-4D74-88BF-EEC44347C829}" type="presParOf" srcId="{BF2881D7-900F-4C8E-9F09-9C05371A57B2}" destId="{EAABDE5D-D995-413D-932A-DBC14797A88A}" srcOrd="7" destOrd="0" presId="urn:microsoft.com/office/officeart/2005/8/layout/list1"/>
    <dgm:cxn modelId="{231C6D46-F37E-4676-9644-78FA196ACCCB}" type="presParOf" srcId="{BF2881D7-900F-4C8E-9F09-9C05371A57B2}" destId="{2B213EDA-1352-4685-938D-F449494E5371}" srcOrd="8" destOrd="0" presId="urn:microsoft.com/office/officeart/2005/8/layout/list1"/>
    <dgm:cxn modelId="{ABC8809B-5C47-4D82-8E79-6772CC4589F0}" type="presParOf" srcId="{2B213EDA-1352-4685-938D-F449494E5371}" destId="{A2108333-CFBA-4258-B92F-D7C0B72566DB}" srcOrd="0" destOrd="0" presId="urn:microsoft.com/office/officeart/2005/8/layout/list1"/>
    <dgm:cxn modelId="{96C36C92-76D8-440A-9D08-051B6489E2AA}" type="presParOf" srcId="{2B213EDA-1352-4685-938D-F449494E5371}" destId="{86A43697-948B-4853-B9AD-64B1F9243917}" srcOrd="1" destOrd="0" presId="urn:microsoft.com/office/officeart/2005/8/layout/list1"/>
    <dgm:cxn modelId="{DFC2FC7A-FA5E-4F68-9196-2D3573E405DD}" type="presParOf" srcId="{BF2881D7-900F-4C8E-9F09-9C05371A57B2}" destId="{13918582-54C1-47CF-9745-315ABFF27B9E}" srcOrd="9" destOrd="0" presId="urn:microsoft.com/office/officeart/2005/8/layout/list1"/>
    <dgm:cxn modelId="{2DD21AC6-C0AC-4EE2-A5E0-0841215D271A}" type="presParOf" srcId="{BF2881D7-900F-4C8E-9F09-9C05371A57B2}" destId="{85F6E77F-A9DB-46BF-B56B-A5918C2B269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669AFDC-7658-4951-B0FF-52DFF2A93C0A}" type="datetimeFigureOut">
              <a:rPr lang="en-US" smtClean="0"/>
              <a:t>5/2/2019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smtClean="0"/>
              <a:t>5/2/2019</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5/2/2019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5/2/2019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5/2/2019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5/2/2019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5/2/2019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5/2/2019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5/2/2019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5/2/2019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5/2/2019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5/2/2019</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Citizen Bond Oversight Committee</a:t>
            </a:r>
            <a:endParaRPr lang="en-US" dirty="0"/>
          </a:p>
        </p:txBody>
      </p:sp>
      <p:sp>
        <p:nvSpPr>
          <p:cNvPr id="3" name="Subtitle 2"/>
          <p:cNvSpPr>
            <a:spLocks noGrp="1"/>
          </p:cNvSpPr>
          <p:nvPr>
            <p:ph type="subTitle" idx="1"/>
          </p:nvPr>
        </p:nvSpPr>
        <p:spPr>
          <a:xfrm>
            <a:off x="1520825" y="4898572"/>
            <a:ext cx="5945187" cy="1654628"/>
          </a:xfrm>
        </p:spPr>
        <p:txBody>
          <a:bodyPr/>
          <a:lstStyle/>
          <a:p>
            <a:r>
              <a:rPr lang="en-US" dirty="0" smtClean="0"/>
              <a:t>Glendale Community College District</a:t>
            </a:r>
          </a:p>
          <a:p>
            <a:pPr algn="ctr"/>
            <a:r>
              <a:rPr lang="en-US" sz="2000" dirty="0" smtClean="0"/>
              <a:t>Presentation May 6, 2019</a:t>
            </a:r>
            <a:endParaRPr lang="en-US" sz="2000" dirty="0"/>
          </a:p>
          <a:p>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217612" y="152400"/>
            <a:ext cx="108204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r>
              <a:rPr lang="en-US" sz="2400" dirty="0" smtClean="0">
                <a:latin typeface="+mn-lt"/>
              </a:rPr>
              <a:t>Overview of Glendale College Tax Base and General Obligation Bond Capacity</a:t>
            </a:r>
            <a:endParaRPr lang="en-US" sz="2400" dirty="0">
              <a:latin typeface="+mn-lt"/>
            </a:endParaRPr>
          </a:p>
          <a:p>
            <a:r>
              <a:rPr lang="en-US" sz="1100" dirty="0"/>
              <a:t> </a:t>
            </a:r>
          </a:p>
          <a:p>
            <a:pPr algn="just">
              <a:buClr>
                <a:srgbClr val="0060A9"/>
              </a:buClr>
              <a:defRPr/>
            </a:pPr>
            <a:endParaRPr lang="en-US" sz="1200" dirty="0" smtClean="0">
              <a:cs typeface="+mn-cs"/>
            </a:endParaRPr>
          </a:p>
          <a:p>
            <a:pPr algn="just">
              <a:buClr>
                <a:srgbClr val="0060A9"/>
              </a:buClr>
              <a:defRPr/>
            </a:pPr>
            <a:endParaRPr lang="en-US" sz="1200" b="1" dirty="0" smtClean="0">
              <a:solidFill>
                <a:schemeClr val="accent2"/>
              </a:solidFill>
              <a:cs typeface="+mn-cs"/>
            </a:endParaRPr>
          </a:p>
          <a:p>
            <a:pPr>
              <a:defRPr/>
            </a:pPr>
            <a:r>
              <a:rPr lang="en-US" sz="1200" b="1" dirty="0">
                <a:solidFill>
                  <a:schemeClr val="accent2"/>
                </a:solidFill>
                <a:cs typeface="+mn-cs"/>
              </a:rPr>
              <a:t>	</a:t>
            </a:r>
          </a:p>
        </p:txBody>
      </p:sp>
      <p:pic>
        <p:nvPicPr>
          <p:cNvPr id="5" name="Picture 4"/>
          <p:cNvPicPr>
            <a:picLocks noChangeAspect="1"/>
          </p:cNvPicPr>
          <p:nvPr/>
        </p:nvPicPr>
        <p:blipFill>
          <a:blip r:embed="rId2"/>
          <a:stretch>
            <a:fillRect/>
          </a:stretch>
        </p:blipFill>
        <p:spPr>
          <a:xfrm>
            <a:off x="6323012" y="2244090"/>
            <a:ext cx="3278796" cy="4376548"/>
          </a:xfrm>
          <a:prstGeom prst="rect">
            <a:avLst/>
          </a:prstGeom>
        </p:spPr>
      </p:pic>
      <p:sp>
        <p:nvSpPr>
          <p:cNvPr id="6" name="TextBox 3"/>
          <p:cNvSpPr txBox="1">
            <a:spLocks noChangeArrowheads="1"/>
          </p:cNvSpPr>
          <p:nvPr/>
        </p:nvSpPr>
        <p:spPr bwMode="auto">
          <a:xfrm>
            <a:off x="1254525" y="609600"/>
            <a:ext cx="4271119"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en-US" sz="2000" dirty="0" smtClean="0">
                <a:latin typeface="+mn-lt"/>
              </a:rPr>
              <a:t>Bonding Capacity Table</a:t>
            </a:r>
            <a:endParaRPr lang="en-US" sz="2000" dirty="0">
              <a:latin typeface="+mn-lt"/>
            </a:endParaRPr>
          </a:p>
          <a:p>
            <a:r>
              <a:rPr lang="en-US" sz="1600" dirty="0" smtClean="0">
                <a:latin typeface="+mn-lt"/>
              </a:rPr>
              <a:t>The table below shows the current net available bonding capacity for Glendale College based on current state law and the applicable debt limitation of 2.50 percent of community assessed values</a:t>
            </a:r>
            <a:endParaRPr lang="en-US" sz="1600" dirty="0">
              <a:latin typeface="+mn-lt"/>
            </a:endParaRPr>
          </a:p>
          <a:p>
            <a:pPr algn="ctr">
              <a:buClr>
                <a:srgbClr val="0060A9"/>
              </a:buClr>
              <a:defRPr/>
            </a:pPr>
            <a:endParaRPr lang="en-US" sz="1200" dirty="0" smtClean="0">
              <a:cs typeface="+mn-cs"/>
            </a:endParaRPr>
          </a:p>
          <a:p>
            <a:pPr algn="ctr">
              <a:defRPr/>
            </a:pPr>
            <a:endParaRPr lang="en-US" sz="1200" b="1" dirty="0">
              <a:solidFill>
                <a:schemeClr val="accent2"/>
              </a:solidFill>
              <a:cs typeface="+mn-cs"/>
            </a:endParaRPr>
          </a:p>
        </p:txBody>
      </p:sp>
      <p:sp>
        <p:nvSpPr>
          <p:cNvPr id="7" name="TextBox 3"/>
          <p:cNvSpPr txBox="1">
            <a:spLocks noChangeArrowheads="1"/>
          </p:cNvSpPr>
          <p:nvPr/>
        </p:nvSpPr>
        <p:spPr bwMode="auto">
          <a:xfrm>
            <a:off x="6626224" y="635406"/>
            <a:ext cx="42711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a:r>
              <a:rPr lang="en-US" sz="2000" dirty="0" smtClean="0">
                <a:latin typeface="+mn-lt"/>
              </a:rPr>
              <a:t>Assessed Value History</a:t>
            </a:r>
            <a:endParaRPr lang="en-US" sz="2000" dirty="0">
              <a:latin typeface="+mn-lt"/>
            </a:endParaRPr>
          </a:p>
          <a:p>
            <a:r>
              <a:rPr lang="en-US" sz="1600" dirty="0" smtClean="0">
                <a:latin typeface="+mn-lt"/>
              </a:rPr>
              <a:t>The table below shows the total assessed values for the Glendale Community College District since the 2000-01 Tax Year. The total assessed values for Tax Year 2018-19 is $35.7 billion</a:t>
            </a:r>
            <a:endParaRPr lang="en-US" sz="1200" dirty="0" smtClean="0">
              <a:cs typeface="+mn-cs"/>
            </a:endParaRPr>
          </a:p>
          <a:p>
            <a:pPr algn="ctr">
              <a:defRPr/>
            </a:pPr>
            <a:endParaRPr lang="en-US" sz="1200" b="1" dirty="0">
              <a:solidFill>
                <a:schemeClr val="accent2"/>
              </a:solidFill>
              <a:cs typeface="+mn-cs"/>
            </a:endParaRPr>
          </a:p>
        </p:txBody>
      </p:sp>
      <p:pic>
        <p:nvPicPr>
          <p:cNvPr id="8" name="Picture 7"/>
          <p:cNvPicPr>
            <a:picLocks noChangeAspect="1"/>
          </p:cNvPicPr>
          <p:nvPr/>
        </p:nvPicPr>
        <p:blipFill>
          <a:blip r:embed="rId3"/>
          <a:stretch>
            <a:fillRect/>
          </a:stretch>
        </p:blipFill>
        <p:spPr>
          <a:xfrm>
            <a:off x="1217612" y="2244090"/>
            <a:ext cx="3678649" cy="4320541"/>
          </a:xfrm>
          <a:prstGeom prst="rect">
            <a:avLst/>
          </a:prstGeom>
        </p:spPr>
      </p:pic>
      <p:pic>
        <p:nvPicPr>
          <p:cNvPr id="11" name="Picture 10"/>
          <p:cNvPicPr>
            <a:picLocks noChangeAspect="1"/>
          </p:cNvPicPr>
          <p:nvPr/>
        </p:nvPicPr>
        <p:blipFill>
          <a:blip r:embed="rId4"/>
          <a:stretch>
            <a:fillRect/>
          </a:stretch>
        </p:blipFill>
        <p:spPr>
          <a:xfrm>
            <a:off x="9665110" y="2952750"/>
            <a:ext cx="2407316" cy="800112"/>
          </a:xfrm>
          <a:prstGeom prst="rect">
            <a:avLst/>
          </a:prstGeom>
        </p:spPr>
      </p:pic>
    </p:spTree>
    <p:extLst>
      <p:ext uri="{BB962C8B-B14F-4D97-AF65-F5344CB8AC3E}">
        <p14:creationId xmlns:p14="http://schemas.microsoft.com/office/powerpoint/2010/main" val="36495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217612" y="152400"/>
            <a:ext cx="1082040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spcBef>
                <a:spcPts val="600"/>
              </a:spcBef>
              <a:spcAft>
                <a:spcPts val="600"/>
              </a:spcAft>
            </a:pPr>
            <a:r>
              <a:rPr lang="en-US" sz="2400" dirty="0" smtClean="0">
                <a:latin typeface="+mn-lt"/>
              </a:rPr>
              <a:t>Original Time Schedule for Measure GC, Series A Bond Sale</a:t>
            </a:r>
          </a:p>
          <a:p>
            <a:pPr>
              <a:spcBef>
                <a:spcPts val="600"/>
              </a:spcBef>
              <a:spcAft>
                <a:spcPts val="600"/>
              </a:spcAft>
            </a:pPr>
            <a:r>
              <a:rPr lang="en-US" sz="2000" dirty="0">
                <a:latin typeface="+mn-lt"/>
              </a:rPr>
              <a:t> </a:t>
            </a:r>
            <a:r>
              <a:rPr lang="en-US" sz="2000" dirty="0" smtClean="0">
                <a:latin typeface="+mn-lt"/>
              </a:rPr>
              <a:t>As shown below, the District received its Measure GC project funds on April 13, 2017</a:t>
            </a:r>
            <a:endParaRPr lang="en-US" sz="2000" dirty="0">
              <a:latin typeface="+mn-lt"/>
            </a:endParaRPr>
          </a:p>
          <a:p>
            <a:pPr algn="just">
              <a:buClr>
                <a:srgbClr val="0060A9"/>
              </a:buClr>
              <a:defRPr/>
            </a:pPr>
            <a:endParaRPr lang="en-US" sz="1200" dirty="0" smtClean="0">
              <a:cs typeface="+mn-cs"/>
            </a:endParaRPr>
          </a:p>
          <a:p>
            <a:pPr algn="just">
              <a:buClr>
                <a:srgbClr val="0060A9"/>
              </a:buClr>
              <a:defRPr/>
            </a:pPr>
            <a:endParaRPr lang="en-US" sz="1200" b="1" dirty="0" smtClean="0">
              <a:solidFill>
                <a:schemeClr val="accent2"/>
              </a:solidFill>
              <a:cs typeface="+mn-cs"/>
            </a:endParaRPr>
          </a:p>
          <a:p>
            <a:pPr>
              <a:defRPr/>
            </a:pPr>
            <a:r>
              <a:rPr lang="en-US" sz="1200" b="1" dirty="0">
                <a:solidFill>
                  <a:schemeClr val="accent2"/>
                </a:solidFill>
                <a:cs typeface="+mn-cs"/>
              </a:rPr>
              <a:t>	</a:t>
            </a:r>
          </a:p>
        </p:txBody>
      </p:sp>
      <p:pic>
        <p:nvPicPr>
          <p:cNvPr id="9" name="Picture 8"/>
          <p:cNvPicPr>
            <a:picLocks noChangeAspect="1"/>
          </p:cNvPicPr>
          <p:nvPr/>
        </p:nvPicPr>
        <p:blipFill rotWithShape="1">
          <a:blip r:embed="rId2"/>
          <a:srcRect r="45670"/>
          <a:stretch/>
        </p:blipFill>
        <p:spPr>
          <a:xfrm>
            <a:off x="7694609" y="2083638"/>
            <a:ext cx="4114772" cy="678652"/>
          </a:xfrm>
          <a:prstGeom prst="rect">
            <a:avLst/>
          </a:prstGeom>
        </p:spPr>
      </p:pic>
      <p:pic>
        <p:nvPicPr>
          <p:cNvPr id="13" name="Picture 12"/>
          <p:cNvPicPr>
            <a:picLocks noChangeAspect="1"/>
          </p:cNvPicPr>
          <p:nvPr/>
        </p:nvPicPr>
        <p:blipFill rotWithShape="1">
          <a:blip r:embed="rId3"/>
          <a:srcRect b="20109"/>
          <a:stretch/>
        </p:blipFill>
        <p:spPr>
          <a:xfrm>
            <a:off x="1293812" y="2083644"/>
            <a:ext cx="5450606" cy="4236130"/>
          </a:xfrm>
          <a:prstGeom prst="rect">
            <a:avLst/>
          </a:prstGeom>
        </p:spPr>
      </p:pic>
      <p:pic>
        <p:nvPicPr>
          <p:cNvPr id="14" name="Picture 13"/>
          <p:cNvPicPr>
            <a:picLocks noChangeAspect="1"/>
          </p:cNvPicPr>
          <p:nvPr/>
        </p:nvPicPr>
        <p:blipFill rotWithShape="1">
          <a:blip r:embed="rId4"/>
          <a:srcRect r="9518"/>
          <a:stretch/>
        </p:blipFill>
        <p:spPr>
          <a:xfrm>
            <a:off x="1293812" y="1222217"/>
            <a:ext cx="4876775" cy="812187"/>
          </a:xfrm>
          <a:prstGeom prst="rect">
            <a:avLst/>
          </a:prstGeom>
        </p:spPr>
      </p:pic>
    </p:spTree>
    <p:extLst>
      <p:ext uri="{BB962C8B-B14F-4D97-AF65-F5344CB8AC3E}">
        <p14:creationId xmlns:p14="http://schemas.microsoft.com/office/powerpoint/2010/main" val="381133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217612" y="152400"/>
            <a:ext cx="1082040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spcBef>
                <a:spcPts val="600"/>
              </a:spcBef>
              <a:spcAft>
                <a:spcPts val="600"/>
              </a:spcAft>
            </a:pPr>
            <a:r>
              <a:rPr lang="en-US" sz="2400" dirty="0" smtClean="0">
                <a:latin typeface="+mn-lt"/>
              </a:rPr>
              <a:t>Measure GC, Series A Final Bond Sale Results</a:t>
            </a:r>
          </a:p>
          <a:p>
            <a:pPr>
              <a:spcBef>
                <a:spcPts val="600"/>
              </a:spcBef>
              <a:spcAft>
                <a:spcPts val="600"/>
              </a:spcAft>
            </a:pPr>
            <a:r>
              <a:rPr lang="en-US" sz="2000" dirty="0" smtClean="0">
                <a:latin typeface="+mn-lt"/>
              </a:rPr>
              <a:t>The table below shows the detailed bond sale results for the first series of Measure GC bonds</a:t>
            </a:r>
            <a:endParaRPr lang="en-US" sz="2000" dirty="0">
              <a:latin typeface="+mn-lt"/>
            </a:endParaRPr>
          </a:p>
          <a:p>
            <a:pPr algn="just">
              <a:buClr>
                <a:srgbClr val="0060A9"/>
              </a:buClr>
              <a:defRPr/>
            </a:pPr>
            <a:endParaRPr lang="en-US" sz="1200" dirty="0" smtClean="0">
              <a:cs typeface="+mn-cs"/>
            </a:endParaRPr>
          </a:p>
          <a:p>
            <a:pPr algn="just">
              <a:buClr>
                <a:srgbClr val="0060A9"/>
              </a:buClr>
              <a:defRPr/>
            </a:pPr>
            <a:endParaRPr lang="en-US" sz="1200" b="1" dirty="0" smtClean="0">
              <a:solidFill>
                <a:schemeClr val="accent2"/>
              </a:solidFill>
              <a:cs typeface="+mn-cs"/>
            </a:endParaRPr>
          </a:p>
          <a:p>
            <a:pPr>
              <a:defRPr/>
            </a:pPr>
            <a:r>
              <a:rPr lang="en-US" sz="1200" b="1" dirty="0">
                <a:solidFill>
                  <a:schemeClr val="accent2"/>
                </a:solidFill>
                <a:cs typeface="+mn-cs"/>
              </a:rPr>
              <a:t>	</a:t>
            </a:r>
          </a:p>
        </p:txBody>
      </p:sp>
      <p:pic>
        <p:nvPicPr>
          <p:cNvPr id="4" name="Picture 3"/>
          <p:cNvPicPr>
            <a:picLocks noChangeAspect="1"/>
          </p:cNvPicPr>
          <p:nvPr/>
        </p:nvPicPr>
        <p:blipFill>
          <a:blip r:embed="rId2"/>
          <a:stretch>
            <a:fillRect/>
          </a:stretch>
        </p:blipFill>
        <p:spPr>
          <a:xfrm>
            <a:off x="1217612" y="1143000"/>
            <a:ext cx="6730862" cy="5000626"/>
          </a:xfrm>
          <a:prstGeom prst="rect">
            <a:avLst/>
          </a:prstGeom>
        </p:spPr>
      </p:pic>
    </p:spTree>
    <p:extLst>
      <p:ext uri="{BB962C8B-B14F-4D97-AF65-F5344CB8AC3E}">
        <p14:creationId xmlns:p14="http://schemas.microsoft.com/office/powerpoint/2010/main" val="39116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217612" y="152400"/>
            <a:ext cx="10820400" cy="238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spcBef>
                <a:spcPts val="600"/>
              </a:spcBef>
              <a:spcAft>
                <a:spcPts val="600"/>
              </a:spcAft>
            </a:pPr>
            <a:r>
              <a:rPr lang="en-US" sz="2400" dirty="0" smtClean="0">
                <a:latin typeface="+mn-lt"/>
              </a:rPr>
              <a:t>Measure GC Tax Rates and Comparison with Other Local Community Colleges</a:t>
            </a:r>
          </a:p>
          <a:p>
            <a:pPr>
              <a:spcBef>
                <a:spcPts val="600"/>
              </a:spcBef>
              <a:spcAft>
                <a:spcPts val="600"/>
              </a:spcAft>
            </a:pPr>
            <a:r>
              <a:rPr lang="en-US" sz="2000" dirty="0" smtClean="0">
                <a:latin typeface="+mn-lt"/>
              </a:rPr>
              <a:t>The current year tax rate for Measure GC is</a:t>
            </a:r>
            <a:r>
              <a:rPr lang="en-US" sz="2000" b="1" dirty="0" smtClean="0">
                <a:latin typeface="+mn-lt"/>
              </a:rPr>
              <a:t> $18.26 </a:t>
            </a:r>
            <a:r>
              <a:rPr lang="en-US" sz="2000" dirty="0" smtClean="0">
                <a:latin typeface="+mn-lt"/>
              </a:rPr>
              <a:t>per $100,000 Assessed Value</a:t>
            </a:r>
          </a:p>
          <a:p>
            <a:pPr>
              <a:spcBef>
                <a:spcPts val="600"/>
              </a:spcBef>
              <a:spcAft>
                <a:spcPts val="600"/>
              </a:spcAft>
            </a:pPr>
            <a:r>
              <a:rPr lang="en-US" sz="2000" dirty="0" smtClean="0">
                <a:latin typeface="+mn-lt"/>
              </a:rPr>
              <a:t>The maximum legal tax rate allowed under Proposition 39 is $25.00 per $100k Assessed Value</a:t>
            </a:r>
          </a:p>
          <a:p>
            <a:pPr>
              <a:spcBef>
                <a:spcPts val="600"/>
              </a:spcBef>
              <a:spcAft>
                <a:spcPts val="600"/>
              </a:spcAft>
            </a:pPr>
            <a:r>
              <a:rPr lang="en-US" sz="2000" dirty="0" smtClean="0">
                <a:latin typeface="+mn-lt"/>
              </a:rPr>
              <a:t>The College has set a targeted tax rate of $21.00 per $100k Assessed Value</a:t>
            </a:r>
            <a:endParaRPr lang="en-US" sz="2000" dirty="0">
              <a:latin typeface="+mn-lt"/>
            </a:endParaRPr>
          </a:p>
          <a:p>
            <a:pPr algn="just">
              <a:buClr>
                <a:srgbClr val="0060A9"/>
              </a:buClr>
              <a:defRPr/>
            </a:pPr>
            <a:endParaRPr lang="en-US" sz="1200" dirty="0" smtClean="0">
              <a:cs typeface="+mn-cs"/>
            </a:endParaRPr>
          </a:p>
          <a:p>
            <a:pPr algn="just">
              <a:buClr>
                <a:srgbClr val="0060A9"/>
              </a:buClr>
              <a:defRPr/>
            </a:pPr>
            <a:endParaRPr lang="en-US" sz="1200" b="1" dirty="0" smtClean="0">
              <a:solidFill>
                <a:schemeClr val="accent2"/>
              </a:solidFill>
              <a:cs typeface="+mn-cs"/>
            </a:endParaRPr>
          </a:p>
          <a:p>
            <a:pPr>
              <a:defRPr/>
            </a:pPr>
            <a:r>
              <a:rPr lang="en-US" sz="1200" b="1" dirty="0">
                <a:solidFill>
                  <a:schemeClr val="accent2"/>
                </a:solidFill>
                <a:cs typeface="+mn-cs"/>
              </a:rPr>
              <a:t>	</a:t>
            </a:r>
          </a:p>
        </p:txBody>
      </p:sp>
      <p:pic>
        <p:nvPicPr>
          <p:cNvPr id="7" name="Picture 6"/>
          <p:cNvPicPr>
            <a:picLocks noChangeAspect="1"/>
          </p:cNvPicPr>
          <p:nvPr/>
        </p:nvPicPr>
        <p:blipFill>
          <a:blip r:embed="rId2"/>
          <a:stretch>
            <a:fillRect/>
          </a:stretch>
        </p:blipFill>
        <p:spPr>
          <a:xfrm>
            <a:off x="1293812" y="4876800"/>
            <a:ext cx="6841933" cy="1841500"/>
          </a:xfrm>
          <a:prstGeom prst="rect">
            <a:avLst/>
          </a:prstGeom>
        </p:spPr>
      </p:pic>
      <p:pic>
        <p:nvPicPr>
          <p:cNvPr id="8" name="Picture 7"/>
          <p:cNvPicPr>
            <a:picLocks noChangeAspect="1"/>
          </p:cNvPicPr>
          <p:nvPr/>
        </p:nvPicPr>
        <p:blipFill rotWithShape="1">
          <a:blip r:embed="rId3"/>
          <a:srcRect t="13611" r="2520" b="6787"/>
          <a:stretch/>
        </p:blipFill>
        <p:spPr>
          <a:xfrm>
            <a:off x="1187449" y="2057400"/>
            <a:ext cx="4646419" cy="2750358"/>
          </a:xfrm>
          <a:prstGeom prst="rect">
            <a:avLst/>
          </a:prstGeom>
        </p:spPr>
      </p:pic>
    </p:spTree>
    <p:extLst>
      <p:ext uri="{BB962C8B-B14F-4D97-AF65-F5344CB8AC3E}">
        <p14:creationId xmlns:p14="http://schemas.microsoft.com/office/powerpoint/2010/main" val="7502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Obligation Bonds: A Primer</a:t>
            </a:r>
            <a:endParaRPr lang="en-US" dirty="0"/>
          </a:p>
        </p:txBody>
      </p:sp>
      <p:sp>
        <p:nvSpPr>
          <p:cNvPr id="3" name="Subtitle 2"/>
          <p:cNvSpPr>
            <a:spLocks noGrp="1"/>
          </p:cNvSpPr>
          <p:nvPr>
            <p:ph type="subTitle" idx="1"/>
          </p:nvPr>
        </p:nvSpPr>
        <p:spPr>
          <a:xfrm>
            <a:off x="1520825" y="4898572"/>
            <a:ext cx="5945187" cy="1654628"/>
          </a:xfrm>
        </p:spPr>
        <p:txBody>
          <a:bodyPr/>
          <a:lstStyle/>
          <a:p>
            <a:r>
              <a:rPr lang="en-US" dirty="0" smtClean="0"/>
              <a:t>California Community Colleges Debt Financing</a:t>
            </a:r>
          </a:p>
          <a:p>
            <a:pPr algn="r"/>
            <a:r>
              <a:rPr lang="en-US" sz="1400" dirty="0" smtClean="0"/>
              <a:t>By Dr. Anthony Culpepper, EVP, GCC</a:t>
            </a:r>
          </a:p>
          <a:p>
            <a:pPr algn="r"/>
            <a:r>
              <a:rPr lang="en-US" sz="1400" dirty="0" smtClean="0"/>
              <a:t>Frank Vega, Managing Director, RBC</a:t>
            </a:r>
            <a:endParaRPr lang="en-US" sz="1400" dirty="0"/>
          </a:p>
          <a:p>
            <a:endParaRPr lang="en-US" dirty="0"/>
          </a:p>
        </p:txBody>
      </p:sp>
    </p:spTree>
    <p:extLst>
      <p:ext uri="{BB962C8B-B14F-4D97-AF65-F5344CB8AC3E}">
        <p14:creationId xmlns:p14="http://schemas.microsoft.com/office/powerpoint/2010/main" val="369350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Obligation Bonds: A Primer</a:t>
            </a:r>
            <a:endParaRPr lang="en-US" dirty="0"/>
          </a:p>
        </p:txBody>
      </p:sp>
      <p:sp>
        <p:nvSpPr>
          <p:cNvPr id="3" name="Subtitle 2"/>
          <p:cNvSpPr>
            <a:spLocks noGrp="1"/>
          </p:cNvSpPr>
          <p:nvPr>
            <p:ph type="subTitle" idx="1"/>
          </p:nvPr>
        </p:nvSpPr>
        <p:spPr>
          <a:xfrm>
            <a:off x="1520825" y="4898572"/>
            <a:ext cx="5945187" cy="1654628"/>
          </a:xfrm>
        </p:spPr>
        <p:txBody>
          <a:bodyPr/>
          <a:lstStyle/>
          <a:p>
            <a:r>
              <a:rPr lang="en-US" dirty="0" smtClean="0"/>
              <a:t>California Community Colleges Debt Financing</a:t>
            </a:r>
          </a:p>
          <a:p>
            <a:pPr algn="r"/>
            <a:r>
              <a:rPr lang="en-US" sz="1400" dirty="0" smtClean="0"/>
              <a:t>By Dr. Anthony Culpepper, EVP, GCC</a:t>
            </a:r>
          </a:p>
          <a:p>
            <a:pPr algn="r"/>
            <a:r>
              <a:rPr lang="en-US" sz="1400" dirty="0" smtClean="0"/>
              <a:t>Frank Vega, Managing Director, RBC</a:t>
            </a:r>
            <a:endParaRPr lang="en-US" sz="1400" dirty="0"/>
          </a:p>
          <a:p>
            <a:endParaRPr lang="en-US" dirty="0"/>
          </a:p>
        </p:txBody>
      </p:sp>
    </p:spTree>
    <p:extLst>
      <p:ext uri="{BB962C8B-B14F-4D97-AF65-F5344CB8AC3E}">
        <p14:creationId xmlns:p14="http://schemas.microsoft.com/office/powerpoint/2010/main" val="226018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Governing Laws and Statutes</a:t>
            </a:r>
            <a:endParaRPr lang="en-US" dirty="0"/>
          </a:p>
        </p:txBody>
      </p:sp>
      <p:sp>
        <p:nvSpPr>
          <p:cNvPr id="14" name="Content Placeholder 13"/>
          <p:cNvSpPr>
            <a:spLocks noGrp="1"/>
          </p:cNvSpPr>
          <p:nvPr>
            <p:ph idx="1"/>
          </p:nvPr>
        </p:nvSpPr>
        <p:spPr>
          <a:xfrm>
            <a:off x="1293812" y="1752600"/>
            <a:ext cx="10515599" cy="5105400"/>
          </a:xfrm>
        </p:spPr>
        <p:txBody>
          <a:bodyPr>
            <a:noAutofit/>
          </a:bodyPr>
          <a:lstStyle/>
          <a:p>
            <a:r>
              <a:rPr lang="en-US" u="sng" dirty="0"/>
              <a:t>General Obligations Bonds </a:t>
            </a:r>
            <a:r>
              <a:rPr lang="en-US" dirty="0"/>
              <a:t>- California Constitution, Article XIII </a:t>
            </a:r>
            <a:r>
              <a:rPr lang="en-US" dirty="0" smtClean="0"/>
              <a:t>A</a:t>
            </a:r>
            <a:r>
              <a:rPr lang="en-US" dirty="0"/>
              <a:t>, Section 1 </a:t>
            </a:r>
            <a:r>
              <a:rPr lang="en-US" dirty="0" smtClean="0"/>
              <a:t>and Article </a:t>
            </a:r>
            <a:r>
              <a:rPr lang="en-US" dirty="0"/>
              <a:t>XVI, Section 18 </a:t>
            </a:r>
          </a:p>
          <a:p>
            <a:r>
              <a:rPr lang="en-US" u="sng" dirty="0"/>
              <a:t>Gov’t Code </a:t>
            </a:r>
            <a:r>
              <a:rPr lang="en-US" dirty="0"/>
              <a:t>§ 53506 and following </a:t>
            </a:r>
          </a:p>
          <a:p>
            <a:r>
              <a:rPr lang="en-US" u="sng" dirty="0"/>
              <a:t>Education Code </a:t>
            </a:r>
            <a:r>
              <a:rPr lang="en-US" dirty="0"/>
              <a:t>§ 15100 </a:t>
            </a:r>
            <a:r>
              <a:rPr lang="en-US" dirty="0" smtClean="0"/>
              <a:t>and following </a:t>
            </a:r>
            <a:endParaRPr lang="en-US" dirty="0"/>
          </a:p>
          <a:p>
            <a:r>
              <a:rPr lang="en-US" u="sng" dirty="0"/>
              <a:t>Lease Financing </a:t>
            </a:r>
            <a:r>
              <a:rPr lang="en-US" dirty="0" smtClean="0"/>
              <a:t>(</a:t>
            </a:r>
            <a:r>
              <a:rPr lang="en-US" dirty="0"/>
              <a:t>Certificates of Participation or COPs) - California Constitution Article XVI, </a:t>
            </a:r>
            <a:r>
              <a:rPr lang="en-US" dirty="0" smtClean="0"/>
              <a:t>Section 18; </a:t>
            </a:r>
            <a:r>
              <a:rPr lang="en-US" u="sng" dirty="0"/>
              <a:t>EDC - 17150.1</a:t>
            </a:r>
            <a:r>
              <a:rPr lang="en-US" dirty="0"/>
              <a:t>. - CHAPTER 16. Public Disclosure of Non-Voter-Approved Debt [17150. - 17150.1.] </a:t>
            </a:r>
          </a:p>
          <a:p>
            <a:r>
              <a:rPr lang="en-US" u="sng" dirty="0"/>
              <a:t>Mello </a:t>
            </a:r>
            <a:r>
              <a:rPr lang="en-US" u="sng" dirty="0" err="1"/>
              <a:t>Roos</a:t>
            </a:r>
            <a:r>
              <a:rPr lang="en-US" u="sng" dirty="0"/>
              <a:t> Tax Bonds </a:t>
            </a:r>
            <a:r>
              <a:rPr lang="en-US" dirty="0"/>
              <a:t>- </a:t>
            </a:r>
            <a:r>
              <a:rPr lang="en-US" dirty="0" err="1"/>
              <a:t>Govt</a:t>
            </a:r>
            <a:r>
              <a:rPr lang="en-US" dirty="0"/>
              <a:t> Code, The Mello </a:t>
            </a:r>
            <a:r>
              <a:rPr lang="en-US" dirty="0" err="1"/>
              <a:t>Roos</a:t>
            </a:r>
            <a:r>
              <a:rPr lang="en-US" dirty="0"/>
              <a:t> </a:t>
            </a:r>
            <a:r>
              <a:rPr lang="en-US" dirty="0" smtClean="0"/>
              <a:t>Act</a:t>
            </a:r>
            <a:r>
              <a:rPr lang="en-US" dirty="0"/>
              <a:t>, § 53311 and </a:t>
            </a:r>
            <a:r>
              <a:rPr lang="en-US" dirty="0" smtClean="0"/>
              <a:t>following</a:t>
            </a:r>
          </a:p>
          <a:p>
            <a:r>
              <a:rPr lang="en-US" u="sng" dirty="0" smtClean="0"/>
              <a:t>Tax </a:t>
            </a:r>
            <a:r>
              <a:rPr lang="en-US" u="sng" dirty="0"/>
              <a:t>and Revenue Anticipation Notes (</a:t>
            </a:r>
            <a:r>
              <a:rPr lang="en-US" dirty="0"/>
              <a:t>TRANs) - </a:t>
            </a:r>
            <a:r>
              <a:rPr lang="en-US" dirty="0" err="1"/>
              <a:t>Govt</a:t>
            </a:r>
            <a:r>
              <a:rPr lang="en-US" dirty="0"/>
              <a:t> Code § </a:t>
            </a:r>
            <a:r>
              <a:rPr lang="en-US" dirty="0" smtClean="0"/>
              <a:t>53820 through </a:t>
            </a:r>
            <a:r>
              <a:rPr lang="en-US" dirty="0"/>
              <a:t>53859.09 (generally issued under 53850 and following) </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Community Consent and Support</a:t>
            </a:r>
            <a:endParaRPr lang="en-US" dirty="0"/>
          </a:p>
        </p:txBody>
      </p:sp>
      <p:sp>
        <p:nvSpPr>
          <p:cNvPr id="4" name="TextBox 3"/>
          <p:cNvSpPr txBox="1"/>
          <p:nvPr/>
        </p:nvSpPr>
        <p:spPr>
          <a:xfrm>
            <a:off x="1522413" y="1981200"/>
            <a:ext cx="10363199"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Ballot</a:t>
            </a:r>
          </a:p>
          <a:p>
            <a:pPr marL="742950" lvl="1" indent="-285750">
              <a:buFont typeface="Arial" panose="020B0604020202020204" pitchFamily="34" charset="0"/>
              <a:buChar char="•"/>
            </a:pPr>
            <a:r>
              <a:rPr lang="en-US" sz="2400" dirty="0" smtClean="0"/>
              <a:t>Testing the waters: </a:t>
            </a:r>
          </a:p>
          <a:p>
            <a:pPr marL="1200150" lvl="2" indent="-285750">
              <a:buFont typeface="Arial" panose="020B0604020202020204" pitchFamily="34" charset="0"/>
              <a:buChar char="•"/>
            </a:pPr>
            <a:r>
              <a:rPr lang="en-US" sz="2400" dirty="0" smtClean="0"/>
              <a:t>pre-survey of district constituency</a:t>
            </a:r>
          </a:p>
          <a:p>
            <a:pPr marL="1200150" lvl="2" indent="-285750">
              <a:buFont typeface="Arial" panose="020B0604020202020204" pitchFamily="34" charset="0"/>
              <a:buChar char="•"/>
            </a:pPr>
            <a:r>
              <a:rPr lang="en-US" sz="2400" dirty="0"/>
              <a:t>e</a:t>
            </a:r>
            <a:r>
              <a:rPr lang="en-US" sz="2400" dirty="0" smtClean="0"/>
              <a:t>valuation of facility needs (long term perspective); (FMP; living document) (Proposition 39; 55% supermajority)</a:t>
            </a:r>
          </a:p>
          <a:p>
            <a:pPr marL="1200150" lvl="2" indent="-285750">
              <a:buFont typeface="Arial" panose="020B0604020202020204" pitchFamily="34" charset="0"/>
              <a:buChar char="•"/>
            </a:pPr>
            <a:r>
              <a:rPr lang="en-US" sz="2400" dirty="0"/>
              <a:t>a</a:t>
            </a:r>
            <a:r>
              <a:rPr lang="en-US" sz="2400" dirty="0" smtClean="0"/>
              <a:t>ssessed value (AV); property tax; bond capacity</a:t>
            </a:r>
          </a:p>
          <a:p>
            <a:pPr marL="742950" lvl="1" indent="-285750">
              <a:buFont typeface="Arial" panose="020B0604020202020204" pitchFamily="34" charset="0"/>
              <a:buChar char="•"/>
            </a:pPr>
            <a:r>
              <a:rPr lang="en-US" sz="2400" dirty="0" smtClean="0"/>
              <a:t>Preparation of bond language and description</a:t>
            </a:r>
          </a:p>
          <a:p>
            <a:pPr marL="742950" lvl="1" indent="-285750">
              <a:buFont typeface="Arial" panose="020B0604020202020204" pitchFamily="34" charset="0"/>
              <a:buChar char="•"/>
            </a:pPr>
            <a:r>
              <a:rPr lang="en-US" sz="2400" dirty="0" smtClean="0"/>
              <a:t>How much is needed.</a:t>
            </a:r>
            <a:endParaRPr lang="en-US" sz="2400" dirty="0"/>
          </a:p>
        </p:txBody>
      </p:sp>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Fiscal Analysis</a:t>
            </a:r>
            <a:endParaRPr lang="en-US" dirty="0"/>
          </a:p>
        </p:txBody>
      </p:sp>
      <p:sp>
        <p:nvSpPr>
          <p:cNvPr id="3" name="Content Placeholder 2"/>
          <p:cNvSpPr>
            <a:spLocks noGrp="1"/>
          </p:cNvSpPr>
          <p:nvPr>
            <p:ph sz="half" idx="1"/>
          </p:nvPr>
        </p:nvSpPr>
        <p:spPr>
          <a:xfrm>
            <a:off x="1488167" y="1984248"/>
            <a:ext cx="9864043" cy="4187952"/>
          </a:xfrm>
        </p:spPr>
        <p:txBody>
          <a:bodyPr/>
          <a:lstStyle/>
          <a:p>
            <a:r>
              <a:rPr lang="en-US" dirty="0" smtClean="0"/>
              <a:t>Cash Flow Analysis; timing of bond issuance and project expenditures</a:t>
            </a:r>
          </a:p>
          <a:p>
            <a:r>
              <a:rPr lang="en-US" dirty="0" smtClean="0"/>
              <a:t>Effective and methodical review of the financial need; compliance and limitations based on projected </a:t>
            </a:r>
            <a:r>
              <a:rPr lang="en-US" dirty="0"/>
              <a:t>tax levy ($25 per $100,000 of </a:t>
            </a:r>
            <a:r>
              <a:rPr lang="en-US" dirty="0" smtClean="0"/>
              <a:t>AV for </a:t>
            </a:r>
            <a:r>
              <a:rPr lang="en-US" dirty="0"/>
              <a:t>community college </a:t>
            </a:r>
            <a:r>
              <a:rPr lang="en-US" dirty="0" smtClean="0"/>
              <a:t>districts)</a:t>
            </a:r>
          </a:p>
          <a:p>
            <a:r>
              <a:rPr lang="en-US" dirty="0" smtClean="0"/>
              <a:t>Price/Value of Bonds; premium vs. discount</a:t>
            </a:r>
          </a:p>
          <a:p>
            <a:r>
              <a:rPr lang="en-US" dirty="0" smtClean="0"/>
              <a:t>Maturity Date</a:t>
            </a:r>
          </a:p>
          <a:p>
            <a:r>
              <a:rPr lang="en-US" dirty="0" smtClean="0"/>
              <a:t>Frequency of issuances</a:t>
            </a:r>
          </a:p>
          <a:p>
            <a:endParaRPr lang="en-US" dirty="0"/>
          </a:p>
        </p:txBody>
      </p:sp>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Trustees Responsibility</a:t>
            </a:r>
            <a:endParaRPr lang="en-US" dirty="0"/>
          </a:p>
        </p:txBody>
      </p:sp>
      <p:sp>
        <p:nvSpPr>
          <p:cNvPr id="3" name="Content Placeholder 2"/>
          <p:cNvSpPr>
            <a:spLocks noGrp="1"/>
          </p:cNvSpPr>
          <p:nvPr>
            <p:ph sz="half" idx="1"/>
          </p:nvPr>
        </p:nvSpPr>
        <p:spPr/>
        <p:txBody>
          <a:bodyPr/>
          <a:lstStyle/>
          <a:p>
            <a:r>
              <a:rPr lang="en-US" dirty="0" smtClean="0"/>
              <a:t>Community/District Engagement</a:t>
            </a:r>
          </a:p>
          <a:p>
            <a:pPr lvl="1"/>
            <a:r>
              <a:rPr lang="en-US" dirty="0" smtClean="0"/>
              <a:t>Building a supportive constituency group </a:t>
            </a:r>
          </a:p>
          <a:p>
            <a:pPr lvl="1"/>
            <a:r>
              <a:rPr lang="en-US" dirty="0" smtClean="0"/>
              <a:t>Drafting and approving bond resolution</a:t>
            </a:r>
            <a:endParaRPr lang="en-US" dirty="0"/>
          </a:p>
        </p:txBody>
      </p:sp>
      <p:graphicFrame>
        <p:nvGraphicFramePr>
          <p:cNvPr id="5" name="Content Placeholder 4" descr="Vertical Box List showing 3 groups arranged one below the other with bullet points for task descriptions under each group"/>
          <p:cNvGraphicFramePr>
            <a:graphicFrameLocks noGrp="1"/>
          </p:cNvGraphicFramePr>
          <p:nvPr>
            <p:ph sz="half" idx="2"/>
            <p:extLst>
              <p:ext uri="{D42A27DB-BD31-4B8C-83A1-F6EECF244321}">
                <p14:modId xmlns:p14="http://schemas.microsoft.com/office/powerpoint/2010/main" val="2412540358"/>
              </p:ext>
            </p:extLst>
          </p:nvPr>
        </p:nvGraphicFramePr>
        <p:xfrm>
          <a:off x="6551613" y="1984375"/>
          <a:ext cx="4800600"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Advisors and Consultants</a:t>
            </a:r>
            <a:endParaRPr lang="en-US" dirty="0"/>
          </a:p>
        </p:txBody>
      </p:sp>
      <p:sp>
        <p:nvSpPr>
          <p:cNvPr id="3" name="TextBox 2"/>
          <p:cNvSpPr txBox="1"/>
          <p:nvPr/>
        </p:nvSpPr>
        <p:spPr>
          <a:xfrm>
            <a:off x="1522413" y="1981200"/>
            <a:ext cx="10286999"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Requests for Proposal (RFP)</a:t>
            </a:r>
          </a:p>
          <a:p>
            <a:pPr marL="742950" lvl="1" indent="-285750">
              <a:buFont typeface="Arial" panose="020B0604020202020204" pitchFamily="34" charset="0"/>
              <a:buChar char="•"/>
            </a:pPr>
            <a:r>
              <a:rPr lang="en-US" sz="2400" dirty="0"/>
              <a:t>Bond Sale Method</a:t>
            </a:r>
          </a:p>
          <a:p>
            <a:pPr marL="285750" indent="-285750">
              <a:buFont typeface="Arial" panose="020B0604020202020204" pitchFamily="34" charset="0"/>
              <a:buChar char="•"/>
            </a:pPr>
            <a:r>
              <a:rPr lang="en-US" sz="2400" dirty="0" smtClean="0"/>
              <a:t>Conflicts of Interest</a:t>
            </a:r>
          </a:p>
          <a:p>
            <a:pPr marL="742950" lvl="1" indent="-285750">
              <a:buFont typeface="Arial" panose="020B0604020202020204" pitchFamily="34" charset="0"/>
              <a:buChar char="•"/>
            </a:pPr>
            <a:r>
              <a:rPr lang="en-US" sz="2400" dirty="0" smtClean="0"/>
              <a:t>Bond Counsel</a:t>
            </a:r>
          </a:p>
          <a:p>
            <a:pPr marL="742950" lvl="1" indent="-285750">
              <a:buFont typeface="Arial" panose="020B0604020202020204" pitchFamily="34" charset="0"/>
              <a:buChar char="•"/>
            </a:pPr>
            <a:r>
              <a:rPr lang="en-US" sz="2400" dirty="0" smtClean="0"/>
              <a:t>Financial Advisor</a:t>
            </a:r>
          </a:p>
          <a:p>
            <a:pPr marL="742950" lvl="1" indent="-285750">
              <a:buFont typeface="Arial" panose="020B0604020202020204" pitchFamily="34" charset="0"/>
              <a:buChar char="•"/>
            </a:pPr>
            <a:r>
              <a:rPr lang="en-US" sz="2400" dirty="0" smtClean="0"/>
              <a:t>Underwriter</a:t>
            </a:r>
          </a:p>
          <a:p>
            <a:pPr marL="742950" lvl="1" indent="-285750">
              <a:buFont typeface="Arial" panose="020B0604020202020204" pitchFamily="34" charset="0"/>
              <a:buChar char="•"/>
            </a:pPr>
            <a:r>
              <a:rPr lang="en-US" sz="2400" dirty="0" smtClean="0"/>
              <a:t>County Treasurer’s Office</a:t>
            </a:r>
          </a:p>
          <a:p>
            <a:pPr marL="285750" indent="-285750">
              <a:buFont typeface="Arial" panose="020B0604020202020204" pitchFamily="34" charset="0"/>
              <a:buChar char="•"/>
            </a:pPr>
            <a:r>
              <a:rPr lang="en-US" sz="2400" dirty="0" smtClean="0"/>
              <a:t>Campaign Committee </a:t>
            </a:r>
          </a:p>
          <a:p>
            <a:pPr marL="742950" lvl="1" indent="-285750">
              <a:buFont typeface="Arial" panose="020B0604020202020204" pitchFamily="34" charset="0"/>
              <a:buChar char="•"/>
            </a:pPr>
            <a:r>
              <a:rPr lang="en-US" sz="2400" dirty="0" smtClean="0"/>
              <a:t>Raising Funds for the campaign</a:t>
            </a:r>
          </a:p>
          <a:p>
            <a:pPr marL="1200150" lvl="2" indent="-285750">
              <a:buFont typeface="Arial" panose="020B0604020202020204" pitchFamily="34" charset="0"/>
              <a:buChar char="•"/>
            </a:pPr>
            <a:r>
              <a:rPr lang="en-US" sz="2400" dirty="0" smtClean="0"/>
              <a:t>Use of public funds prohibited</a:t>
            </a:r>
          </a:p>
          <a:p>
            <a:pPr marL="1200150" lvl="2" indent="-285750">
              <a:buFont typeface="Arial" panose="020B0604020202020204" pitchFamily="34" charset="0"/>
              <a:buChar char="•"/>
            </a:pPr>
            <a:r>
              <a:rPr lang="en-US" sz="2400" dirty="0" smtClean="0"/>
              <a:t>Must be separate from district work hours</a:t>
            </a:r>
          </a:p>
          <a:p>
            <a:pPr marL="1657350" lvl="3" indent="-285750">
              <a:buFont typeface="Arial" panose="020B0604020202020204" pitchFamily="34" charset="0"/>
              <a:buChar char="•"/>
            </a:pPr>
            <a:r>
              <a:rPr lang="en-US" sz="2400" dirty="0" smtClean="0"/>
              <a:t>No use of facilities or district work hours</a:t>
            </a:r>
            <a:endParaRPr lang="en-US" sz="2400" dirty="0"/>
          </a:p>
        </p:txBody>
      </p:sp>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Resolution</a:t>
            </a:r>
            <a:endParaRPr lang="en-US" dirty="0"/>
          </a:p>
        </p:txBody>
      </p:sp>
      <p:sp>
        <p:nvSpPr>
          <p:cNvPr id="3" name="TextBox 2"/>
          <p:cNvSpPr txBox="1"/>
          <p:nvPr/>
        </p:nvSpPr>
        <p:spPr>
          <a:xfrm>
            <a:off x="1522413" y="1981200"/>
            <a:ext cx="10286999"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Key Components of the Bond Plan</a:t>
            </a:r>
          </a:p>
          <a:p>
            <a:pPr marL="742950" lvl="1" indent="-285750">
              <a:buFont typeface="Arial" panose="020B0604020202020204" pitchFamily="34" charset="0"/>
              <a:buChar char="•"/>
            </a:pPr>
            <a:r>
              <a:rPr lang="en-US" sz="2400" dirty="0" smtClean="0"/>
              <a:t>Research and Decision Making Process</a:t>
            </a:r>
            <a:endParaRPr lang="en-US" sz="2400" dirty="0"/>
          </a:p>
          <a:p>
            <a:pPr marL="1200150" lvl="2" indent="-285750">
              <a:buFont typeface="Arial" panose="020B0604020202020204" pitchFamily="34" charset="0"/>
              <a:buChar char="•"/>
            </a:pPr>
            <a:r>
              <a:rPr lang="en-US" sz="2400" dirty="0" smtClean="0"/>
              <a:t>Amount of the bond </a:t>
            </a:r>
          </a:p>
          <a:p>
            <a:pPr marL="1200150" lvl="2" indent="-285750">
              <a:buFont typeface="Arial" panose="020B0604020202020204" pitchFamily="34" charset="0"/>
              <a:buChar char="•"/>
            </a:pPr>
            <a:r>
              <a:rPr lang="en-US" sz="2400" dirty="0" smtClean="0"/>
              <a:t>Timing and number of series of bonds</a:t>
            </a:r>
          </a:p>
          <a:p>
            <a:pPr marL="1200150" lvl="2" indent="-285750">
              <a:buFont typeface="Arial" panose="020B0604020202020204" pitchFamily="34" charset="0"/>
              <a:buChar char="•"/>
            </a:pPr>
            <a:r>
              <a:rPr lang="en-US" sz="2400" dirty="0" smtClean="0"/>
              <a:t>Final maturity</a:t>
            </a:r>
          </a:p>
          <a:p>
            <a:pPr marL="1200150" lvl="2" indent="-285750">
              <a:buFont typeface="Arial" panose="020B0604020202020204" pitchFamily="34" charset="0"/>
              <a:buChar char="•"/>
            </a:pPr>
            <a:r>
              <a:rPr lang="en-US" sz="2400" dirty="0" smtClean="0"/>
              <a:t>Governing Law ( Government Code/Education Code)</a:t>
            </a:r>
          </a:p>
          <a:p>
            <a:pPr marL="1200150" lvl="2" indent="-285750">
              <a:buFont typeface="Arial" panose="020B0604020202020204" pitchFamily="34" charset="0"/>
              <a:buChar char="•"/>
            </a:pPr>
            <a:r>
              <a:rPr lang="en-US" sz="2400" dirty="0" smtClean="0"/>
              <a:t>Tax Rate Statement</a:t>
            </a:r>
          </a:p>
        </p:txBody>
      </p:sp>
    </p:spTree>
    <p:extLst>
      <p:ext uri="{BB962C8B-B14F-4D97-AF65-F5344CB8AC3E}">
        <p14:creationId xmlns:p14="http://schemas.microsoft.com/office/powerpoint/2010/main" val="34720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217612" y="1091565"/>
            <a:ext cx="108204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r>
              <a:rPr lang="en-US" sz="1200" dirty="0" smtClean="0">
                <a:latin typeface="+mn-lt"/>
              </a:rPr>
              <a:t>TAX </a:t>
            </a:r>
            <a:r>
              <a:rPr lang="en-US" sz="1200" dirty="0">
                <a:latin typeface="+mn-lt"/>
              </a:rPr>
              <a:t>RATE </a:t>
            </a:r>
            <a:r>
              <a:rPr lang="en-US" sz="1200" dirty="0" smtClean="0">
                <a:latin typeface="+mn-lt"/>
              </a:rPr>
              <a:t>STATEMENT REGARDING PROPOSED $325,000,000</a:t>
            </a:r>
            <a:endParaRPr lang="en-US" sz="1200" dirty="0">
              <a:latin typeface="+mn-lt"/>
            </a:endParaRPr>
          </a:p>
          <a:p>
            <a:r>
              <a:rPr lang="en-US" sz="1200" dirty="0">
                <a:latin typeface="+mn-lt"/>
              </a:rPr>
              <a:t>GLENDALE COMMUNITY COLLEGE </a:t>
            </a:r>
            <a:r>
              <a:rPr lang="en-US" sz="1200" dirty="0" smtClean="0">
                <a:latin typeface="+mn-lt"/>
              </a:rPr>
              <a:t>DISTRICT GENERAL </a:t>
            </a:r>
            <a:r>
              <a:rPr lang="en-US" sz="1200" dirty="0">
                <a:latin typeface="+mn-lt"/>
              </a:rPr>
              <a:t>OBLIGATION BONDS</a:t>
            </a:r>
          </a:p>
          <a:p>
            <a:r>
              <a:rPr lang="en-US" sz="1200" dirty="0">
                <a:latin typeface="+mn-lt"/>
              </a:rPr>
              <a:t> </a:t>
            </a:r>
          </a:p>
          <a:p>
            <a:r>
              <a:rPr lang="en-US" sz="1200" dirty="0">
                <a:latin typeface="+mn-lt"/>
              </a:rPr>
              <a:t>An election will be held in the Glendale Community College District (the “District”) on November 8, 2016, </a:t>
            </a:r>
            <a:r>
              <a:rPr lang="en-US" sz="1200" b="1" dirty="0">
                <a:solidFill>
                  <a:srgbClr val="0070C0"/>
                </a:solidFill>
                <a:latin typeface="+mn-lt"/>
              </a:rPr>
              <a:t>to authorize the sale of up to $325,000,000 </a:t>
            </a:r>
            <a:r>
              <a:rPr lang="en-US" sz="1200" dirty="0">
                <a:latin typeface="+mn-lt"/>
              </a:rPr>
              <a:t>in bonds of the District to finance facilities as described in the measure.  If such bonds are authorized and sold, principal and interest on the bonds will be payable only from the proceeds of tax levies made upon the taxable property in the District.  The following information is provided in compliance with Sections 9400-9404 of the Elections Code of the State of California.  Such information is based upon the best estimates and projections presently available from official sources, upon experience within the District, and other demonstrable factors.  Based upon the foregoing and projections of the District’s assessed valuation, the following information is provided:</a:t>
            </a:r>
          </a:p>
          <a:p>
            <a:r>
              <a:rPr lang="en-US" sz="1200" dirty="0">
                <a:latin typeface="+mn-lt"/>
              </a:rPr>
              <a:t> </a:t>
            </a:r>
          </a:p>
          <a:p>
            <a:pPr lvl="0"/>
            <a:r>
              <a:rPr lang="en-US" sz="1200" dirty="0">
                <a:latin typeface="+mn-lt"/>
              </a:rPr>
              <a:t>The best estimate of the tax rate which would be required to be levied to fund this bond issue during the first fiscal year after the sale of the first series of bonds, based on a projection of assessed valuations available at the time of filing of this statement, is $0.021 per $100 of assessed valuation (or $21.00 per $100,000 of assessed value) for fiscal year 2017-18.</a:t>
            </a:r>
          </a:p>
          <a:p>
            <a:r>
              <a:rPr lang="en-US" sz="1200" dirty="0">
                <a:latin typeface="+mn-lt"/>
              </a:rPr>
              <a:t> </a:t>
            </a:r>
          </a:p>
          <a:p>
            <a:pPr lvl="0"/>
            <a:r>
              <a:rPr lang="en-US" sz="1200" dirty="0">
                <a:latin typeface="+mn-lt"/>
              </a:rPr>
              <a:t>The best estimate of the tax rate which would be required to be levied to fund this bond issue during the first fiscal year after the sale of the last series of bonds, based on a projection of assessed valuations available at the time of filing of this statement, is $0.021 per $100 of assessed valuation (or $21.00 per $100,000 of assessed value) for fiscal year 2027-28.</a:t>
            </a:r>
          </a:p>
          <a:p>
            <a:r>
              <a:rPr lang="en-US" sz="1200" dirty="0">
                <a:latin typeface="+mn-lt"/>
              </a:rPr>
              <a:t> </a:t>
            </a:r>
          </a:p>
          <a:p>
            <a:pPr lvl="0"/>
            <a:r>
              <a:rPr lang="en-US" sz="1200" b="1" dirty="0">
                <a:solidFill>
                  <a:srgbClr val="0070C0"/>
                </a:solidFill>
                <a:latin typeface="+mn-lt"/>
              </a:rPr>
              <a:t>The best estimate of the highest tax rate which would be required to be levied to fund this bond issue, based on a projection of assessed valuations available at the time of filing of this statement, is $0.021 per $100 of assessed valuation (or $21.00 per $100,000 of assessed value), which is projected to be the same in every fiscal year that the bonds remain outstanding.</a:t>
            </a:r>
          </a:p>
          <a:p>
            <a:r>
              <a:rPr lang="en-US" sz="1200" dirty="0">
                <a:latin typeface="+mn-lt"/>
              </a:rPr>
              <a:t> </a:t>
            </a:r>
          </a:p>
          <a:p>
            <a:pPr lvl="0"/>
            <a:r>
              <a:rPr lang="en-US" sz="1200" b="1" dirty="0">
                <a:solidFill>
                  <a:srgbClr val="0070C0"/>
                </a:solidFill>
                <a:latin typeface="+mn-lt"/>
              </a:rPr>
              <a:t>The best estimate of the total debt service, including the principal and interest, that would be required to be repaid if all the bonds are issued and sold is approximately $577,925,488.</a:t>
            </a:r>
          </a:p>
          <a:p>
            <a:pPr algn="just">
              <a:buClr>
                <a:srgbClr val="0060A9"/>
              </a:buClr>
              <a:defRPr/>
            </a:pPr>
            <a:endParaRPr lang="en-US" sz="1200" dirty="0">
              <a:latin typeface="+mn-lt"/>
            </a:endParaRPr>
          </a:p>
          <a:p>
            <a:pPr algn="just">
              <a:buClr>
                <a:srgbClr val="0060A9"/>
              </a:buClr>
              <a:defRPr/>
            </a:pPr>
            <a:r>
              <a:rPr lang="en-US" sz="1200" dirty="0" smtClean="0">
                <a:latin typeface="+mn-lt"/>
              </a:rPr>
              <a:t>To </a:t>
            </a:r>
            <a:r>
              <a:rPr lang="en-US" sz="1200" dirty="0">
                <a:latin typeface="+mn-lt"/>
              </a:rPr>
              <a:t>increase education opportunities and reduce overcrowding, construct new classrooms, job training facilities, science and computer labs and student support facilities, renovate existing instructional buildings, add parking, improve energy efficiency, telecommunications and technology infrastructure, acquire property for future instructional </a:t>
            </a:r>
            <a:r>
              <a:rPr lang="en-US" sz="1200" dirty="0" smtClean="0">
                <a:latin typeface="+mn-lt"/>
              </a:rPr>
              <a:t>needs. </a:t>
            </a:r>
          </a:p>
          <a:p>
            <a:pPr algn="just">
              <a:buClr>
                <a:srgbClr val="0060A9"/>
              </a:buClr>
              <a:defRPr/>
            </a:pPr>
            <a:endParaRPr lang="en-US" sz="1200" dirty="0" smtClean="0">
              <a:latin typeface="+mn-lt"/>
            </a:endParaRPr>
          </a:p>
          <a:p>
            <a:pPr algn="just">
              <a:buClr>
                <a:srgbClr val="0060A9"/>
              </a:buClr>
              <a:defRPr/>
            </a:pPr>
            <a:r>
              <a:rPr lang="en-US" sz="1200" dirty="0">
                <a:latin typeface="+mn-lt"/>
              </a:rPr>
              <a:t>Voters should note the estimated tax rate is based on the ASSESSED VALUE of taxable property on the County’s official tax rolls, </a:t>
            </a:r>
            <a:r>
              <a:rPr lang="en-US" sz="1200" i="1" u="sng" dirty="0">
                <a:latin typeface="+mn-lt"/>
              </a:rPr>
              <a:t>not</a:t>
            </a:r>
            <a:r>
              <a:rPr lang="en-US" sz="1200" dirty="0">
                <a:latin typeface="+mn-lt"/>
              </a:rPr>
              <a:t> on the property’s market value.  In addition, taxpayers eligible for a property tax exemption, such as the homeowner’s exemption, will be taxed at a lower effective tax rate than described above.  Property owners should consult their own property tax bills and tax advisors to determine their property’s assessed value and any applicable tax exemptions</a:t>
            </a:r>
            <a:r>
              <a:rPr lang="en-US" sz="1200" dirty="0" smtClean="0">
                <a:latin typeface="+mn-lt"/>
              </a:rPr>
              <a:t>.</a:t>
            </a:r>
            <a:endParaRPr lang="en-US" sz="1200" b="1" dirty="0">
              <a:solidFill>
                <a:schemeClr val="accent2"/>
              </a:solidFill>
              <a:cs typeface="+mn-cs"/>
            </a:endParaRPr>
          </a:p>
        </p:txBody>
      </p:sp>
      <p:sp>
        <p:nvSpPr>
          <p:cNvPr id="6" name="TextBox 3"/>
          <p:cNvSpPr txBox="1">
            <a:spLocks noChangeArrowheads="1"/>
          </p:cNvSpPr>
          <p:nvPr/>
        </p:nvSpPr>
        <p:spPr bwMode="auto">
          <a:xfrm>
            <a:off x="1217612" y="152400"/>
            <a:ext cx="10820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spcBef>
                <a:spcPts val="600"/>
              </a:spcBef>
              <a:spcAft>
                <a:spcPts val="600"/>
              </a:spcAft>
            </a:pPr>
            <a:r>
              <a:rPr lang="en-US" sz="2400" dirty="0" smtClean="0">
                <a:latin typeface="+mn-lt"/>
              </a:rPr>
              <a:t>Measure GC Tax Rate Statement as Presented to District Voters in November 2016</a:t>
            </a:r>
          </a:p>
          <a:p>
            <a:pPr>
              <a:spcBef>
                <a:spcPts val="600"/>
              </a:spcBef>
              <a:spcAft>
                <a:spcPts val="600"/>
              </a:spcAft>
            </a:pPr>
            <a:r>
              <a:rPr lang="en-US" sz="2000" dirty="0" smtClean="0">
                <a:latin typeface="+mn-lt"/>
              </a:rPr>
              <a:t>The tax rate statement establishes the tax and debt parameters for Measure GC</a:t>
            </a:r>
            <a:endParaRPr lang="en-US" sz="2000" dirty="0">
              <a:latin typeface="+mn-lt"/>
            </a:endParaRPr>
          </a:p>
          <a:p>
            <a:r>
              <a:rPr lang="en-US" sz="1100" dirty="0"/>
              <a:t> </a:t>
            </a:r>
          </a:p>
          <a:p>
            <a:pPr algn="just">
              <a:buClr>
                <a:srgbClr val="0060A9"/>
              </a:buClr>
              <a:defRPr/>
            </a:pPr>
            <a:endParaRPr lang="en-US" sz="1200" dirty="0" smtClean="0">
              <a:cs typeface="+mn-cs"/>
            </a:endParaRPr>
          </a:p>
          <a:p>
            <a:pPr algn="just">
              <a:buClr>
                <a:srgbClr val="0060A9"/>
              </a:buClr>
              <a:defRPr/>
            </a:pPr>
            <a:endParaRPr lang="en-US" sz="1200" b="1" dirty="0" smtClean="0">
              <a:solidFill>
                <a:schemeClr val="accent2"/>
              </a:solidFill>
              <a:cs typeface="+mn-cs"/>
            </a:endParaRPr>
          </a:p>
          <a:p>
            <a:pPr>
              <a:defRPr/>
            </a:pPr>
            <a:r>
              <a:rPr lang="en-US" sz="1200" b="1" dirty="0">
                <a:solidFill>
                  <a:schemeClr val="accent2"/>
                </a:solidFill>
                <a:cs typeface="+mn-cs"/>
              </a:rPr>
              <a:t>	</a:t>
            </a:r>
          </a:p>
        </p:txBody>
      </p:sp>
    </p:spTree>
    <p:extLst>
      <p:ext uri="{BB962C8B-B14F-4D97-AF65-F5344CB8AC3E}">
        <p14:creationId xmlns:p14="http://schemas.microsoft.com/office/powerpoint/2010/main" val="32162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534</TotalTime>
  <Words>648</Words>
  <Application>Microsoft Office PowerPoint</Application>
  <PresentationFormat>Custom</PresentationFormat>
  <Paragraphs>115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Cambria</vt:lpstr>
      <vt:lpstr>Currency Symbols 16x9</vt:lpstr>
      <vt:lpstr>Citizen Bond Oversight Committee</vt:lpstr>
      <vt:lpstr>General Obligation Bonds: A Primer</vt:lpstr>
      <vt:lpstr>Governing Laws and Statutes</vt:lpstr>
      <vt:lpstr>Community Consent and Support</vt:lpstr>
      <vt:lpstr>The Fiscal Analysis</vt:lpstr>
      <vt:lpstr>Board of Trustees Responsibility</vt:lpstr>
      <vt:lpstr>Advisors and Consultants</vt:lpstr>
      <vt:lpstr>Bond Resolution</vt:lpstr>
      <vt:lpstr>PowerPoint Presentation</vt:lpstr>
      <vt:lpstr>PowerPoint Presentation</vt:lpstr>
      <vt:lpstr>PowerPoint Presentation</vt:lpstr>
      <vt:lpstr>PowerPoint Presentation</vt:lpstr>
      <vt:lpstr>PowerPoint Presentation</vt:lpstr>
      <vt:lpstr>General Obligation Bonds: A Primer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Obligation Bonds: A Primer</dc:title>
  <dc:creator>Anthony Culpepper</dc:creator>
  <cp:lastModifiedBy>Merrilee Ahaus</cp:lastModifiedBy>
  <cp:revision>51</cp:revision>
  <cp:lastPrinted>2019-05-02T18:19:55Z</cp:lastPrinted>
  <dcterms:created xsi:type="dcterms:W3CDTF">2019-02-06T21:12:44Z</dcterms:created>
  <dcterms:modified xsi:type="dcterms:W3CDTF">2019-05-02T18:21:19Z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