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embeddedFontLst>
    <p:embeddedFont>
      <p:font typeface="Alfa Slab One" panose="020B0604020202020204" charset="0"/>
      <p:regular r:id="rId10"/>
    </p:embeddedFont>
    <p:embeddedFont>
      <p:font typeface="Proxima Nova" panose="020B0604020202020204" charset="0"/>
      <p:regular r:id="rId11"/>
      <p:bold r:id="rId12"/>
      <p:italic r:id="rId13"/>
      <p:boldItalic r:id="rId1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4" d="100"/>
          <a:sy n="114" d="100"/>
        </p:scale>
        <p:origin x="135" y="6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font" Target="fonts/font5.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
        <p:cNvGrpSpPr/>
        <p:nvPr/>
      </p:nvGrpSpPr>
      <p:grpSpPr>
        <a:xfrm>
          <a:off x="0" y="0"/>
          <a:ext cx="0" cy="0"/>
          <a:chOff x="0" y="0"/>
          <a:chExt cx="0" cy="0"/>
        </a:xfrm>
      </p:grpSpPr>
      <p:sp>
        <p:nvSpPr>
          <p:cNvPr id="53" name="Google Shape;5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 name="Google Shape;5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Google Shape;60;g8389aa7580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1" name="Google Shape;61;g8389aa7580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8389aa7580_0_5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8389aa7580_0_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g8389aa7580_0_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4" name="Google Shape;74;g8389aa7580_0_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
        <p:cNvGrpSpPr/>
        <p:nvPr/>
      </p:nvGrpSpPr>
      <p:grpSpPr>
        <a:xfrm>
          <a:off x="0" y="0"/>
          <a:ext cx="0" cy="0"/>
          <a:chOff x="0" y="0"/>
          <a:chExt cx="0" cy="0"/>
        </a:xfrm>
      </p:grpSpPr>
      <p:sp>
        <p:nvSpPr>
          <p:cNvPr id="79" name="Google Shape;79;g8389aa7580_0_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0" name="Google Shape;80;g8389aa7580_0_5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g8389aa7580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 name="Google Shape;86;g8389aa7580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8389aa7580_0_6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8389aa7580_0_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cxnSp>
        <p:nvCxnSpPr>
          <p:cNvPr id="10" name="Google Shape;10;p2"/>
          <p:cNvCxnSpPr/>
          <p:nvPr/>
        </p:nvCxnSpPr>
        <p:spPr>
          <a:xfrm>
            <a:off x="4278300" y="2751163"/>
            <a:ext cx="587400" cy="0"/>
          </a:xfrm>
          <a:prstGeom prst="straightConnector1">
            <a:avLst/>
          </a:prstGeom>
          <a:noFill/>
          <a:ln w="76200" cap="flat" cmpd="sng">
            <a:solidFill>
              <a:schemeClr val="dk1"/>
            </a:solidFill>
            <a:prstDash val="solid"/>
            <a:round/>
            <a:headEnd type="none" w="sm" len="sm"/>
            <a:tailEnd type="none" w="sm" len="sm"/>
          </a:ln>
        </p:spPr>
      </p:cxnSp>
      <p:sp>
        <p:nvSpPr>
          <p:cNvPr id="11" name="Google Shape;11;p2"/>
          <p:cNvSpPr txBox="1">
            <a:spLocks noGrp="1"/>
          </p:cNvSpPr>
          <p:nvPr>
            <p:ph type="ctrTitle"/>
          </p:nvPr>
        </p:nvSpPr>
        <p:spPr>
          <a:xfrm>
            <a:off x="311700" y="595975"/>
            <a:ext cx="8520600" cy="1957800"/>
          </a:xfrm>
          <a:prstGeom prst="rect">
            <a:avLst/>
          </a:prstGeom>
        </p:spPr>
        <p:txBody>
          <a:bodyPr spcFirstLastPara="1" wrap="square" lIns="91425" tIns="91425" rIns="91425" bIns="91425" anchor="b" anchorCtr="0">
            <a:no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a:endParaRPr/>
          </a:p>
        </p:txBody>
      </p:sp>
      <p:sp>
        <p:nvSpPr>
          <p:cNvPr id="12" name="Google Shape;12;p2"/>
          <p:cNvSpPr txBox="1">
            <a:spLocks noGrp="1"/>
          </p:cNvSpPr>
          <p:nvPr>
            <p:ph type="subTitle" idx="1"/>
          </p:nvPr>
        </p:nvSpPr>
        <p:spPr>
          <a:xfrm>
            <a:off x="311700" y="3165823"/>
            <a:ext cx="8520600" cy="733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a:endParaRPr/>
          </a:p>
        </p:txBody>
      </p:sp>
      <p:sp>
        <p:nvSpPr>
          <p:cNvPr id="13" name="Google Shape;13;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6"/>
        <p:cNvGrpSpPr/>
        <p:nvPr/>
      </p:nvGrpSpPr>
      <p:grpSpPr>
        <a:xfrm>
          <a:off x="0" y="0"/>
          <a:ext cx="0" cy="0"/>
          <a:chOff x="0" y="0"/>
          <a:chExt cx="0" cy="0"/>
        </a:xfrm>
      </p:grpSpPr>
      <p:sp>
        <p:nvSpPr>
          <p:cNvPr id="47" name="Google Shape;47;p11"/>
          <p:cNvSpPr txBox="1">
            <a:spLocks noGrp="1"/>
          </p:cNvSpPr>
          <p:nvPr>
            <p:ph type="title" hasCustomPrompt="1"/>
          </p:nvPr>
        </p:nvSpPr>
        <p:spPr>
          <a:xfrm>
            <a:off x="311700" y="1167925"/>
            <a:ext cx="8520600" cy="19800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1"/>
              </a:buClr>
              <a:buSzPts val="11000"/>
              <a:buNone/>
              <a:defRPr sz="11000">
                <a:solidFill>
                  <a:schemeClr val="dk1"/>
                </a:solidFill>
              </a:defRPr>
            </a:lvl1pPr>
            <a:lvl2pPr lvl="1" algn="ctr">
              <a:spcBef>
                <a:spcPts val="0"/>
              </a:spcBef>
              <a:spcAft>
                <a:spcPts val="0"/>
              </a:spcAft>
              <a:buClr>
                <a:schemeClr val="dk1"/>
              </a:buClr>
              <a:buSzPts val="11000"/>
              <a:buNone/>
              <a:defRPr sz="11000">
                <a:solidFill>
                  <a:schemeClr val="dk1"/>
                </a:solidFill>
              </a:defRPr>
            </a:lvl2pPr>
            <a:lvl3pPr lvl="2" algn="ctr">
              <a:spcBef>
                <a:spcPts val="0"/>
              </a:spcBef>
              <a:spcAft>
                <a:spcPts val="0"/>
              </a:spcAft>
              <a:buClr>
                <a:schemeClr val="dk1"/>
              </a:buClr>
              <a:buSzPts val="11000"/>
              <a:buNone/>
              <a:defRPr sz="11000">
                <a:solidFill>
                  <a:schemeClr val="dk1"/>
                </a:solidFill>
              </a:defRPr>
            </a:lvl3pPr>
            <a:lvl4pPr lvl="3" algn="ctr">
              <a:spcBef>
                <a:spcPts val="0"/>
              </a:spcBef>
              <a:spcAft>
                <a:spcPts val="0"/>
              </a:spcAft>
              <a:buClr>
                <a:schemeClr val="dk1"/>
              </a:buClr>
              <a:buSzPts val="11000"/>
              <a:buNone/>
              <a:defRPr sz="11000">
                <a:solidFill>
                  <a:schemeClr val="dk1"/>
                </a:solidFill>
              </a:defRPr>
            </a:lvl4pPr>
            <a:lvl5pPr lvl="4" algn="ctr">
              <a:spcBef>
                <a:spcPts val="0"/>
              </a:spcBef>
              <a:spcAft>
                <a:spcPts val="0"/>
              </a:spcAft>
              <a:buClr>
                <a:schemeClr val="dk1"/>
              </a:buClr>
              <a:buSzPts val="11000"/>
              <a:buNone/>
              <a:defRPr sz="11000">
                <a:solidFill>
                  <a:schemeClr val="dk1"/>
                </a:solidFill>
              </a:defRPr>
            </a:lvl5pPr>
            <a:lvl6pPr lvl="5" algn="ctr">
              <a:spcBef>
                <a:spcPts val="0"/>
              </a:spcBef>
              <a:spcAft>
                <a:spcPts val="0"/>
              </a:spcAft>
              <a:buClr>
                <a:schemeClr val="dk1"/>
              </a:buClr>
              <a:buSzPts val="11000"/>
              <a:buNone/>
              <a:defRPr sz="11000">
                <a:solidFill>
                  <a:schemeClr val="dk1"/>
                </a:solidFill>
              </a:defRPr>
            </a:lvl6pPr>
            <a:lvl7pPr lvl="6" algn="ctr">
              <a:spcBef>
                <a:spcPts val="0"/>
              </a:spcBef>
              <a:spcAft>
                <a:spcPts val="0"/>
              </a:spcAft>
              <a:buClr>
                <a:schemeClr val="dk1"/>
              </a:buClr>
              <a:buSzPts val="11000"/>
              <a:buNone/>
              <a:defRPr sz="11000">
                <a:solidFill>
                  <a:schemeClr val="dk1"/>
                </a:solidFill>
              </a:defRPr>
            </a:lvl7pPr>
            <a:lvl8pPr lvl="7" algn="ctr">
              <a:spcBef>
                <a:spcPts val="0"/>
              </a:spcBef>
              <a:spcAft>
                <a:spcPts val="0"/>
              </a:spcAft>
              <a:buClr>
                <a:schemeClr val="dk1"/>
              </a:buClr>
              <a:buSzPts val="11000"/>
              <a:buNone/>
              <a:defRPr sz="11000">
                <a:solidFill>
                  <a:schemeClr val="dk1"/>
                </a:solidFill>
              </a:defRPr>
            </a:lvl8pPr>
            <a:lvl9pPr lvl="8" algn="ctr">
              <a:spcBef>
                <a:spcPts val="0"/>
              </a:spcBef>
              <a:spcAft>
                <a:spcPts val="0"/>
              </a:spcAft>
              <a:buClr>
                <a:schemeClr val="dk1"/>
              </a:buClr>
              <a:buSzPts val="11000"/>
              <a:buNone/>
              <a:defRPr sz="11000">
                <a:solidFill>
                  <a:schemeClr val="dk1"/>
                </a:solidFill>
              </a:defRPr>
            </a:lvl9pPr>
          </a:lstStyle>
          <a:p>
            <a:r>
              <a:t>xx%</a:t>
            </a:r>
          </a:p>
        </p:txBody>
      </p:sp>
      <p:sp>
        <p:nvSpPr>
          <p:cNvPr id="48" name="Google Shape;48;p11"/>
          <p:cNvSpPr txBox="1">
            <a:spLocks noGrp="1"/>
          </p:cNvSpPr>
          <p:nvPr>
            <p:ph type="body" idx="1"/>
          </p:nvPr>
        </p:nvSpPr>
        <p:spPr>
          <a:xfrm>
            <a:off x="311700" y="3224250"/>
            <a:ext cx="8520600" cy="10716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9" name="Google Shape;4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dk1"/>
        </a:solidFill>
        <a:effectLst/>
      </p:bgPr>
    </p:bg>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311700" y="2480550"/>
            <a:ext cx="8114400" cy="2445900"/>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6800"/>
              <a:buNone/>
              <a:defRPr sz="6800">
                <a:solidFill>
                  <a:schemeClr val="lt1"/>
                </a:solidFill>
              </a:defRPr>
            </a:lvl1pPr>
            <a:lvl2pPr lvl="1">
              <a:spcBef>
                <a:spcPts val="0"/>
              </a:spcBef>
              <a:spcAft>
                <a:spcPts val="0"/>
              </a:spcAft>
              <a:buClr>
                <a:schemeClr val="lt1"/>
              </a:buClr>
              <a:buSzPts val="6800"/>
              <a:buNone/>
              <a:defRPr sz="6800">
                <a:solidFill>
                  <a:schemeClr val="lt1"/>
                </a:solidFill>
              </a:defRPr>
            </a:lvl2pPr>
            <a:lvl3pPr lvl="2">
              <a:spcBef>
                <a:spcPts val="0"/>
              </a:spcBef>
              <a:spcAft>
                <a:spcPts val="0"/>
              </a:spcAft>
              <a:buClr>
                <a:schemeClr val="lt1"/>
              </a:buClr>
              <a:buSzPts val="6800"/>
              <a:buNone/>
              <a:defRPr sz="6800">
                <a:solidFill>
                  <a:schemeClr val="lt1"/>
                </a:solidFill>
              </a:defRPr>
            </a:lvl3pPr>
            <a:lvl4pPr lvl="3">
              <a:spcBef>
                <a:spcPts val="0"/>
              </a:spcBef>
              <a:spcAft>
                <a:spcPts val="0"/>
              </a:spcAft>
              <a:buClr>
                <a:schemeClr val="lt1"/>
              </a:buClr>
              <a:buSzPts val="6800"/>
              <a:buNone/>
              <a:defRPr sz="6800">
                <a:solidFill>
                  <a:schemeClr val="lt1"/>
                </a:solidFill>
              </a:defRPr>
            </a:lvl4pPr>
            <a:lvl5pPr lvl="4">
              <a:spcBef>
                <a:spcPts val="0"/>
              </a:spcBef>
              <a:spcAft>
                <a:spcPts val="0"/>
              </a:spcAft>
              <a:buClr>
                <a:schemeClr val="lt1"/>
              </a:buClr>
              <a:buSzPts val="6800"/>
              <a:buNone/>
              <a:defRPr sz="6800">
                <a:solidFill>
                  <a:schemeClr val="lt1"/>
                </a:solidFill>
              </a:defRPr>
            </a:lvl5pPr>
            <a:lvl6pPr lvl="5">
              <a:spcBef>
                <a:spcPts val="0"/>
              </a:spcBef>
              <a:spcAft>
                <a:spcPts val="0"/>
              </a:spcAft>
              <a:buClr>
                <a:schemeClr val="lt1"/>
              </a:buClr>
              <a:buSzPts val="6800"/>
              <a:buNone/>
              <a:defRPr sz="6800">
                <a:solidFill>
                  <a:schemeClr val="lt1"/>
                </a:solidFill>
              </a:defRPr>
            </a:lvl6pPr>
            <a:lvl7pPr lvl="6">
              <a:spcBef>
                <a:spcPts val="0"/>
              </a:spcBef>
              <a:spcAft>
                <a:spcPts val="0"/>
              </a:spcAft>
              <a:buClr>
                <a:schemeClr val="lt1"/>
              </a:buClr>
              <a:buSzPts val="6800"/>
              <a:buNone/>
              <a:defRPr sz="6800">
                <a:solidFill>
                  <a:schemeClr val="lt1"/>
                </a:solidFill>
              </a:defRPr>
            </a:lvl7pPr>
            <a:lvl8pPr lvl="7">
              <a:spcBef>
                <a:spcPts val="0"/>
              </a:spcBef>
              <a:spcAft>
                <a:spcPts val="0"/>
              </a:spcAft>
              <a:buClr>
                <a:schemeClr val="lt1"/>
              </a:buClr>
              <a:buSzPts val="6800"/>
              <a:buNone/>
              <a:defRPr sz="6800">
                <a:solidFill>
                  <a:schemeClr val="lt1"/>
                </a:solidFill>
              </a:defRPr>
            </a:lvl8pPr>
            <a:lvl9pPr lvl="8">
              <a:spcBef>
                <a:spcPts val="0"/>
              </a:spcBef>
              <a:spcAft>
                <a:spcPts val="0"/>
              </a:spcAft>
              <a:buClr>
                <a:schemeClr val="lt1"/>
              </a:buClr>
              <a:buSzPts val="6800"/>
              <a:buNone/>
              <a:defRPr sz="6800">
                <a:solidFill>
                  <a:schemeClr val="lt1"/>
                </a:solidFill>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19" name="Google Shape;19;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3" name="Google Shape;23;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28" name="Google Shape;28;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311700" y="6318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311700" y="1490875"/>
            <a:ext cx="2808000" cy="30780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3"/>
        </a:solidFill>
        <a:effectLst/>
      </p:bgPr>
    </p:bg>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90250" y="526350"/>
            <a:ext cx="5683800" cy="4090800"/>
          </a:xfrm>
          <a:prstGeom prst="rect">
            <a:avLst/>
          </a:prstGeom>
        </p:spPr>
        <p:txBody>
          <a:bodyPr spcFirstLastPara="1" wrap="square" lIns="91425" tIns="91425" rIns="91425" bIns="91425" anchor="ctr" anchorCtr="0">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35" name="Google Shape;35;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4572000" y="100"/>
            <a:ext cx="4572000" cy="51435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8" name="Google Shape;38;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39" name="Google Shape;39;p9"/>
          <p:cNvSpPr txBox="1">
            <a:spLocks noGrp="1"/>
          </p:cNvSpPr>
          <p:nvPr>
            <p:ph type="title"/>
          </p:nvPr>
        </p:nvSpPr>
        <p:spPr>
          <a:xfrm>
            <a:off x="265500" y="1375599"/>
            <a:ext cx="4045200" cy="1551900"/>
          </a:xfrm>
          <a:prstGeom prst="rect">
            <a:avLst/>
          </a:prstGeom>
        </p:spPr>
        <p:txBody>
          <a:bodyPr spcFirstLastPara="1" wrap="square" lIns="91425" tIns="91425" rIns="91425" bIns="91425" anchor="b" anchorCtr="0">
            <a:no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40" name="Google Shape;40;p9"/>
          <p:cNvSpPr txBox="1">
            <a:spLocks noGrp="1"/>
          </p:cNvSpPr>
          <p:nvPr>
            <p:ph type="subTitle" idx="1"/>
          </p:nvPr>
        </p:nvSpPr>
        <p:spPr>
          <a:xfrm>
            <a:off x="265500" y="2981125"/>
            <a:ext cx="4045200" cy="13455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1800"/>
              <a:buNone/>
              <a:defRPr/>
            </a:lvl1pPr>
            <a:lvl2pPr lvl="1" algn="ctr">
              <a:lnSpc>
                <a:spcPct val="100000"/>
              </a:lnSpc>
              <a:spcBef>
                <a:spcPts val="0"/>
              </a:spcBef>
              <a:spcAft>
                <a:spcPts val="0"/>
              </a:spcAft>
              <a:buSzPts val="1800"/>
              <a:buNone/>
              <a:defRPr sz="1800"/>
            </a:lvl2pPr>
            <a:lvl3pPr lvl="2" algn="ctr">
              <a:lnSpc>
                <a:spcPct val="100000"/>
              </a:lnSpc>
              <a:spcBef>
                <a:spcPts val="0"/>
              </a:spcBef>
              <a:spcAft>
                <a:spcPts val="0"/>
              </a:spcAft>
              <a:buSzPts val="1800"/>
              <a:buNone/>
              <a:defRPr sz="1800"/>
            </a:lvl3pPr>
            <a:lvl4pPr lvl="3" algn="ctr">
              <a:lnSpc>
                <a:spcPct val="100000"/>
              </a:lnSpc>
              <a:spcBef>
                <a:spcPts val="0"/>
              </a:spcBef>
              <a:spcAft>
                <a:spcPts val="0"/>
              </a:spcAft>
              <a:buSzPts val="1800"/>
              <a:buNone/>
              <a:defRPr sz="1800"/>
            </a:lvl4pPr>
            <a:lvl5pPr lvl="4" algn="ctr">
              <a:lnSpc>
                <a:spcPct val="100000"/>
              </a:lnSpc>
              <a:spcBef>
                <a:spcPts val="0"/>
              </a:spcBef>
              <a:spcAft>
                <a:spcPts val="0"/>
              </a:spcAft>
              <a:buSzPts val="1800"/>
              <a:buNone/>
              <a:defRPr sz="1800"/>
            </a:lvl5pPr>
            <a:lvl6pPr lvl="5" algn="ctr">
              <a:lnSpc>
                <a:spcPct val="100000"/>
              </a:lnSpc>
              <a:spcBef>
                <a:spcPts val="0"/>
              </a:spcBef>
              <a:spcAft>
                <a:spcPts val="0"/>
              </a:spcAft>
              <a:buSzPts val="1800"/>
              <a:buNone/>
              <a:defRPr sz="1800"/>
            </a:lvl6pPr>
            <a:lvl7pPr lvl="6" algn="ctr">
              <a:lnSpc>
                <a:spcPct val="100000"/>
              </a:lnSpc>
              <a:spcBef>
                <a:spcPts val="0"/>
              </a:spcBef>
              <a:spcAft>
                <a:spcPts val="0"/>
              </a:spcAft>
              <a:buSzPts val="1800"/>
              <a:buNone/>
              <a:defRPr sz="1800"/>
            </a:lvl7pPr>
            <a:lvl8pPr lvl="7" algn="ctr">
              <a:lnSpc>
                <a:spcPct val="100000"/>
              </a:lnSpc>
              <a:spcBef>
                <a:spcPts val="0"/>
              </a:spcBef>
              <a:spcAft>
                <a:spcPts val="0"/>
              </a:spcAft>
              <a:buSzPts val="1800"/>
              <a:buNone/>
              <a:defRPr sz="1800"/>
            </a:lvl8pPr>
            <a:lvl9pPr lvl="8" algn="ctr">
              <a:lnSpc>
                <a:spcPct val="100000"/>
              </a:lnSpc>
              <a:spcBef>
                <a:spcPts val="0"/>
              </a:spcBef>
              <a:spcAft>
                <a:spcPts val="0"/>
              </a:spcAft>
              <a:buSzPts val="1800"/>
              <a:buNone/>
              <a:defRPr sz="1800"/>
            </a:lvl9pPr>
          </a:lstStyle>
          <a:p>
            <a:endParaRPr/>
          </a:p>
        </p:txBody>
      </p:sp>
      <p:sp>
        <p:nvSpPr>
          <p:cNvPr id="41" name="Google Shape;41;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1600"/>
              </a:spcBef>
              <a:spcAft>
                <a:spcPts val="0"/>
              </a:spcAft>
              <a:buClr>
                <a:schemeClr val="lt1"/>
              </a:buClr>
              <a:buSzPts val="1400"/>
              <a:buChar char="○"/>
              <a:defRPr>
                <a:solidFill>
                  <a:schemeClr val="lt1"/>
                </a:solidFill>
              </a:defRPr>
            </a:lvl2pPr>
            <a:lvl3pPr marL="1371600" lvl="2" indent="-317500">
              <a:spcBef>
                <a:spcPts val="1600"/>
              </a:spcBef>
              <a:spcAft>
                <a:spcPts val="0"/>
              </a:spcAft>
              <a:buClr>
                <a:schemeClr val="lt1"/>
              </a:buClr>
              <a:buSzPts val="1400"/>
              <a:buChar char="■"/>
              <a:defRPr>
                <a:solidFill>
                  <a:schemeClr val="lt1"/>
                </a:solidFill>
              </a:defRPr>
            </a:lvl3pPr>
            <a:lvl4pPr marL="1828800" lvl="3" indent="-317500">
              <a:spcBef>
                <a:spcPts val="1600"/>
              </a:spcBef>
              <a:spcAft>
                <a:spcPts val="0"/>
              </a:spcAft>
              <a:buClr>
                <a:schemeClr val="lt1"/>
              </a:buClr>
              <a:buSzPts val="1400"/>
              <a:buChar char="●"/>
              <a:defRPr>
                <a:solidFill>
                  <a:schemeClr val="lt1"/>
                </a:solidFill>
              </a:defRPr>
            </a:lvl4pPr>
            <a:lvl5pPr marL="2286000" lvl="4" indent="-317500">
              <a:spcBef>
                <a:spcPts val="1600"/>
              </a:spcBef>
              <a:spcAft>
                <a:spcPts val="0"/>
              </a:spcAft>
              <a:buClr>
                <a:schemeClr val="lt1"/>
              </a:buClr>
              <a:buSzPts val="1400"/>
              <a:buChar char="○"/>
              <a:defRPr>
                <a:solidFill>
                  <a:schemeClr val="lt1"/>
                </a:solidFill>
              </a:defRPr>
            </a:lvl5pPr>
            <a:lvl6pPr marL="2743200" lvl="5" indent="-317500">
              <a:spcBef>
                <a:spcPts val="1600"/>
              </a:spcBef>
              <a:spcAft>
                <a:spcPts val="0"/>
              </a:spcAft>
              <a:buClr>
                <a:schemeClr val="lt1"/>
              </a:buClr>
              <a:buSzPts val="1400"/>
              <a:buChar char="■"/>
              <a:defRPr>
                <a:solidFill>
                  <a:schemeClr val="lt1"/>
                </a:solidFill>
              </a:defRPr>
            </a:lvl6pPr>
            <a:lvl7pPr marL="3200400" lvl="6" indent="-317500">
              <a:spcBef>
                <a:spcPts val="1600"/>
              </a:spcBef>
              <a:spcAft>
                <a:spcPts val="0"/>
              </a:spcAft>
              <a:buClr>
                <a:schemeClr val="lt1"/>
              </a:buClr>
              <a:buSzPts val="1400"/>
              <a:buChar char="●"/>
              <a:defRPr>
                <a:solidFill>
                  <a:schemeClr val="lt1"/>
                </a:solidFill>
              </a:defRPr>
            </a:lvl7pPr>
            <a:lvl8pPr marL="3657600" lvl="7" indent="-317500">
              <a:spcBef>
                <a:spcPts val="1600"/>
              </a:spcBef>
              <a:spcAft>
                <a:spcPts val="0"/>
              </a:spcAft>
              <a:buClr>
                <a:schemeClr val="lt1"/>
              </a:buClr>
              <a:buSzPts val="1400"/>
              <a:buChar char="○"/>
              <a:defRPr>
                <a:solidFill>
                  <a:schemeClr val="lt1"/>
                </a:solidFill>
              </a:defRPr>
            </a:lvl8pPr>
            <a:lvl9pPr marL="4114800" lvl="8" indent="-317500">
              <a:spcBef>
                <a:spcPts val="1600"/>
              </a:spcBef>
              <a:spcAft>
                <a:spcPts val="1600"/>
              </a:spcAft>
              <a:buClr>
                <a:schemeClr val="lt1"/>
              </a:buClr>
              <a:buSzPts val="1400"/>
              <a:buChar char="■"/>
              <a:defRPr>
                <a:solidFill>
                  <a:schemeClr val="lt1"/>
                </a:solidFill>
              </a:defRPr>
            </a:lvl9pPr>
          </a:lstStyle>
          <a:p>
            <a:endParaRPr/>
          </a:p>
        </p:txBody>
      </p:sp>
      <p:sp>
        <p:nvSpPr>
          <p:cNvPr id="42" name="Google Shape;42;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3"/>
        <p:cNvGrpSpPr/>
        <p:nvPr/>
      </p:nvGrpSpPr>
      <p:grpSpPr>
        <a:xfrm>
          <a:off x="0" y="0"/>
          <a:ext cx="0" cy="0"/>
          <a:chOff x="0" y="0"/>
          <a:chExt cx="0" cy="0"/>
        </a:xfrm>
      </p:grpSpPr>
      <p:sp>
        <p:nvSpPr>
          <p:cNvPr id="44" name="Google Shape;44;p10"/>
          <p:cNvSpPr txBox="1">
            <a:spLocks noGrp="1"/>
          </p:cNvSpPr>
          <p:nvPr>
            <p:ph type="body" idx="1"/>
          </p:nvPr>
        </p:nvSpPr>
        <p:spPr>
          <a:xfrm>
            <a:off x="319500" y="4233725"/>
            <a:ext cx="5998800" cy="5988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Clr>
                <a:schemeClr val="accent3"/>
              </a:buClr>
              <a:buSzPts val="1800"/>
              <a:buFont typeface="Alfa Slab One"/>
              <a:buNone/>
              <a:defRPr>
                <a:solidFill>
                  <a:schemeClr val="accent3"/>
                </a:solidFill>
                <a:latin typeface="Alfa Slab One"/>
                <a:ea typeface="Alfa Slab One"/>
                <a:cs typeface="Alfa Slab One"/>
                <a:sym typeface="Alfa Slab One"/>
              </a:defRPr>
            </a:lvl1pPr>
          </a:lstStyle>
          <a:p>
            <a:endParaRPr/>
          </a:p>
        </p:txBody>
      </p:sp>
      <p:sp>
        <p:nvSpPr>
          <p:cNvPr id="45" name="Google Shape;45;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gameday">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1pPr>
            <a:lvl2pPr lvl="1">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2pPr>
            <a:lvl3pPr lvl="2">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3pPr>
            <a:lvl4pPr lvl="3">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4pPr>
            <a:lvl5pPr lvl="4">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5pPr>
            <a:lvl6pPr lvl="5">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6pPr>
            <a:lvl7pPr lvl="6">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7pPr>
            <a:lvl8pPr lvl="7">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8pPr>
            <a:lvl9pPr lvl="8">
              <a:spcBef>
                <a:spcPts val="0"/>
              </a:spcBef>
              <a:spcAft>
                <a:spcPts val="0"/>
              </a:spcAft>
              <a:buClr>
                <a:schemeClr val="accent3"/>
              </a:buClr>
              <a:buSzPts val="3000"/>
              <a:buFont typeface="Alfa Slab One"/>
              <a:buNone/>
              <a:defRPr sz="3000">
                <a:solidFill>
                  <a:schemeClr val="accent3"/>
                </a:solidFill>
                <a:latin typeface="Alfa Slab One"/>
                <a:ea typeface="Alfa Slab One"/>
                <a:cs typeface="Alfa Slab One"/>
                <a:sym typeface="Alfa Slab One"/>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Font typeface="Proxima Nova"/>
              <a:buChar char="●"/>
              <a:defRPr sz="1800">
                <a:solidFill>
                  <a:schemeClr val="dk2"/>
                </a:solidFill>
                <a:latin typeface="Proxima Nova"/>
                <a:ea typeface="Proxima Nova"/>
                <a:cs typeface="Proxima Nova"/>
                <a:sym typeface="Proxima Nova"/>
              </a:defRPr>
            </a:lvl1pPr>
            <a:lvl2pPr marL="914400" lvl="1"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2pPr>
            <a:lvl3pPr marL="1371600" lvl="2"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3pPr>
            <a:lvl4pPr marL="1828800" lvl="3"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4pPr>
            <a:lvl5pPr marL="2286000" lvl="4"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5pPr>
            <a:lvl6pPr marL="2743200" lvl="5"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6pPr>
            <a:lvl7pPr marL="3200400" lvl="6"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7pPr>
            <a:lvl8pPr marL="3657600" lvl="7" indent="-317500">
              <a:lnSpc>
                <a:spcPct val="115000"/>
              </a:lnSpc>
              <a:spcBef>
                <a:spcPts val="1600"/>
              </a:spcBef>
              <a:spcAft>
                <a:spcPts val="0"/>
              </a:spcAft>
              <a:buClr>
                <a:schemeClr val="dk2"/>
              </a:buClr>
              <a:buSzPts val="1400"/>
              <a:buFont typeface="Proxima Nova"/>
              <a:buChar char="○"/>
              <a:defRPr>
                <a:solidFill>
                  <a:schemeClr val="dk2"/>
                </a:solidFill>
                <a:latin typeface="Proxima Nova"/>
                <a:ea typeface="Proxima Nova"/>
                <a:cs typeface="Proxima Nova"/>
                <a:sym typeface="Proxima Nova"/>
              </a:defRPr>
            </a:lvl8pPr>
            <a:lvl9pPr marL="4114800" lvl="8" indent="-317500">
              <a:lnSpc>
                <a:spcPct val="115000"/>
              </a:lnSpc>
              <a:spcBef>
                <a:spcPts val="1600"/>
              </a:spcBef>
              <a:spcAft>
                <a:spcPts val="1600"/>
              </a:spcAft>
              <a:buClr>
                <a:schemeClr val="dk2"/>
              </a:buClr>
              <a:buSzPts val="1400"/>
              <a:buFont typeface="Proxima Nova"/>
              <a:buChar char="■"/>
              <a:defRPr>
                <a:solidFill>
                  <a:schemeClr val="dk2"/>
                </a:solidFill>
                <a:latin typeface="Proxima Nova"/>
                <a:ea typeface="Proxima Nova"/>
                <a:cs typeface="Proxima Nova"/>
                <a:sym typeface="Proxima Nova"/>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Proxima Nova"/>
                <a:ea typeface="Proxima Nova"/>
                <a:cs typeface="Proxima Nova"/>
                <a:sym typeface="Proxima Nova"/>
              </a:defRPr>
            </a:lvl1pPr>
            <a:lvl2pPr lvl="1" algn="r">
              <a:buNone/>
              <a:defRPr sz="1000">
                <a:solidFill>
                  <a:schemeClr val="dk2"/>
                </a:solidFill>
                <a:latin typeface="Proxima Nova"/>
                <a:ea typeface="Proxima Nova"/>
                <a:cs typeface="Proxima Nova"/>
                <a:sym typeface="Proxima Nova"/>
              </a:defRPr>
            </a:lvl2pPr>
            <a:lvl3pPr lvl="2" algn="r">
              <a:buNone/>
              <a:defRPr sz="1000">
                <a:solidFill>
                  <a:schemeClr val="dk2"/>
                </a:solidFill>
                <a:latin typeface="Proxima Nova"/>
                <a:ea typeface="Proxima Nova"/>
                <a:cs typeface="Proxima Nova"/>
                <a:sym typeface="Proxima Nova"/>
              </a:defRPr>
            </a:lvl3pPr>
            <a:lvl4pPr lvl="3" algn="r">
              <a:buNone/>
              <a:defRPr sz="1000">
                <a:solidFill>
                  <a:schemeClr val="dk2"/>
                </a:solidFill>
                <a:latin typeface="Proxima Nova"/>
                <a:ea typeface="Proxima Nova"/>
                <a:cs typeface="Proxima Nova"/>
                <a:sym typeface="Proxima Nova"/>
              </a:defRPr>
            </a:lvl4pPr>
            <a:lvl5pPr lvl="4" algn="r">
              <a:buNone/>
              <a:defRPr sz="1000">
                <a:solidFill>
                  <a:schemeClr val="dk2"/>
                </a:solidFill>
                <a:latin typeface="Proxima Nova"/>
                <a:ea typeface="Proxima Nova"/>
                <a:cs typeface="Proxima Nova"/>
                <a:sym typeface="Proxima Nova"/>
              </a:defRPr>
            </a:lvl5pPr>
            <a:lvl6pPr lvl="5" algn="r">
              <a:buNone/>
              <a:defRPr sz="1000">
                <a:solidFill>
                  <a:schemeClr val="dk2"/>
                </a:solidFill>
                <a:latin typeface="Proxima Nova"/>
                <a:ea typeface="Proxima Nova"/>
                <a:cs typeface="Proxima Nova"/>
                <a:sym typeface="Proxima Nova"/>
              </a:defRPr>
            </a:lvl6pPr>
            <a:lvl7pPr lvl="6" algn="r">
              <a:buNone/>
              <a:defRPr sz="1000">
                <a:solidFill>
                  <a:schemeClr val="dk2"/>
                </a:solidFill>
                <a:latin typeface="Proxima Nova"/>
                <a:ea typeface="Proxima Nova"/>
                <a:cs typeface="Proxima Nova"/>
                <a:sym typeface="Proxima Nova"/>
              </a:defRPr>
            </a:lvl7pPr>
            <a:lvl8pPr lvl="7" algn="r">
              <a:buNone/>
              <a:defRPr sz="1000">
                <a:solidFill>
                  <a:schemeClr val="dk2"/>
                </a:solidFill>
                <a:latin typeface="Proxima Nova"/>
                <a:ea typeface="Proxima Nova"/>
                <a:cs typeface="Proxima Nova"/>
                <a:sym typeface="Proxima Nova"/>
              </a:defRPr>
            </a:lvl8pPr>
            <a:lvl9pPr lvl="8" algn="r">
              <a:buNone/>
              <a:defRPr sz="1000">
                <a:solidFill>
                  <a:schemeClr val="dk2"/>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glendale.edu/k12resources"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ccleague.org/sites/default/files/pdf/state-advocacy/2020_fast_facts.pdf"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www.glendale.edu/ECAP"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www.glendale.edu/WelcomeCenter"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 Id="rId5" Type="http://schemas.openxmlformats.org/officeDocument/2006/relationships/hyperlink" Target="http://www.glendale.edu/counseling" TargetMode="External"/><Relationship Id="rId4" Type="http://schemas.openxmlformats.org/officeDocument/2006/relationships/hyperlink" Target="http://www.glendale.edu/gccpromise" TargetMode="Externa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5"/>
        <p:cNvGrpSpPr/>
        <p:nvPr/>
      </p:nvGrpSpPr>
      <p:grpSpPr>
        <a:xfrm>
          <a:off x="0" y="0"/>
          <a:ext cx="0" cy="0"/>
          <a:chOff x="0" y="0"/>
          <a:chExt cx="0" cy="0"/>
        </a:xfrm>
      </p:grpSpPr>
      <p:sp>
        <p:nvSpPr>
          <p:cNvPr id="56" name="Google Shape;56;p13"/>
          <p:cNvSpPr txBox="1">
            <a:spLocks noGrp="1"/>
          </p:cNvSpPr>
          <p:nvPr>
            <p:ph type="ctrTitle"/>
          </p:nvPr>
        </p:nvSpPr>
        <p:spPr>
          <a:xfrm>
            <a:off x="388550" y="307850"/>
            <a:ext cx="8520600" cy="19578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solidFill>
                  <a:srgbClr val="A61C00"/>
                </a:solidFill>
              </a:rPr>
              <a:t>Counselor Cafe</a:t>
            </a:r>
            <a:endParaRPr>
              <a:solidFill>
                <a:srgbClr val="A61C00"/>
              </a:solidFill>
            </a:endParaRPr>
          </a:p>
        </p:txBody>
      </p:sp>
      <p:sp>
        <p:nvSpPr>
          <p:cNvPr id="57" name="Google Shape;57;p13"/>
          <p:cNvSpPr txBox="1">
            <a:spLocks noGrp="1"/>
          </p:cNvSpPr>
          <p:nvPr>
            <p:ph type="subTitle" idx="1"/>
          </p:nvPr>
        </p:nvSpPr>
        <p:spPr>
          <a:xfrm>
            <a:off x="311700" y="2944898"/>
            <a:ext cx="8520600" cy="733500"/>
          </a:xfrm>
          <a:prstGeom prst="rect">
            <a:avLst/>
          </a:prstGeom>
          <a:solidFill>
            <a:srgbClr val="E6B8AF"/>
          </a:solidFill>
        </p:spPr>
        <p:txBody>
          <a:bodyPr spcFirstLastPara="1" wrap="square" lIns="91425" tIns="91425" rIns="91425" bIns="91425" anchor="t" anchorCtr="0">
            <a:noAutofit/>
          </a:bodyPr>
          <a:lstStyle/>
          <a:p>
            <a:pPr marL="0" lvl="0" indent="0" algn="ctr" rtl="0">
              <a:spcBef>
                <a:spcPts val="0"/>
              </a:spcBef>
              <a:spcAft>
                <a:spcPts val="0"/>
              </a:spcAft>
              <a:buNone/>
            </a:pPr>
            <a:r>
              <a:rPr lang="en" sz="1800">
                <a:solidFill>
                  <a:srgbClr val="000000"/>
                </a:solidFill>
                <a:latin typeface="Alfa Slab One"/>
                <a:ea typeface="Alfa Slab One"/>
                <a:cs typeface="Alfa Slab One"/>
                <a:sym typeface="Alfa Slab One"/>
              </a:rPr>
              <a:t>Presented by Glendale College Student Outreach Services</a:t>
            </a:r>
            <a:endParaRPr sz="1800">
              <a:solidFill>
                <a:srgbClr val="000000"/>
              </a:solidFill>
            </a:endParaRPr>
          </a:p>
        </p:txBody>
      </p:sp>
      <p:sp>
        <p:nvSpPr>
          <p:cNvPr id="58" name="Google Shape;58;p13"/>
          <p:cNvSpPr txBox="1"/>
          <p:nvPr/>
        </p:nvSpPr>
        <p:spPr>
          <a:xfrm>
            <a:off x="1805700" y="4081425"/>
            <a:ext cx="5532600" cy="645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latin typeface="Proxima Nova"/>
                <a:ea typeface="Proxima Nova"/>
                <a:cs typeface="Proxima Nova"/>
                <a:sym typeface="Proxima Nova"/>
              </a:rPr>
              <a:t>Week 1: Supporting High School Seniors </a:t>
            </a:r>
            <a:endParaRPr>
              <a:latin typeface="Proxima Nova"/>
              <a:ea typeface="Proxima Nova"/>
              <a:cs typeface="Proxima Nova"/>
              <a:sym typeface="Proxima Nov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Google Shape;63;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A61C00"/>
                </a:solidFill>
              </a:rPr>
              <a:t>Counselor Cafe Series </a:t>
            </a:r>
            <a:endParaRPr>
              <a:solidFill>
                <a:srgbClr val="A61C00"/>
              </a:solidFill>
            </a:endParaRPr>
          </a:p>
        </p:txBody>
      </p:sp>
      <p:sp>
        <p:nvSpPr>
          <p:cNvPr id="64" name="Google Shape;64;p14"/>
          <p:cNvSpPr txBox="1">
            <a:spLocks noGrp="1"/>
          </p:cNvSpPr>
          <p:nvPr>
            <p:ph type="body" idx="1"/>
          </p:nvPr>
        </p:nvSpPr>
        <p:spPr>
          <a:xfrm>
            <a:off x="311700" y="1851050"/>
            <a:ext cx="8520600" cy="2468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Thursday, April 16, 2020 2-3pm </a:t>
            </a:r>
            <a:r>
              <a:rPr lang="en" sz="1400"/>
              <a:t>(Supporting High School Seniors) </a:t>
            </a:r>
            <a:endParaRPr sz="1400"/>
          </a:p>
          <a:p>
            <a:pPr marL="0" lvl="0" indent="0" algn="l" rtl="0">
              <a:spcBef>
                <a:spcPts val="1600"/>
              </a:spcBef>
              <a:spcAft>
                <a:spcPts val="0"/>
              </a:spcAft>
              <a:buNone/>
            </a:pPr>
            <a:r>
              <a:rPr lang="en"/>
              <a:t>Tuesday, April 21st, 2020 2-3pm </a:t>
            </a:r>
            <a:r>
              <a:rPr lang="en" sz="1400"/>
              <a:t>(Supporting High School Seniors, continued)</a:t>
            </a:r>
            <a:endParaRPr sz="1400"/>
          </a:p>
          <a:p>
            <a:pPr marL="0" lvl="0" indent="0" algn="l" rtl="0">
              <a:spcBef>
                <a:spcPts val="1600"/>
              </a:spcBef>
              <a:spcAft>
                <a:spcPts val="0"/>
              </a:spcAft>
              <a:buNone/>
            </a:pPr>
            <a:r>
              <a:rPr lang="en"/>
              <a:t>Tuesday, April 28, 2020 2-3pm  </a:t>
            </a:r>
            <a:r>
              <a:rPr lang="en" sz="1400"/>
              <a:t>(Concurrent Enrollment: Jump Start and Dual) </a:t>
            </a:r>
            <a:endParaRPr sz="1400"/>
          </a:p>
          <a:p>
            <a:pPr marL="0" lvl="0" indent="0" algn="l" rtl="0">
              <a:spcBef>
                <a:spcPts val="1600"/>
              </a:spcBef>
              <a:spcAft>
                <a:spcPts val="0"/>
              </a:spcAft>
              <a:buNone/>
            </a:pPr>
            <a:r>
              <a:rPr lang="en"/>
              <a:t>Tuesday, May 5th, 2020 2-3pm </a:t>
            </a:r>
            <a:endParaRPr/>
          </a:p>
          <a:p>
            <a:pPr marL="0" lvl="0" indent="0" algn="l" rtl="0">
              <a:spcBef>
                <a:spcPts val="1600"/>
              </a:spcBef>
              <a:spcAft>
                <a:spcPts val="0"/>
              </a:spcAft>
              <a:buNone/>
            </a:pPr>
            <a:r>
              <a:rPr lang="en"/>
              <a:t>Tuesday, May 12, 2020 2-3pm </a:t>
            </a:r>
            <a:endParaRPr/>
          </a:p>
          <a:p>
            <a:pPr marL="0" lvl="0" indent="0" algn="l" rtl="0">
              <a:spcBef>
                <a:spcPts val="1600"/>
              </a:spcBef>
              <a:spcAft>
                <a:spcPts val="0"/>
              </a:spcAft>
              <a:buNone/>
            </a:pPr>
            <a:r>
              <a:rPr lang="en" sz="3000" u="sng">
                <a:solidFill>
                  <a:schemeClr val="hlink"/>
                </a:solidFill>
                <a:hlinkClick r:id="rId3"/>
              </a:rPr>
              <a:t>www.glendale.edu/k12resources</a:t>
            </a:r>
            <a:r>
              <a:rPr lang="en" sz="3000"/>
              <a:t> </a:t>
            </a:r>
            <a:endParaRPr sz="3000"/>
          </a:p>
          <a:p>
            <a:pPr marL="0" lvl="0" indent="0" algn="l" rtl="0">
              <a:spcBef>
                <a:spcPts val="1600"/>
              </a:spcBef>
              <a:spcAft>
                <a:spcPts val="0"/>
              </a:spcAft>
              <a:buNone/>
            </a:pPr>
            <a:endParaRPr/>
          </a:p>
          <a:p>
            <a:pPr marL="0" lvl="0" indent="0" algn="l" rtl="0">
              <a:spcBef>
                <a:spcPts val="1600"/>
              </a:spcBef>
              <a:spcAft>
                <a:spcPts val="1600"/>
              </a:spcAft>
              <a:buNone/>
            </a:pPr>
            <a:endParaRPr/>
          </a:p>
        </p:txBody>
      </p:sp>
      <p:sp>
        <p:nvSpPr>
          <p:cNvPr id="65" name="Google Shape;65;p14"/>
          <p:cNvSpPr txBox="1"/>
          <p:nvPr/>
        </p:nvSpPr>
        <p:spPr>
          <a:xfrm>
            <a:off x="498575" y="1075550"/>
            <a:ext cx="7881300" cy="7110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i="1">
                <a:latin typeface="Proxima Nova"/>
                <a:ea typeface="Proxima Nova"/>
                <a:cs typeface="Proxima Nova"/>
                <a:sym typeface="Proxima Nova"/>
              </a:rPr>
              <a:t>Hosted by GCC Student Outreach Services with intent to create conversation, share information and connect with high school counselors. Fill out form below to join our next meeting in the series.</a:t>
            </a:r>
            <a:endParaRPr i="1">
              <a:latin typeface="Proxima Nova"/>
              <a:ea typeface="Proxima Nova"/>
              <a:cs typeface="Proxima Nova"/>
              <a:sym typeface="Proxima Nov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A61C00"/>
                </a:solidFill>
              </a:rPr>
              <a:t>Challenges Impacting High School Seniors</a:t>
            </a:r>
            <a:r>
              <a:rPr lang="en">
                <a:solidFill>
                  <a:srgbClr val="CC4125"/>
                </a:solidFill>
              </a:rPr>
              <a:t> </a:t>
            </a:r>
            <a:endParaRPr>
              <a:solidFill>
                <a:srgbClr val="CC4125"/>
              </a:solidFill>
            </a:endParaRPr>
          </a:p>
        </p:txBody>
      </p:sp>
      <p:sp>
        <p:nvSpPr>
          <p:cNvPr id="71" name="Google Shape;71;p15"/>
          <p:cNvSpPr txBox="1">
            <a:spLocks noGrp="1"/>
          </p:cNvSpPr>
          <p:nvPr>
            <p:ph type="body" idx="1"/>
          </p:nvPr>
        </p:nvSpPr>
        <p:spPr>
          <a:xfrm>
            <a:off x="311700" y="1526475"/>
            <a:ext cx="8520600" cy="30423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a:p>
            <a:pPr marL="457200" lvl="0" indent="-342900" algn="l" rtl="0">
              <a:spcBef>
                <a:spcPts val="1600"/>
              </a:spcBef>
              <a:spcAft>
                <a:spcPts val="0"/>
              </a:spcAft>
              <a:buSzPts val="1800"/>
              <a:buChar char="●"/>
            </a:pPr>
            <a:r>
              <a:rPr lang="en"/>
              <a:t>Current climate is impacting seniors and how they make decisions about going to college. What are some of the challenges you are hearing about? </a:t>
            </a:r>
            <a:endParaRPr/>
          </a:p>
          <a:p>
            <a:pPr marL="457200" lvl="0" indent="-342900" algn="l" rtl="0">
              <a:spcBef>
                <a:spcPts val="0"/>
              </a:spcBef>
              <a:spcAft>
                <a:spcPts val="0"/>
              </a:spcAft>
              <a:buSzPts val="1800"/>
              <a:buChar char="●"/>
            </a:pPr>
            <a:r>
              <a:rPr lang="en"/>
              <a:t>Support Platforms- What type of support platforms are available? What is needed? </a:t>
            </a:r>
            <a:endParaRPr/>
          </a:p>
          <a:p>
            <a:pPr marL="457200" lvl="0" indent="-342900" algn="l" rtl="0">
              <a:spcBef>
                <a:spcPts val="0"/>
              </a:spcBef>
              <a:spcAft>
                <a:spcPts val="0"/>
              </a:spcAft>
              <a:buSzPts val="1800"/>
              <a:buChar char="●"/>
            </a:pPr>
            <a:r>
              <a:rPr lang="en"/>
              <a:t>CCLC Infographic </a:t>
            </a:r>
            <a:r>
              <a:rPr lang="en" sz="1100" u="sng">
                <a:solidFill>
                  <a:schemeClr val="accent5"/>
                </a:solidFill>
                <a:latin typeface="Arial"/>
                <a:ea typeface="Arial"/>
                <a:cs typeface="Arial"/>
                <a:sym typeface="Arial"/>
                <a:hlinkClick r:id="rId3"/>
              </a:rPr>
              <a:t>https://www.ccleague.org/sites/default/files/pdf/state-advocacy/2020_fast_facts.pdf</a:t>
            </a:r>
            <a:r>
              <a:rPr lang="en"/>
              <a:t>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A61C00"/>
                </a:solidFill>
              </a:rPr>
              <a:t>Virtual ECAP </a:t>
            </a:r>
            <a:endParaRPr>
              <a:solidFill>
                <a:srgbClr val="A61C00"/>
              </a:solidFill>
            </a:endParaRPr>
          </a:p>
          <a:p>
            <a:pPr marL="0" lvl="0" indent="0" algn="l" rtl="0">
              <a:spcBef>
                <a:spcPts val="0"/>
              </a:spcBef>
              <a:spcAft>
                <a:spcPts val="0"/>
              </a:spcAft>
              <a:buNone/>
            </a:pPr>
            <a:r>
              <a:rPr lang="en">
                <a:solidFill>
                  <a:srgbClr val="A61C00"/>
                </a:solidFill>
              </a:rPr>
              <a:t>(Early College Acceptance Program)</a:t>
            </a:r>
            <a:endParaRPr>
              <a:solidFill>
                <a:srgbClr val="A61C00"/>
              </a:solidFill>
            </a:endParaRPr>
          </a:p>
        </p:txBody>
      </p:sp>
      <p:sp>
        <p:nvSpPr>
          <p:cNvPr id="77" name="Google Shape;77;p16"/>
          <p:cNvSpPr txBox="1">
            <a:spLocks noGrp="1"/>
          </p:cNvSpPr>
          <p:nvPr>
            <p:ph type="body" idx="1"/>
          </p:nvPr>
        </p:nvSpPr>
        <p:spPr>
          <a:xfrm>
            <a:off x="311700" y="1848275"/>
            <a:ext cx="8520600" cy="3158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For high school seniors </a:t>
            </a:r>
            <a:r>
              <a:rPr lang="en" u="sng">
                <a:solidFill>
                  <a:schemeClr val="hlink"/>
                </a:solidFill>
                <a:hlinkClick r:id="rId3"/>
              </a:rPr>
              <a:t>www.glendale.edu/ECAP</a:t>
            </a:r>
            <a:r>
              <a:rPr lang="en"/>
              <a:t> </a:t>
            </a:r>
            <a:endParaRPr/>
          </a:p>
          <a:p>
            <a:pPr marL="457200" lvl="0" indent="-342900" algn="l" rtl="0">
              <a:spcBef>
                <a:spcPts val="0"/>
              </a:spcBef>
              <a:spcAft>
                <a:spcPts val="0"/>
              </a:spcAft>
              <a:buSzPts val="1800"/>
              <a:buChar char="●"/>
            </a:pPr>
            <a:r>
              <a:rPr lang="en"/>
              <a:t>Students need to complete steps virtually by </a:t>
            </a:r>
            <a:r>
              <a:rPr lang="en" u="sng"/>
              <a:t>April 23rd, 2020</a:t>
            </a:r>
            <a:r>
              <a:rPr lang="en"/>
              <a:t> to qualify for priority registration and the $500 book voucher </a:t>
            </a:r>
            <a:endParaRPr/>
          </a:p>
          <a:p>
            <a:pPr marL="457200" lvl="0" indent="-342900" algn="l" rtl="0">
              <a:spcBef>
                <a:spcPts val="0"/>
              </a:spcBef>
              <a:spcAft>
                <a:spcPts val="0"/>
              </a:spcAft>
              <a:buSzPts val="1800"/>
              <a:buAutoNum type="arabicPeriod"/>
            </a:pPr>
            <a:r>
              <a:rPr lang="en"/>
              <a:t>Apply to GCC</a:t>
            </a:r>
            <a:endParaRPr/>
          </a:p>
          <a:p>
            <a:pPr marL="457200" lvl="0" indent="-342900" algn="l" rtl="0">
              <a:spcBef>
                <a:spcPts val="0"/>
              </a:spcBef>
              <a:spcAft>
                <a:spcPts val="0"/>
              </a:spcAft>
              <a:buSzPts val="1800"/>
              <a:buAutoNum type="arabicPeriod"/>
            </a:pPr>
            <a:r>
              <a:rPr lang="en"/>
              <a:t>Complete Placement</a:t>
            </a:r>
            <a:endParaRPr/>
          </a:p>
          <a:p>
            <a:pPr marL="457200" lvl="0" indent="-342900" algn="l" rtl="0">
              <a:spcBef>
                <a:spcPts val="0"/>
              </a:spcBef>
              <a:spcAft>
                <a:spcPts val="0"/>
              </a:spcAft>
              <a:buSzPts val="1800"/>
              <a:buAutoNum type="arabicPeriod"/>
            </a:pPr>
            <a:r>
              <a:rPr lang="en"/>
              <a:t>Complete Live Counseling Orientation </a:t>
            </a:r>
            <a:endParaRPr/>
          </a:p>
          <a:p>
            <a:pPr marL="914400" lvl="0" indent="0" algn="l" rtl="0">
              <a:spcBef>
                <a:spcPts val="1600"/>
              </a:spcBef>
              <a:spcAft>
                <a:spcPts val="0"/>
              </a:spcAft>
              <a:buNone/>
            </a:pPr>
            <a:r>
              <a:rPr lang="en" sz="1400"/>
              <a:t>After April 23rd….. </a:t>
            </a:r>
            <a:endParaRPr sz="1400"/>
          </a:p>
          <a:p>
            <a:pPr marL="457200" lvl="0" indent="-317500" algn="l" rtl="0">
              <a:spcBef>
                <a:spcPts val="1600"/>
              </a:spcBef>
              <a:spcAft>
                <a:spcPts val="0"/>
              </a:spcAft>
              <a:buSzPts val="1400"/>
              <a:buAutoNum type="arabicPeriod"/>
            </a:pPr>
            <a:r>
              <a:rPr lang="en" sz="1400"/>
              <a:t>Complete the financial aid process </a:t>
            </a:r>
            <a:endParaRPr sz="1400"/>
          </a:p>
          <a:p>
            <a:pPr marL="457200" lvl="0" indent="-317500" algn="l" rtl="0">
              <a:spcBef>
                <a:spcPts val="0"/>
              </a:spcBef>
              <a:spcAft>
                <a:spcPts val="0"/>
              </a:spcAft>
              <a:buSzPts val="1400"/>
              <a:buAutoNum type="arabicPeriod"/>
            </a:pPr>
            <a:r>
              <a:rPr lang="en" sz="1400"/>
              <a:t>Enroll in 12 units in Fall 2020 and Spring 2021</a:t>
            </a:r>
            <a:endParaRPr sz="14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1"/>
        <p:cNvGrpSpPr/>
        <p:nvPr/>
      </p:nvGrpSpPr>
      <p:grpSpPr>
        <a:xfrm>
          <a:off x="0" y="0"/>
          <a:ext cx="0" cy="0"/>
          <a:chOff x="0" y="0"/>
          <a:chExt cx="0" cy="0"/>
        </a:xfrm>
      </p:grpSpPr>
      <p:sp>
        <p:nvSpPr>
          <p:cNvPr id="82" name="Google Shape;82;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A61C00"/>
                </a:solidFill>
              </a:rPr>
              <a:t>Support Through Glendale College </a:t>
            </a:r>
            <a:endParaRPr>
              <a:solidFill>
                <a:srgbClr val="A61C00"/>
              </a:solidFill>
            </a:endParaRPr>
          </a:p>
        </p:txBody>
      </p:sp>
      <p:sp>
        <p:nvSpPr>
          <p:cNvPr id="83" name="Google Shape;83;p17"/>
          <p:cNvSpPr txBox="1">
            <a:spLocks noGrp="1"/>
          </p:cNvSpPr>
          <p:nvPr>
            <p:ph type="body" idx="1"/>
          </p:nvPr>
        </p:nvSpPr>
        <p:spPr>
          <a:xfrm>
            <a:off x="311700" y="1369300"/>
            <a:ext cx="8520600" cy="31995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Virtual Welcome Center </a:t>
            </a:r>
            <a:r>
              <a:rPr lang="en" u="sng">
                <a:solidFill>
                  <a:schemeClr val="accent5"/>
                </a:solidFill>
                <a:hlinkClick r:id="rId3"/>
              </a:rPr>
              <a:t>www.glendale.edu/WelcomeCenter</a:t>
            </a:r>
            <a:endParaRPr/>
          </a:p>
          <a:p>
            <a:pPr marL="457200" lvl="0" indent="-342900" algn="l" rtl="0">
              <a:spcBef>
                <a:spcPts val="0"/>
              </a:spcBef>
              <a:spcAft>
                <a:spcPts val="0"/>
              </a:spcAft>
              <a:buSzPts val="1800"/>
              <a:buChar char="●"/>
            </a:pPr>
            <a:r>
              <a:rPr lang="en"/>
              <a:t>Webchat </a:t>
            </a:r>
            <a:endParaRPr/>
          </a:p>
          <a:p>
            <a:pPr marL="457200" lvl="0" indent="-342900" algn="l" rtl="0">
              <a:spcBef>
                <a:spcPts val="0"/>
              </a:spcBef>
              <a:spcAft>
                <a:spcPts val="0"/>
              </a:spcAft>
              <a:buSzPts val="1800"/>
              <a:buChar char="●"/>
            </a:pPr>
            <a:r>
              <a:rPr lang="en"/>
              <a:t>Virtual Tours (Pending) </a:t>
            </a:r>
            <a:endParaRPr/>
          </a:p>
          <a:p>
            <a:pPr marL="457200" lvl="0" indent="-342900" algn="l" rtl="0">
              <a:spcBef>
                <a:spcPts val="0"/>
              </a:spcBef>
              <a:spcAft>
                <a:spcPts val="0"/>
              </a:spcAft>
              <a:buSzPts val="1800"/>
              <a:buChar char="●"/>
            </a:pPr>
            <a:r>
              <a:rPr lang="en"/>
              <a:t>Virtual Presentations, College Fairs </a:t>
            </a:r>
            <a:endParaRPr/>
          </a:p>
          <a:p>
            <a:pPr marL="457200" lvl="0" indent="-342900" algn="l" rtl="0">
              <a:spcBef>
                <a:spcPts val="0"/>
              </a:spcBef>
              <a:spcAft>
                <a:spcPts val="0"/>
              </a:spcAft>
              <a:buSzPts val="1800"/>
              <a:buChar char="●"/>
            </a:pPr>
            <a:r>
              <a:rPr lang="en"/>
              <a:t>GCC Promise- 2 Years of Free College Tuition </a:t>
            </a:r>
            <a:r>
              <a:rPr lang="en" u="sng">
                <a:solidFill>
                  <a:schemeClr val="hlink"/>
                </a:solidFill>
                <a:hlinkClick r:id="rId4"/>
              </a:rPr>
              <a:t>www.glendale.edu/gccpromise</a:t>
            </a:r>
            <a:r>
              <a:rPr lang="en"/>
              <a:t> </a:t>
            </a:r>
            <a:endParaRPr/>
          </a:p>
          <a:p>
            <a:pPr marL="457200" lvl="0" indent="-342900" algn="l" rtl="0">
              <a:spcBef>
                <a:spcPts val="0"/>
              </a:spcBef>
              <a:spcAft>
                <a:spcPts val="0"/>
              </a:spcAft>
              <a:buSzPts val="1800"/>
              <a:buChar char="●"/>
            </a:pPr>
            <a:r>
              <a:rPr lang="en"/>
              <a:t>Meet with a GCC Counselor </a:t>
            </a:r>
            <a:r>
              <a:rPr lang="en" u="sng">
                <a:solidFill>
                  <a:schemeClr val="hlink"/>
                </a:solidFill>
                <a:hlinkClick r:id="rId5"/>
              </a:rPr>
              <a:t>www.glendale.edu/counseling</a:t>
            </a:r>
            <a:r>
              <a:rPr lang="en"/>
              <a:t> </a:t>
            </a:r>
            <a:endParaRPr/>
          </a:p>
          <a:p>
            <a:pPr marL="457200" lvl="0" indent="-342900" algn="l" rtl="0">
              <a:spcBef>
                <a:spcPts val="0"/>
              </a:spcBef>
              <a:spcAft>
                <a:spcPts val="0"/>
              </a:spcAft>
              <a:buSzPts val="1800"/>
              <a:buChar char="●"/>
            </a:pPr>
            <a:r>
              <a:rPr lang="en"/>
              <a:t>Instructional Support </a:t>
            </a:r>
            <a:endParaRPr/>
          </a:p>
          <a:p>
            <a:pPr marL="457200" lvl="0" indent="-342900" algn="l" rtl="0">
              <a:spcBef>
                <a:spcPts val="0"/>
              </a:spcBef>
              <a:spcAft>
                <a:spcPts val="0"/>
              </a:spcAft>
              <a:buSzPts val="1800"/>
              <a:buChar char="●"/>
            </a:pPr>
            <a:r>
              <a:rPr lang="en"/>
              <a:t>Student Services Support </a:t>
            </a:r>
            <a:endParaRPr/>
          </a:p>
          <a:p>
            <a:pPr marL="457200" lvl="0" indent="-342900" algn="l" rtl="0">
              <a:spcBef>
                <a:spcPts val="0"/>
              </a:spcBef>
              <a:spcAft>
                <a:spcPts val="0"/>
              </a:spcAft>
              <a:buSzPts val="1800"/>
              <a:buChar char="●"/>
            </a:pPr>
            <a:r>
              <a:rPr lang="en"/>
              <a:t>All Services Open Virtually, by phone and email. </a:t>
            </a:r>
            <a:endParaRPr/>
          </a:p>
          <a:p>
            <a:pPr marL="0" lvl="0" indent="0" algn="l" rtl="0">
              <a:spcBef>
                <a:spcPts val="1600"/>
              </a:spcBef>
              <a:spcAft>
                <a:spcPts val="160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A61C00"/>
                </a:solidFill>
              </a:rPr>
              <a:t>COVID19 Resources</a:t>
            </a:r>
            <a:r>
              <a:rPr lang="en"/>
              <a:t> </a:t>
            </a:r>
            <a:endParaRPr/>
          </a:p>
        </p:txBody>
      </p:sp>
      <p:sp>
        <p:nvSpPr>
          <p:cNvPr id="89" name="Google Shape;89;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Technology (laptops, hotspots) </a:t>
            </a:r>
            <a:endParaRPr/>
          </a:p>
          <a:p>
            <a:pPr marL="457200" lvl="0" indent="-342900" algn="l" rtl="0">
              <a:spcBef>
                <a:spcPts val="0"/>
              </a:spcBef>
              <a:spcAft>
                <a:spcPts val="0"/>
              </a:spcAft>
              <a:buSzPts val="1800"/>
              <a:buChar char="●"/>
            </a:pPr>
            <a:r>
              <a:rPr lang="en"/>
              <a:t>Basic Needs (food bank, emergency funding) </a:t>
            </a:r>
            <a:endParaRPr/>
          </a:p>
          <a:p>
            <a:pPr marL="457200" lvl="0" indent="-342900" algn="l" rtl="0">
              <a:spcBef>
                <a:spcPts val="0"/>
              </a:spcBef>
              <a:spcAft>
                <a:spcPts val="0"/>
              </a:spcAft>
              <a:buSzPts val="1800"/>
              <a:buChar char="●"/>
            </a:pPr>
            <a:r>
              <a:rPr lang="en"/>
              <a:t>Connecting students with multiple resources through the federal, state and local organizations </a:t>
            </a:r>
            <a:endParaRPr/>
          </a:p>
          <a:p>
            <a:pPr marL="457200" lvl="0" indent="-342900" algn="l" rtl="0">
              <a:spcBef>
                <a:spcPts val="0"/>
              </a:spcBef>
              <a:spcAft>
                <a:spcPts val="0"/>
              </a:spcAft>
              <a:buSzPts val="1800"/>
              <a:buChar char="●"/>
            </a:pPr>
            <a:r>
              <a:rPr lang="en"/>
              <a:t>What are some of the COVID19 resources you have found valuable for your students? </a:t>
            </a:r>
            <a:endParaRPr/>
          </a:p>
          <a:p>
            <a:pPr marL="0" lvl="0" indent="0" algn="l" rtl="0">
              <a:spcBef>
                <a:spcPts val="1600"/>
              </a:spcBef>
              <a:spcAft>
                <a:spcPts val="160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A61C00"/>
                </a:solidFill>
              </a:rPr>
              <a:t>Questions? </a:t>
            </a:r>
            <a:endParaRPr>
              <a:solidFill>
                <a:srgbClr val="A61C00"/>
              </a:solidFill>
            </a:endParaRPr>
          </a:p>
        </p:txBody>
      </p:sp>
      <p:sp>
        <p:nvSpPr>
          <p:cNvPr id="95" name="Google Shape;95;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457200" lvl="0" indent="-342900" algn="l" rtl="0">
              <a:spcBef>
                <a:spcPts val="0"/>
              </a:spcBef>
              <a:spcAft>
                <a:spcPts val="0"/>
              </a:spcAft>
              <a:buSzPts val="1800"/>
              <a:buChar char="●"/>
            </a:pPr>
            <a:r>
              <a:rPr lang="en"/>
              <a:t>What are some of the current questions students have about college?</a:t>
            </a:r>
            <a:endParaRPr/>
          </a:p>
          <a:p>
            <a:pPr marL="457200" lvl="0" indent="-342900" algn="l" rtl="0">
              <a:spcBef>
                <a:spcPts val="0"/>
              </a:spcBef>
              <a:spcAft>
                <a:spcPts val="0"/>
              </a:spcAft>
              <a:buSzPts val="1800"/>
              <a:buChar char="●"/>
            </a:pPr>
            <a:r>
              <a:rPr lang="en"/>
              <a:t>How can we better connect with students? </a:t>
            </a:r>
            <a:endParaRPr/>
          </a:p>
          <a:p>
            <a:pPr marL="457200" lvl="0" indent="-342900" algn="l" rtl="0">
              <a:spcBef>
                <a:spcPts val="0"/>
              </a:spcBef>
              <a:spcAft>
                <a:spcPts val="0"/>
              </a:spcAft>
              <a:buSzPts val="1800"/>
              <a:buChar char="●"/>
            </a:pPr>
            <a:r>
              <a:rPr lang="en"/>
              <a:t>What are some of the best practices you and your colleagues have applied to the unique challenges we are facing? </a:t>
            </a:r>
            <a:endParaRPr/>
          </a:p>
        </p:txBody>
      </p:sp>
    </p:spTree>
  </p:cSld>
  <p:clrMapOvr>
    <a:masterClrMapping/>
  </p:clrMapOvr>
</p:sld>
</file>

<file path=ppt/theme/theme1.xml><?xml version="1.0" encoding="utf-8"?>
<a:theme xmlns:a="http://schemas.openxmlformats.org/drawingml/2006/main" name="Gameday">
  <a:themeElements>
    <a:clrScheme name="Gameday">
      <a:dk1>
        <a:srgbClr val="4285F4"/>
      </a:dk1>
      <a:lt1>
        <a:srgbClr val="FFFFFF"/>
      </a:lt1>
      <a:dk2>
        <a:srgbClr val="666666"/>
      </a:dk2>
      <a:lt2>
        <a:srgbClr val="D9D9D9"/>
      </a:lt2>
      <a:accent1>
        <a:srgbClr val="455A64"/>
      </a:accent1>
      <a:accent2>
        <a:srgbClr val="607D8B"/>
      </a:accent2>
      <a:accent3>
        <a:srgbClr val="FF5722"/>
      </a:accent3>
      <a:accent4>
        <a:srgbClr val="D84315"/>
      </a:accent4>
      <a:accent5>
        <a:srgbClr val="1C3AA9"/>
      </a:accent5>
      <a:accent6>
        <a:srgbClr val="FFAB40"/>
      </a:accent6>
      <a:hlink>
        <a:srgbClr val="1C3AA9"/>
      </a:hlink>
      <a:folHlink>
        <a:srgbClr val="1C3AA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414</Words>
  <Application>Microsoft Office PowerPoint</Application>
  <PresentationFormat>On-screen Show (16:9)</PresentationFormat>
  <Paragraphs>45</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Alfa Slab One</vt:lpstr>
      <vt:lpstr>Proxima Nova</vt:lpstr>
      <vt:lpstr>Gameday</vt:lpstr>
      <vt:lpstr>Counselor Cafe</vt:lpstr>
      <vt:lpstr>Counselor Cafe Series </vt:lpstr>
      <vt:lpstr>Challenges Impacting High School Seniors </vt:lpstr>
      <vt:lpstr>Virtual ECAP  (Early College Acceptance Program)</vt:lpstr>
      <vt:lpstr>Support Through Glendale College </vt:lpstr>
      <vt:lpstr>COVID19 Resources </vt:lpstr>
      <vt:lpstr>Questions?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Counselor Cafe</dc:title>
  <dc:creator>Meg Chil-Gevorkyan</dc:creator>
  <cp:lastModifiedBy>Meg Chil-Gevorkyan</cp:lastModifiedBy>
  <cp:revision>1</cp:revision>
  <dcterms:modified xsi:type="dcterms:W3CDTF">2020-04-17T20:00:31Z</dcterms:modified>
</cp:coreProperties>
</file>