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40" r:id="rId4"/>
  </p:sldMasterIdLst>
  <p:notesMasterIdLst>
    <p:notesMasterId r:id="rId21"/>
  </p:notesMasterIdLst>
  <p:handoutMasterIdLst>
    <p:handoutMasterId r:id="rId22"/>
  </p:handoutMasterIdLst>
  <p:sldIdLst>
    <p:sldId id="264" r:id="rId5"/>
    <p:sldId id="276" r:id="rId6"/>
    <p:sldId id="265" r:id="rId7"/>
    <p:sldId id="266" r:id="rId8"/>
    <p:sldId id="277" r:id="rId9"/>
    <p:sldId id="278" r:id="rId10"/>
    <p:sldId id="272" r:id="rId11"/>
    <p:sldId id="273" r:id="rId12"/>
    <p:sldId id="279" r:id="rId13"/>
    <p:sldId id="280" r:id="rId14"/>
    <p:sldId id="281" r:id="rId15"/>
    <p:sldId id="282" r:id="rId16"/>
    <p:sldId id="283" r:id="rId17"/>
    <p:sldId id="284" r:id="rId18"/>
    <p:sldId id="285" r:id="rId19"/>
    <p:sldId id="27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24"/>
  </p:normalViewPr>
  <p:slideViewPr>
    <p:cSldViewPr snapToGrid="0">
      <p:cViewPr varScale="1">
        <p:scale>
          <a:sx n="68" d="100"/>
          <a:sy n="68" d="100"/>
        </p:scale>
        <p:origin x="816" y="7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0" d="100"/>
          <a:sy n="60" d="100"/>
        </p:scale>
        <p:origin x="1642"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D5339C-519D-4230-BF0C-1BF09A2FE2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3982FE9-1227-454F-8FBE-5D49EEFEFD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93CD36-562E-4EEA-8B96-DB5FE3AB0DC1}" type="datetimeFigureOut">
              <a:rPr lang="en-US" smtClean="0"/>
              <a:t>4/9/2020</a:t>
            </a:fld>
            <a:endParaRPr lang="en-US" dirty="0"/>
          </a:p>
        </p:txBody>
      </p:sp>
      <p:sp>
        <p:nvSpPr>
          <p:cNvPr id="4" name="Footer Placeholder 3">
            <a:extLst>
              <a:ext uri="{FF2B5EF4-FFF2-40B4-BE49-F238E27FC236}">
                <a16:creationId xmlns:a16="http://schemas.microsoft.com/office/drawing/2014/main" id="{C2C515AC-387D-4DC2-8066-2F960E1511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CA55534-4B86-498E-A9D9-C98A3290DC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9C5148-8ED6-434E-BA59-EF48324382B2}" type="slidenum">
              <a:rPr lang="en-US" smtClean="0"/>
              <a:t>‹#›</a:t>
            </a:fld>
            <a:endParaRPr lang="en-US" dirty="0"/>
          </a:p>
        </p:txBody>
      </p:sp>
    </p:spTree>
    <p:extLst>
      <p:ext uri="{BB962C8B-B14F-4D97-AF65-F5344CB8AC3E}">
        <p14:creationId xmlns:p14="http://schemas.microsoft.com/office/powerpoint/2010/main" val="26389953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FA4AB-31E7-4D1C-A552-BCF9442B3075}" type="datetimeFigureOut">
              <a:rPr lang="en-US" smtClean="0"/>
              <a:t>4/9/2020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D33291-C0D9-4415-AEC4-F67D377A5ADC}" type="slidenum">
              <a:rPr lang="en-US" smtClean="0"/>
              <a:t>‹#›</a:t>
            </a:fld>
            <a:endParaRPr lang="en-US" dirty="0"/>
          </a:p>
        </p:txBody>
      </p:sp>
    </p:spTree>
    <p:extLst>
      <p:ext uri="{BB962C8B-B14F-4D97-AF65-F5344CB8AC3E}">
        <p14:creationId xmlns:p14="http://schemas.microsoft.com/office/powerpoint/2010/main" val="42903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D33291-C0D9-4415-AEC4-F67D377A5ADC}" type="slidenum">
              <a:rPr lang="en-US" smtClean="0"/>
              <a:t>1</a:t>
            </a:fld>
            <a:endParaRPr lang="en-US" dirty="0"/>
          </a:p>
        </p:txBody>
      </p:sp>
    </p:spTree>
    <p:extLst>
      <p:ext uri="{BB962C8B-B14F-4D97-AF65-F5344CB8AC3E}">
        <p14:creationId xmlns:p14="http://schemas.microsoft.com/office/powerpoint/2010/main" val="2092453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661507-A533-4F2E-B984-305D4E4F5CE4}" type="datetime1">
              <a:rPr lang="en-US" smtClean="0"/>
              <a:t>4/9/2020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34DDD7-3FE8-4583-81CB-632D5267A8B4}" type="datetime1">
              <a:rPr lang="en-US" smtClean="0"/>
              <a:t>4/9/2020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A22273-1190-47FC-BA5A-981185797AF1}" type="datetime1">
              <a:rPr lang="en-US" smtClean="0"/>
              <a:t>4/9/2020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1FBB71-6DE2-4937-8AEC-8B1AE0DB59CF}" type="datetime1">
              <a:rPr lang="en-US" smtClean="0"/>
              <a:t>4/9/2020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83ADD7-A3CC-46CA-B4EE-B20DC19C65C4}" type="datetime1">
              <a:rPr lang="en-US" smtClean="0"/>
              <a:t>4/9/2020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DC6B7653-8290-49FD-9716-A2C1CB6DA8FD}" type="datetime1">
              <a:rPr lang="en-US" smtClean="0"/>
              <a:t>4/9/2020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65FF2AA5-9729-4046-B4EA-C2E953FA8206}" type="datetime1">
              <a:rPr lang="en-US" smtClean="0"/>
              <a:t>4/9/2020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E207096B-8B9A-4F98-8A4A-7B031A299951}" type="datetime1">
              <a:rPr lang="en-US" smtClean="0"/>
              <a:t>4/9/2020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8858B70-756A-47BE-81CE-FA952E7560EC}" type="datetime1">
              <a:rPr lang="en-US" smtClean="0"/>
              <a:t>4/9/2020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10D19E4-4707-4D4C-84BE-F88B0E767A80}" type="datetime1">
              <a:rPr lang="en-US" smtClean="0"/>
              <a:t>4/9/2020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2B5A93A0-19E1-47AC-8700-509B6BECB2CF}" type="datetime1">
              <a:rPr lang="en-US" smtClean="0"/>
              <a:t>4/9/2020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13CA45DD-0F6B-4F7F-AE06-73BBDCC76E66}" type="datetime1">
              <a:rPr lang="en-US" smtClean="0"/>
              <a:t>4/9/2020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hyperlink" Target="https://www.infectioncontroltoday.com/hand-hygiene/breaking-chain-infection" TargetMode="External"/><Relationship Id="rId2" Type="http://schemas.openxmlformats.org/officeDocument/2006/relationships/hyperlink" Target="https://www.nfid.org/2016/10/18/help-break-the-chain-of-infection/" TargetMode="External"/><Relationship Id="rId1" Type="http://schemas.openxmlformats.org/officeDocument/2006/relationships/slideLayout" Target="../slideLayouts/slideLayout2.xml"/><Relationship Id="rId5" Type="http://schemas.openxmlformats.org/officeDocument/2006/relationships/hyperlink" Target="mailto:znavales@Glendale.edu" TargetMode="External"/><Relationship Id="rId4" Type="http://schemas.openxmlformats.org/officeDocument/2006/relationships/hyperlink" Target="https://www.cdc.gov/coronavirus/2019-ncov/prepare/transmission.htm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FDD9264-A478-4B82-A891-2BEA8BF9F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02A32A9-E857-46CE-8AA3-D318B7D6463D}"/>
              </a:ext>
              <a:ext uri="{C183D7F6-B498-43B3-948B-1728B52AA6E4}">
                <adec:decorative xmlns:adec="http://schemas.microsoft.com/office/drawing/2017/decorative" val="1"/>
              </a:ext>
            </a:extLst>
          </p:cNvPr>
          <p:cNvPicPr>
            <a:picLocks noChangeAspect="1"/>
          </p:cNvPicPr>
          <p:nvPr/>
        </p:nvPicPr>
        <p:blipFill rotWithShape="1">
          <a:blip r:embed="rId5"/>
          <a:srcRect t="2926" r="9092" b="20447"/>
          <a:stretch/>
        </p:blipFill>
        <p:spPr>
          <a:xfrm>
            <a:off x="20" y="-1"/>
            <a:ext cx="12188932" cy="6858000"/>
          </a:xfrm>
          <a:prstGeom prst="rect">
            <a:avLst/>
          </a:prstGeom>
        </p:spPr>
      </p:pic>
      <p:sp>
        <p:nvSpPr>
          <p:cNvPr id="21" name="Rectangle 20">
            <a:extLst>
              <a:ext uri="{FF2B5EF4-FFF2-40B4-BE49-F238E27FC236}">
                <a16:creationId xmlns:a16="http://schemas.microsoft.com/office/drawing/2014/main" id="{C4D755E9-CEF5-43A7-A514-4664F25F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0BAEEE6-69AA-4811-8D2B-F84F74D46B57}"/>
              </a:ext>
            </a:extLst>
          </p:cNvPr>
          <p:cNvSpPr>
            <a:spLocks noGrp="1"/>
          </p:cNvSpPr>
          <p:nvPr>
            <p:ph type="ctrTitle"/>
          </p:nvPr>
        </p:nvSpPr>
        <p:spPr>
          <a:xfrm>
            <a:off x="643466" y="903628"/>
            <a:ext cx="3685070" cy="3255264"/>
          </a:xfrm>
        </p:spPr>
        <p:txBody>
          <a:bodyPr>
            <a:normAutofit/>
          </a:bodyPr>
          <a:lstStyle/>
          <a:p>
            <a:r>
              <a:rPr lang="en-US" sz="4400" dirty="0"/>
              <a:t>Infection Control: Breaking the Chain</a:t>
            </a:r>
            <a:br>
              <a:rPr lang="en-US" sz="4400" dirty="0"/>
            </a:br>
            <a:r>
              <a:rPr lang="en-US" sz="1200" dirty="0"/>
              <a:t>*Audio  Clips  </a:t>
            </a:r>
            <a:r>
              <a:rPr lang="en-US" sz="1200" dirty="0" err="1"/>
              <a:t>onn</a:t>
            </a:r>
            <a:r>
              <a:rPr lang="en-US" sz="1200" dirty="0"/>
              <a:t> each slide , press play</a:t>
            </a:r>
            <a:endParaRPr lang="en-US" sz="4400" dirty="0"/>
          </a:p>
        </p:txBody>
      </p:sp>
      <p:sp>
        <p:nvSpPr>
          <p:cNvPr id="3" name="Subtitle 2">
            <a:extLst>
              <a:ext uri="{FF2B5EF4-FFF2-40B4-BE49-F238E27FC236}">
                <a16:creationId xmlns:a16="http://schemas.microsoft.com/office/drawing/2014/main" id="{7721F547-2086-4D47-BB8F-44FA940064BE}"/>
              </a:ext>
            </a:extLst>
          </p:cNvPr>
          <p:cNvSpPr>
            <a:spLocks noGrp="1"/>
          </p:cNvSpPr>
          <p:nvPr>
            <p:ph type="subTitle" idx="1"/>
          </p:nvPr>
        </p:nvSpPr>
        <p:spPr>
          <a:xfrm>
            <a:off x="643467" y="4670246"/>
            <a:ext cx="3685069" cy="914400"/>
          </a:xfrm>
        </p:spPr>
        <p:txBody>
          <a:bodyPr>
            <a:normAutofit fontScale="70000" lnSpcReduction="20000"/>
          </a:bodyPr>
          <a:lstStyle/>
          <a:p>
            <a:r>
              <a:rPr lang="en-US" dirty="0"/>
              <a:t>Presented by</a:t>
            </a:r>
          </a:p>
          <a:p>
            <a:r>
              <a:rPr lang="en-US" dirty="0"/>
              <a:t>Zoila </a:t>
            </a:r>
            <a:r>
              <a:rPr lang="en-US" dirty="0" err="1"/>
              <a:t>Navales</a:t>
            </a:r>
            <a:r>
              <a:rPr lang="en-US" dirty="0"/>
              <a:t>, RN</a:t>
            </a:r>
          </a:p>
          <a:p>
            <a:r>
              <a:rPr lang="en-US" dirty="0"/>
              <a:t>GCC Health Center</a:t>
            </a:r>
          </a:p>
        </p:txBody>
      </p:sp>
      <p:sp>
        <p:nvSpPr>
          <p:cNvPr id="23" name="Rectangle 22">
            <a:extLst>
              <a:ext uri="{FF2B5EF4-FFF2-40B4-BE49-F238E27FC236}">
                <a16:creationId xmlns:a16="http://schemas.microsoft.com/office/drawing/2014/main" id="{2BF879CD-ED15-450F-B829-699C694D2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Intro.m4a" descr="Intro.m4a">
            <a:hlinkClick r:id="" action="ppaction://media"/>
            <a:extLst>
              <a:ext uri="{FF2B5EF4-FFF2-40B4-BE49-F238E27FC236}">
                <a16:creationId xmlns:a16="http://schemas.microsoft.com/office/drawing/2014/main" id="{3CF2FC77-1E4B-D04B-A87A-9F8F0C606F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141" y="6089904"/>
            <a:ext cx="812800" cy="812800"/>
          </a:xfrm>
          <a:prstGeom prst="rect">
            <a:avLst/>
          </a:prstGeom>
        </p:spPr>
      </p:pic>
    </p:spTree>
    <p:extLst>
      <p:ext uri="{BB962C8B-B14F-4D97-AF65-F5344CB8AC3E}">
        <p14:creationId xmlns:p14="http://schemas.microsoft.com/office/powerpoint/2010/main" val="35503160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77F1D-640C-4611-A5D2-8EB7836F2C94}"/>
              </a:ext>
            </a:extLst>
          </p:cNvPr>
          <p:cNvSpPr>
            <a:spLocks noGrp="1"/>
          </p:cNvSpPr>
          <p:nvPr>
            <p:ph type="title"/>
          </p:nvPr>
        </p:nvSpPr>
        <p:spPr/>
        <p:txBody>
          <a:bodyPr/>
          <a:lstStyle/>
          <a:p>
            <a:pPr algn="ctr"/>
            <a:r>
              <a:rPr lang="en-US" dirty="0"/>
              <a:t>How to Break the Chain</a:t>
            </a:r>
            <a:br>
              <a:rPr lang="en-US" dirty="0"/>
            </a:br>
            <a:br>
              <a:rPr lang="en-US" dirty="0"/>
            </a:b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D399F807-98C5-404B-9758-674481DAAFC7}"/>
              </a:ext>
            </a:extLst>
          </p:cNvPr>
          <p:cNvSpPr>
            <a:spLocks noGrp="1"/>
          </p:cNvSpPr>
          <p:nvPr>
            <p:ph idx="1"/>
          </p:nvPr>
        </p:nvSpPr>
        <p:spPr/>
        <p:txBody>
          <a:bodyPr/>
          <a:lstStyle/>
          <a:p>
            <a:r>
              <a:rPr lang="en-US" dirty="0"/>
              <a:t>Portal Of Entry</a:t>
            </a:r>
          </a:p>
          <a:p>
            <a:pPr lvl="1"/>
            <a:r>
              <a:rPr lang="en-US" dirty="0"/>
              <a:t>This is the way that the pathogen enters the body</a:t>
            </a:r>
          </a:p>
          <a:p>
            <a:pPr lvl="1"/>
            <a:r>
              <a:rPr lang="en-US" dirty="0"/>
              <a:t>This is usually through break in skin, mucosa (mouth, nose, eyes)</a:t>
            </a:r>
          </a:p>
          <a:p>
            <a:pPr lvl="1"/>
            <a:r>
              <a:rPr lang="en-US" dirty="0"/>
              <a:t>Like the portal of Entry, If the DOOR is closed or nonexistent, then the pathogen cannot enter. </a:t>
            </a:r>
          </a:p>
          <a:p>
            <a:pPr lvl="1"/>
            <a:r>
              <a:rPr lang="en-US" dirty="0"/>
              <a:t>This is where wearing a mask, gloves, or goggles can help pathogens from entering</a:t>
            </a:r>
          </a:p>
        </p:txBody>
      </p:sp>
      <p:pic>
        <p:nvPicPr>
          <p:cNvPr id="4" name="Picture 3">
            <a:extLst>
              <a:ext uri="{FF2B5EF4-FFF2-40B4-BE49-F238E27FC236}">
                <a16:creationId xmlns:a16="http://schemas.microsoft.com/office/drawing/2014/main" id="{6C35F017-4569-4D1C-A132-8CA0EB74E4B3}"/>
              </a:ext>
            </a:extLst>
          </p:cNvPr>
          <p:cNvPicPr>
            <a:picLocks noChangeAspect="1"/>
          </p:cNvPicPr>
          <p:nvPr/>
        </p:nvPicPr>
        <p:blipFill>
          <a:blip r:embed="rId4"/>
          <a:stretch>
            <a:fillRect/>
          </a:stretch>
        </p:blipFill>
        <p:spPr>
          <a:xfrm>
            <a:off x="655097" y="3424428"/>
            <a:ext cx="2143125" cy="2143125"/>
          </a:xfrm>
          <a:prstGeom prst="rect">
            <a:avLst/>
          </a:prstGeom>
        </p:spPr>
      </p:pic>
      <p:pic>
        <p:nvPicPr>
          <p:cNvPr id="6" name="10.m4a" descr="10.m4a">
            <a:hlinkClick r:id="" action="ppaction://media"/>
            <a:extLst>
              <a:ext uri="{FF2B5EF4-FFF2-40B4-BE49-F238E27FC236}">
                <a16:creationId xmlns:a16="http://schemas.microsoft.com/office/drawing/2014/main" id="{24507FF2-FA6B-0F40-80AB-C1E0A54306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045200"/>
            <a:ext cx="812800" cy="812800"/>
          </a:xfrm>
          <a:prstGeom prst="rect">
            <a:avLst/>
          </a:prstGeom>
        </p:spPr>
      </p:pic>
    </p:spTree>
    <p:extLst>
      <p:ext uri="{BB962C8B-B14F-4D97-AF65-F5344CB8AC3E}">
        <p14:creationId xmlns:p14="http://schemas.microsoft.com/office/powerpoint/2010/main" val="3949454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F9466-E0C8-44F8-98FD-E4A8499FC3DA}"/>
              </a:ext>
            </a:extLst>
          </p:cNvPr>
          <p:cNvSpPr>
            <a:spLocks noGrp="1"/>
          </p:cNvSpPr>
          <p:nvPr>
            <p:ph type="title"/>
          </p:nvPr>
        </p:nvSpPr>
        <p:spPr/>
        <p:txBody>
          <a:bodyPr/>
          <a:lstStyle/>
          <a:p>
            <a:pPr algn="ctr"/>
            <a:r>
              <a:rPr lang="en-US" dirty="0"/>
              <a:t>How to Break the Chain</a:t>
            </a:r>
            <a:br>
              <a:rPr lang="en-US" dirty="0"/>
            </a:b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5DEFDAA2-FAFE-4367-A3DE-3AB34A3599F6}"/>
              </a:ext>
            </a:extLst>
          </p:cNvPr>
          <p:cNvSpPr>
            <a:spLocks noGrp="1"/>
          </p:cNvSpPr>
          <p:nvPr>
            <p:ph idx="1"/>
          </p:nvPr>
        </p:nvSpPr>
        <p:spPr/>
        <p:txBody>
          <a:bodyPr/>
          <a:lstStyle/>
          <a:p>
            <a:r>
              <a:rPr lang="en-US" dirty="0"/>
              <a:t>Susceptible Host</a:t>
            </a:r>
          </a:p>
          <a:p>
            <a:pPr lvl="1"/>
            <a:r>
              <a:rPr lang="en-US" dirty="0"/>
              <a:t>This is a person who can be infected by the pathogen </a:t>
            </a:r>
          </a:p>
          <a:p>
            <a:pPr lvl="1"/>
            <a:r>
              <a:rPr lang="en-US" dirty="0"/>
              <a:t>Not every person can be a host, there are circumstances and factors that make someone susceptible (able to be infected) </a:t>
            </a:r>
          </a:p>
          <a:p>
            <a:pPr lvl="1"/>
            <a:r>
              <a:rPr lang="en-US" dirty="0"/>
              <a:t>Older people or immune compromised people are often the susceptible host, but THEY ARE NOT THE ONLY ONES.</a:t>
            </a:r>
          </a:p>
          <a:p>
            <a:pPr lvl="1"/>
            <a:r>
              <a:rPr lang="en-US" dirty="0"/>
              <a:t>Staying healthy and having a good immune system can help break this chain, getting properly vaccinated can help build immunity against certain pathogens </a:t>
            </a:r>
          </a:p>
          <a:p>
            <a:pPr lvl="2"/>
            <a:r>
              <a:rPr lang="en-US" dirty="0"/>
              <a:t>EX: Annual Flu Shot to fight against the flu</a:t>
            </a:r>
          </a:p>
          <a:p>
            <a:pPr lvl="2"/>
            <a:r>
              <a:rPr lang="en-US" dirty="0"/>
              <a:t>MMR to fight Measles, Mumps and Rubella </a:t>
            </a:r>
          </a:p>
          <a:p>
            <a:endParaRPr lang="en-US" dirty="0"/>
          </a:p>
        </p:txBody>
      </p:sp>
      <p:pic>
        <p:nvPicPr>
          <p:cNvPr id="4" name="Picture 3">
            <a:extLst>
              <a:ext uri="{FF2B5EF4-FFF2-40B4-BE49-F238E27FC236}">
                <a16:creationId xmlns:a16="http://schemas.microsoft.com/office/drawing/2014/main" id="{8BD52383-324F-4E23-89BF-84297E3736A1}"/>
              </a:ext>
            </a:extLst>
          </p:cNvPr>
          <p:cNvPicPr>
            <a:picLocks noChangeAspect="1"/>
          </p:cNvPicPr>
          <p:nvPr/>
        </p:nvPicPr>
        <p:blipFill>
          <a:blip r:embed="rId4"/>
          <a:stretch>
            <a:fillRect/>
          </a:stretch>
        </p:blipFill>
        <p:spPr>
          <a:xfrm>
            <a:off x="655097" y="3424428"/>
            <a:ext cx="2143125" cy="2143125"/>
          </a:xfrm>
          <a:prstGeom prst="rect">
            <a:avLst/>
          </a:prstGeom>
        </p:spPr>
      </p:pic>
      <p:pic>
        <p:nvPicPr>
          <p:cNvPr id="5" name="11.m4a" descr="11.m4a">
            <a:hlinkClick r:id="" action="ppaction://media"/>
            <a:extLst>
              <a:ext uri="{FF2B5EF4-FFF2-40B4-BE49-F238E27FC236}">
                <a16:creationId xmlns:a16="http://schemas.microsoft.com/office/drawing/2014/main" id="{45655BFC-7D1B-FE45-994F-35E4565195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045200"/>
            <a:ext cx="812800" cy="812800"/>
          </a:xfrm>
          <a:prstGeom prst="rect">
            <a:avLst/>
          </a:prstGeom>
        </p:spPr>
      </p:pic>
    </p:spTree>
    <p:extLst>
      <p:ext uri="{BB962C8B-B14F-4D97-AF65-F5344CB8AC3E}">
        <p14:creationId xmlns:p14="http://schemas.microsoft.com/office/powerpoint/2010/main" val="2831092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DBC26-0DE9-4C3D-9847-C9ADC2873827}"/>
              </a:ext>
            </a:extLst>
          </p:cNvPr>
          <p:cNvSpPr>
            <a:spLocks noGrp="1"/>
          </p:cNvSpPr>
          <p:nvPr>
            <p:ph type="title"/>
          </p:nvPr>
        </p:nvSpPr>
        <p:spPr/>
        <p:txBody>
          <a:bodyPr/>
          <a:lstStyle/>
          <a:p>
            <a:pPr algn="ctr"/>
            <a:r>
              <a:rPr lang="en-US" dirty="0"/>
              <a:t>Scenario: </a:t>
            </a:r>
            <a:r>
              <a:rPr lang="en-US" sz="2800" dirty="0"/>
              <a:t>Breaking the chain of infection from COVID </a:t>
            </a:r>
          </a:p>
        </p:txBody>
      </p:sp>
      <p:sp>
        <p:nvSpPr>
          <p:cNvPr id="3" name="Content Placeholder 2">
            <a:extLst>
              <a:ext uri="{FF2B5EF4-FFF2-40B4-BE49-F238E27FC236}">
                <a16:creationId xmlns:a16="http://schemas.microsoft.com/office/drawing/2014/main" id="{7B7845AF-2B25-4AC3-A407-3D8DCE679108}"/>
              </a:ext>
            </a:extLst>
          </p:cNvPr>
          <p:cNvSpPr>
            <a:spLocks noGrp="1"/>
          </p:cNvSpPr>
          <p:nvPr>
            <p:ph idx="1"/>
          </p:nvPr>
        </p:nvSpPr>
        <p:spPr/>
        <p:txBody>
          <a:bodyPr/>
          <a:lstStyle/>
          <a:p>
            <a:r>
              <a:rPr lang="en-US" dirty="0"/>
              <a:t>Scenario: </a:t>
            </a:r>
          </a:p>
          <a:p>
            <a:pPr lvl="1"/>
            <a:r>
              <a:rPr lang="en-US" dirty="0"/>
              <a:t>Person A was on a cruise and contracted COVID (Pathogen). Patient A is now the reservoir, they start feeling symptoms and was sent home from work. They continue going to stores, parks, and running errands. While standing in line,  shoulder to shoulder with the other customers, he coughs into his hands, then grabs his wallet and pays with a card. (Portal of Exit, Transmission) Person B bumps into Person A with her cart, she is a young woman who has seasonal allergies. She pays for her items with a debit card (transmission) on her way to her car, she sneezes  into the air because her hands are full. Her eyes are watery, so she rubs them with her hands (port of entry and susceptible host)</a:t>
            </a:r>
          </a:p>
          <a:p>
            <a:pPr lvl="1"/>
            <a:r>
              <a:rPr lang="en-US" dirty="0"/>
              <a:t>This is a very common and plausible scenario, most people have experienced this at one point and may not have noticed.</a:t>
            </a:r>
          </a:p>
        </p:txBody>
      </p:sp>
      <p:pic>
        <p:nvPicPr>
          <p:cNvPr id="4" name="12.m4a" descr="12.m4a">
            <a:hlinkClick r:id="" action="ppaction://media"/>
            <a:extLst>
              <a:ext uri="{FF2B5EF4-FFF2-40B4-BE49-F238E27FC236}">
                <a16:creationId xmlns:a16="http://schemas.microsoft.com/office/drawing/2014/main" id="{A53085F0-FB9A-D64D-A928-F29C0E3656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6045200"/>
            <a:ext cx="812800" cy="812800"/>
          </a:xfrm>
          <a:prstGeom prst="rect">
            <a:avLst/>
          </a:prstGeom>
        </p:spPr>
      </p:pic>
    </p:spTree>
    <p:extLst>
      <p:ext uri="{BB962C8B-B14F-4D97-AF65-F5344CB8AC3E}">
        <p14:creationId xmlns:p14="http://schemas.microsoft.com/office/powerpoint/2010/main" val="38039616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186A7-3AF1-4D8C-A138-C92EE5D6EEC5}"/>
              </a:ext>
            </a:extLst>
          </p:cNvPr>
          <p:cNvSpPr>
            <a:spLocks noGrp="1"/>
          </p:cNvSpPr>
          <p:nvPr>
            <p:ph type="title"/>
          </p:nvPr>
        </p:nvSpPr>
        <p:spPr/>
        <p:txBody>
          <a:bodyPr/>
          <a:lstStyle/>
          <a:p>
            <a:pPr algn="ctr"/>
            <a:r>
              <a:rPr lang="en-US" dirty="0"/>
              <a:t>Scenario: </a:t>
            </a:r>
            <a:br>
              <a:rPr lang="en-US" dirty="0"/>
            </a:br>
            <a:r>
              <a:rPr lang="en-US" sz="2800" dirty="0"/>
              <a:t>Identify the Links</a:t>
            </a:r>
            <a:br>
              <a:rPr lang="en-US" sz="2800" dirty="0"/>
            </a:br>
            <a:br>
              <a:rPr lang="en-US" sz="2800" dirty="0"/>
            </a:br>
            <a:br>
              <a:rPr lang="en-US" sz="2800" dirty="0"/>
            </a:br>
            <a:br>
              <a:rPr lang="en-US" sz="2800" dirty="0"/>
            </a:br>
            <a:endParaRPr lang="en-US" sz="2800" dirty="0"/>
          </a:p>
        </p:txBody>
      </p:sp>
      <p:sp>
        <p:nvSpPr>
          <p:cNvPr id="3" name="Content Placeholder 2">
            <a:extLst>
              <a:ext uri="{FF2B5EF4-FFF2-40B4-BE49-F238E27FC236}">
                <a16:creationId xmlns:a16="http://schemas.microsoft.com/office/drawing/2014/main" id="{6F4B4A6A-2980-409E-B77B-DC9EB2D87A9D}"/>
              </a:ext>
            </a:extLst>
          </p:cNvPr>
          <p:cNvSpPr>
            <a:spLocks noGrp="1"/>
          </p:cNvSpPr>
          <p:nvPr>
            <p:ph idx="1"/>
          </p:nvPr>
        </p:nvSpPr>
        <p:spPr/>
        <p:txBody>
          <a:bodyPr/>
          <a:lstStyle/>
          <a:p>
            <a:endParaRPr lang="en-US" dirty="0"/>
          </a:p>
          <a:p>
            <a:r>
              <a:rPr lang="en-US" dirty="0"/>
              <a:t>Where you able to Identify the chain links? </a:t>
            </a:r>
          </a:p>
          <a:p>
            <a:pPr lvl="1"/>
            <a:r>
              <a:rPr lang="en-US" dirty="0"/>
              <a:t>Pathogen: </a:t>
            </a:r>
            <a:r>
              <a:rPr lang="en-US" dirty="0" err="1"/>
              <a:t>Covid</a:t>
            </a:r>
            <a:endParaRPr lang="en-US" dirty="0"/>
          </a:p>
          <a:p>
            <a:pPr lvl="1"/>
            <a:r>
              <a:rPr lang="en-US" dirty="0"/>
              <a:t>Reservoir: Person A</a:t>
            </a:r>
          </a:p>
          <a:p>
            <a:pPr lvl="1"/>
            <a:r>
              <a:rPr lang="en-US" dirty="0"/>
              <a:t>Portal of Exit: Mouth </a:t>
            </a:r>
          </a:p>
          <a:p>
            <a:pPr lvl="1"/>
            <a:r>
              <a:rPr lang="en-US" dirty="0"/>
              <a:t>Mode of Transmission: Cough (droplet) and Contact (Credit Card Machine) </a:t>
            </a:r>
          </a:p>
          <a:p>
            <a:pPr lvl="1"/>
            <a:r>
              <a:rPr lang="en-US" dirty="0"/>
              <a:t>Portal of Entry: Touching her Eyes </a:t>
            </a:r>
          </a:p>
          <a:p>
            <a:pPr lvl="1"/>
            <a:r>
              <a:rPr lang="en-US" dirty="0"/>
              <a:t>Susceptible Host: Person B and any other person that touches the Credit Card machine</a:t>
            </a:r>
          </a:p>
          <a:p>
            <a:pPr lvl="1"/>
            <a:endParaRPr lang="en-US" dirty="0"/>
          </a:p>
        </p:txBody>
      </p:sp>
      <p:pic>
        <p:nvPicPr>
          <p:cNvPr id="4" name="Picture 3">
            <a:extLst>
              <a:ext uri="{FF2B5EF4-FFF2-40B4-BE49-F238E27FC236}">
                <a16:creationId xmlns:a16="http://schemas.microsoft.com/office/drawing/2014/main" id="{8A6E8FCB-1C6C-469A-8DA6-E9277888820E}"/>
              </a:ext>
            </a:extLst>
          </p:cNvPr>
          <p:cNvPicPr>
            <a:picLocks noChangeAspect="1"/>
          </p:cNvPicPr>
          <p:nvPr/>
        </p:nvPicPr>
        <p:blipFill>
          <a:blip r:embed="rId4"/>
          <a:stretch>
            <a:fillRect/>
          </a:stretch>
        </p:blipFill>
        <p:spPr>
          <a:xfrm>
            <a:off x="678910" y="3424428"/>
            <a:ext cx="2095500" cy="2181225"/>
          </a:xfrm>
          <a:prstGeom prst="rect">
            <a:avLst/>
          </a:prstGeom>
        </p:spPr>
      </p:pic>
      <p:pic>
        <p:nvPicPr>
          <p:cNvPr id="5" name="13.m4a" descr="13.m4a">
            <a:hlinkClick r:id="" action="ppaction://media"/>
            <a:extLst>
              <a:ext uri="{FF2B5EF4-FFF2-40B4-BE49-F238E27FC236}">
                <a16:creationId xmlns:a16="http://schemas.microsoft.com/office/drawing/2014/main" id="{E8807F40-92F8-8F42-9EB2-8293938365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045200"/>
            <a:ext cx="812800" cy="812800"/>
          </a:xfrm>
          <a:prstGeom prst="rect">
            <a:avLst/>
          </a:prstGeom>
        </p:spPr>
      </p:pic>
    </p:spTree>
    <p:extLst>
      <p:ext uri="{BB962C8B-B14F-4D97-AF65-F5344CB8AC3E}">
        <p14:creationId xmlns:p14="http://schemas.microsoft.com/office/powerpoint/2010/main" val="2713704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00FD-FF95-42EA-8BB0-D4A64DC9020B}"/>
              </a:ext>
            </a:extLst>
          </p:cNvPr>
          <p:cNvSpPr>
            <a:spLocks noGrp="1"/>
          </p:cNvSpPr>
          <p:nvPr>
            <p:ph type="title"/>
          </p:nvPr>
        </p:nvSpPr>
        <p:spPr/>
        <p:txBody>
          <a:bodyPr/>
          <a:lstStyle/>
          <a:p>
            <a:pPr algn="ctr"/>
            <a:r>
              <a:rPr lang="en-US" dirty="0"/>
              <a:t>Scenario: </a:t>
            </a:r>
            <a:br>
              <a:rPr lang="en-US" dirty="0"/>
            </a:br>
            <a:r>
              <a:rPr lang="en-US" sz="2800" dirty="0"/>
              <a:t>Breaking the Chain of Infection with </a:t>
            </a:r>
            <a:r>
              <a:rPr lang="en-US" sz="2800" dirty="0" err="1"/>
              <a:t>Covid</a:t>
            </a:r>
            <a:br>
              <a:rPr lang="en-US" sz="2800" dirty="0"/>
            </a:br>
            <a:br>
              <a:rPr lang="en-US" sz="2800" dirty="0"/>
            </a:br>
            <a:br>
              <a:rPr lang="en-US" dirty="0"/>
            </a:br>
            <a:endParaRPr lang="en-US" dirty="0"/>
          </a:p>
        </p:txBody>
      </p:sp>
      <p:sp>
        <p:nvSpPr>
          <p:cNvPr id="3" name="Content Placeholder 2">
            <a:extLst>
              <a:ext uri="{FF2B5EF4-FFF2-40B4-BE49-F238E27FC236}">
                <a16:creationId xmlns:a16="http://schemas.microsoft.com/office/drawing/2014/main" id="{F3658B98-2600-435D-876A-67E8C1A7C744}"/>
              </a:ext>
            </a:extLst>
          </p:cNvPr>
          <p:cNvSpPr>
            <a:spLocks noGrp="1"/>
          </p:cNvSpPr>
          <p:nvPr>
            <p:ph idx="1"/>
          </p:nvPr>
        </p:nvSpPr>
        <p:spPr/>
        <p:txBody>
          <a:bodyPr/>
          <a:lstStyle/>
          <a:p>
            <a:r>
              <a:rPr lang="en-US" dirty="0"/>
              <a:t>What could Person A and B have done to break the chain? </a:t>
            </a:r>
          </a:p>
          <a:p>
            <a:pPr lvl="1"/>
            <a:r>
              <a:rPr lang="en-US" dirty="0"/>
              <a:t>Person A could have remained home  since they are a reservoir and was sent home from work. This takes the PATHOGEN and RESERVOIR out of an environment where they can infect others</a:t>
            </a:r>
          </a:p>
          <a:p>
            <a:pPr lvl="1"/>
            <a:r>
              <a:rPr lang="en-US" dirty="0"/>
              <a:t>He covered his mouth, but then touched other things. He could have coughed into his elbow, he could have sanitized his hands after he coughed. This knocks out the mode of transmission. </a:t>
            </a:r>
          </a:p>
          <a:p>
            <a:pPr lvl="1"/>
            <a:r>
              <a:rPr lang="en-US" dirty="0"/>
              <a:t>Person B became a susceptible host because COVID can infect anyone, but not everyone may show symptoms. She could have broken the chain by standing at least 6 feet from him, in case his cough sent particles in the air, she could have sanitized her hands after using the credit card or before she touched her eyes. She could also avoid touching her eyes until after she washed her hands.</a:t>
            </a:r>
          </a:p>
        </p:txBody>
      </p:sp>
      <p:pic>
        <p:nvPicPr>
          <p:cNvPr id="4" name="Picture 3">
            <a:extLst>
              <a:ext uri="{FF2B5EF4-FFF2-40B4-BE49-F238E27FC236}">
                <a16:creationId xmlns:a16="http://schemas.microsoft.com/office/drawing/2014/main" id="{6AAA9DA1-3DDC-42CB-B13D-7553132E3D29}"/>
              </a:ext>
            </a:extLst>
          </p:cNvPr>
          <p:cNvPicPr>
            <a:picLocks noChangeAspect="1"/>
          </p:cNvPicPr>
          <p:nvPr/>
        </p:nvPicPr>
        <p:blipFill>
          <a:blip r:embed="rId4"/>
          <a:stretch>
            <a:fillRect/>
          </a:stretch>
        </p:blipFill>
        <p:spPr>
          <a:xfrm>
            <a:off x="397922" y="4010138"/>
            <a:ext cx="2657475" cy="1724025"/>
          </a:xfrm>
          <a:prstGeom prst="rect">
            <a:avLst/>
          </a:prstGeom>
        </p:spPr>
      </p:pic>
      <p:pic>
        <p:nvPicPr>
          <p:cNvPr id="5" name="14.m4a" descr="14.m4a">
            <a:hlinkClick r:id="" action="ppaction://media"/>
            <a:extLst>
              <a:ext uri="{FF2B5EF4-FFF2-40B4-BE49-F238E27FC236}">
                <a16:creationId xmlns:a16="http://schemas.microsoft.com/office/drawing/2014/main" id="{5619D18F-8F2A-7D49-9DC9-2D1572BD19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8" y="6045200"/>
            <a:ext cx="812800" cy="812800"/>
          </a:xfrm>
          <a:prstGeom prst="rect">
            <a:avLst/>
          </a:prstGeom>
        </p:spPr>
      </p:pic>
    </p:spTree>
    <p:extLst>
      <p:ext uri="{BB962C8B-B14F-4D97-AF65-F5344CB8AC3E}">
        <p14:creationId xmlns:p14="http://schemas.microsoft.com/office/powerpoint/2010/main" val="911192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76963-2153-4B06-9DC4-71E95E45829D}"/>
              </a:ext>
            </a:extLst>
          </p:cNvPr>
          <p:cNvSpPr>
            <a:spLocks noGrp="1"/>
          </p:cNvSpPr>
          <p:nvPr>
            <p:ph type="title"/>
          </p:nvPr>
        </p:nvSpPr>
        <p:spPr/>
        <p:txBody>
          <a:bodyPr/>
          <a:lstStyle/>
          <a:p>
            <a:pPr algn="ctr"/>
            <a:r>
              <a:rPr lang="en-US" dirty="0"/>
              <a:t>Awareness:</a:t>
            </a:r>
            <a:br>
              <a:rPr lang="en-US" dirty="0"/>
            </a:br>
            <a:br>
              <a:rPr lang="en-US" dirty="0"/>
            </a:br>
            <a:br>
              <a:rPr lang="en-US" dirty="0"/>
            </a:b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AB4FA4B7-4E47-4939-92C7-C1E00BFD0C0E}"/>
              </a:ext>
            </a:extLst>
          </p:cNvPr>
          <p:cNvSpPr>
            <a:spLocks noGrp="1"/>
          </p:cNvSpPr>
          <p:nvPr>
            <p:ph idx="1"/>
          </p:nvPr>
        </p:nvSpPr>
        <p:spPr/>
        <p:txBody>
          <a:bodyPr/>
          <a:lstStyle/>
          <a:p>
            <a:r>
              <a:rPr lang="en-US" dirty="0"/>
              <a:t>There are many ways and opportunities to break the chain of infection, but you have to be aware</a:t>
            </a:r>
          </a:p>
          <a:p>
            <a:r>
              <a:rPr lang="en-US" dirty="0"/>
              <a:t>In terms of COVID: Practice social distancing, stay home if you’re sick, avoid going out if you don’t have to, cough/sneeze into your elbows, practice handwashing and hand sanitizing properly, avoid touching your face, mouth, eyes, but if you have to, wash or sanitize your hands before you do</a:t>
            </a:r>
          </a:p>
          <a:p>
            <a:r>
              <a:rPr lang="en-US" dirty="0"/>
              <a:t>Awareness is not the same as being fearful, understand how the chain of infection works for anything will help you become aware and prevent infection from occurring. </a:t>
            </a:r>
          </a:p>
          <a:p>
            <a:r>
              <a:rPr lang="en-US" dirty="0"/>
              <a:t>REMEMBER you only need to break 1 link to break the chain, but breaking more links doesn’t hurt to do. </a:t>
            </a:r>
          </a:p>
        </p:txBody>
      </p:sp>
      <p:pic>
        <p:nvPicPr>
          <p:cNvPr id="4" name="Picture 3">
            <a:extLst>
              <a:ext uri="{FF2B5EF4-FFF2-40B4-BE49-F238E27FC236}">
                <a16:creationId xmlns:a16="http://schemas.microsoft.com/office/drawing/2014/main" id="{E07279C1-47C3-46C2-B0E0-525790564945}"/>
              </a:ext>
            </a:extLst>
          </p:cNvPr>
          <p:cNvPicPr>
            <a:picLocks noChangeAspect="1"/>
          </p:cNvPicPr>
          <p:nvPr/>
        </p:nvPicPr>
        <p:blipFill>
          <a:blip r:embed="rId4"/>
          <a:stretch>
            <a:fillRect/>
          </a:stretch>
        </p:blipFill>
        <p:spPr>
          <a:xfrm>
            <a:off x="656940" y="2809462"/>
            <a:ext cx="2139440" cy="2719992"/>
          </a:xfrm>
          <a:prstGeom prst="rect">
            <a:avLst/>
          </a:prstGeom>
        </p:spPr>
      </p:pic>
      <p:pic>
        <p:nvPicPr>
          <p:cNvPr id="5" name="Last (2).m4a" descr="Last (2).m4a">
            <a:hlinkClick r:id="" action="ppaction://media"/>
            <a:extLst>
              <a:ext uri="{FF2B5EF4-FFF2-40B4-BE49-F238E27FC236}">
                <a16:creationId xmlns:a16="http://schemas.microsoft.com/office/drawing/2014/main" id="{3C0B7088-BAC2-E041-B181-F68D272840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045200"/>
            <a:ext cx="812800" cy="812800"/>
          </a:xfrm>
          <a:prstGeom prst="rect">
            <a:avLst/>
          </a:prstGeom>
        </p:spPr>
      </p:pic>
    </p:spTree>
    <p:extLst>
      <p:ext uri="{BB962C8B-B14F-4D97-AF65-F5344CB8AC3E}">
        <p14:creationId xmlns:p14="http://schemas.microsoft.com/office/powerpoint/2010/main" val="3570937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EFBA-DDF0-4246-B97A-E76704D67D83}"/>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405520F4-9D01-4E1C-AB19-2DFD76AE1335}"/>
              </a:ext>
            </a:extLst>
          </p:cNvPr>
          <p:cNvSpPr>
            <a:spLocks noGrp="1"/>
          </p:cNvSpPr>
          <p:nvPr>
            <p:ph idx="1"/>
          </p:nvPr>
        </p:nvSpPr>
        <p:spPr/>
        <p:txBody>
          <a:bodyPr/>
          <a:lstStyle/>
          <a:p>
            <a:r>
              <a:rPr lang="en-US" dirty="0">
                <a:hlinkClick r:id="rId2"/>
              </a:rPr>
              <a:t>https://www.nfid.org/2016/10/18/help-break-the-chain-of-infection/</a:t>
            </a:r>
            <a:r>
              <a:rPr lang="en-US" dirty="0"/>
              <a:t>  </a:t>
            </a:r>
          </a:p>
          <a:p>
            <a:r>
              <a:rPr lang="en-US" dirty="0">
                <a:hlinkClick r:id="rId3"/>
              </a:rPr>
              <a:t>https://www.infectioncontroltoday.com/hand-hygiene/breaking-chain-infection</a:t>
            </a:r>
            <a:r>
              <a:rPr lang="en-US" dirty="0"/>
              <a:t> </a:t>
            </a:r>
          </a:p>
          <a:p>
            <a:r>
              <a:rPr lang="en-US" dirty="0">
                <a:hlinkClick r:id="rId4"/>
              </a:rPr>
              <a:t>https://www.cdc.gov/coronavirus/2019-ncov/prepare/transmission.html</a:t>
            </a:r>
            <a:r>
              <a:rPr lang="en-US" dirty="0"/>
              <a:t> </a:t>
            </a:r>
          </a:p>
          <a:p>
            <a:r>
              <a:rPr lang="en-US" dirty="0"/>
              <a:t>If you have any further questions or concerns, please feel free to contact us at the GCC Health Center</a:t>
            </a:r>
          </a:p>
          <a:p>
            <a:pPr lvl="1"/>
            <a:r>
              <a:rPr lang="en-US" dirty="0"/>
              <a:t>Phone: 818.551.5189</a:t>
            </a:r>
          </a:p>
          <a:p>
            <a:pPr lvl="1"/>
            <a:r>
              <a:rPr lang="en-US" dirty="0"/>
              <a:t>Email: </a:t>
            </a:r>
            <a:r>
              <a:rPr lang="en-US" dirty="0">
                <a:hlinkClick r:id="rId5"/>
              </a:rPr>
              <a:t>znavales@Glendale.edu</a:t>
            </a:r>
            <a:r>
              <a:rPr lang="en-US" dirty="0"/>
              <a:t> </a:t>
            </a:r>
          </a:p>
          <a:p>
            <a:endParaRPr lang="en-US" dirty="0"/>
          </a:p>
        </p:txBody>
      </p:sp>
    </p:spTree>
    <p:extLst>
      <p:ext uri="{BB962C8B-B14F-4D97-AF65-F5344CB8AC3E}">
        <p14:creationId xmlns:p14="http://schemas.microsoft.com/office/powerpoint/2010/main" val="1023272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0917E-3BCF-4922-A9AC-92FBBF783A51}"/>
              </a:ext>
            </a:extLst>
          </p:cNvPr>
          <p:cNvSpPr>
            <a:spLocks noGrp="1"/>
          </p:cNvSpPr>
          <p:nvPr>
            <p:ph type="title"/>
          </p:nvPr>
        </p:nvSpPr>
        <p:spPr/>
        <p:txBody>
          <a:bodyPr/>
          <a:lstStyle/>
          <a:p>
            <a:pPr algn="ctr"/>
            <a:r>
              <a:rPr lang="en-US" sz="6000" dirty="0"/>
              <a:t>Infection Defined:</a:t>
            </a:r>
            <a:br>
              <a:rPr lang="en-US" sz="6000" dirty="0"/>
            </a:br>
            <a:r>
              <a:rPr lang="en-US" sz="6000" dirty="0"/>
              <a:t> </a:t>
            </a:r>
            <a:br>
              <a:rPr lang="en-US" dirty="0"/>
            </a:br>
            <a:r>
              <a:rPr lang="en-US" sz="2400" dirty="0"/>
              <a:t>(NOUN) the process of infecting or the state of being infected.</a:t>
            </a:r>
            <a:br>
              <a:rPr lang="en-US" dirty="0"/>
            </a:br>
            <a:endParaRPr lang="en-US" dirty="0"/>
          </a:p>
        </p:txBody>
      </p:sp>
      <p:sp>
        <p:nvSpPr>
          <p:cNvPr id="3" name="Content Placeholder 2">
            <a:extLst>
              <a:ext uri="{FF2B5EF4-FFF2-40B4-BE49-F238E27FC236}">
                <a16:creationId xmlns:a16="http://schemas.microsoft.com/office/drawing/2014/main" id="{4185FE0C-C5A4-4DC8-B055-2A40093B3405}"/>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87F39703-F680-4619-A165-8CA31B0AA830}"/>
              </a:ext>
            </a:extLst>
          </p:cNvPr>
          <p:cNvPicPr>
            <a:picLocks noChangeAspect="1"/>
          </p:cNvPicPr>
          <p:nvPr/>
        </p:nvPicPr>
        <p:blipFill rotWithShape="1">
          <a:blip r:embed="rId4"/>
          <a:srcRect l="4836" t="6942" r="3734" b="1183"/>
          <a:stretch/>
        </p:blipFill>
        <p:spPr>
          <a:xfrm>
            <a:off x="3869268" y="1123837"/>
            <a:ext cx="7472654" cy="4375814"/>
          </a:xfrm>
          <a:prstGeom prst="rect">
            <a:avLst/>
          </a:prstGeom>
        </p:spPr>
      </p:pic>
      <p:pic>
        <p:nvPicPr>
          <p:cNvPr id="6" name="2.m4a" descr="2.m4a">
            <a:hlinkClick r:id="" action="ppaction://media"/>
            <a:extLst>
              <a:ext uri="{FF2B5EF4-FFF2-40B4-BE49-F238E27FC236}">
                <a16:creationId xmlns:a16="http://schemas.microsoft.com/office/drawing/2014/main" id="{9ED62436-30A7-DA4A-A1AE-1EAD363542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4732" y="5984748"/>
            <a:ext cx="812800" cy="812800"/>
          </a:xfrm>
          <a:prstGeom prst="rect">
            <a:avLst/>
          </a:prstGeom>
        </p:spPr>
      </p:pic>
    </p:spTree>
    <p:extLst>
      <p:ext uri="{BB962C8B-B14F-4D97-AF65-F5344CB8AC3E}">
        <p14:creationId xmlns:p14="http://schemas.microsoft.com/office/powerpoint/2010/main" val="929464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E1DE4-E9D1-4C03-8153-09FA715E3E38}"/>
              </a:ext>
            </a:extLst>
          </p:cNvPr>
          <p:cNvSpPr>
            <a:spLocks noGrp="1"/>
          </p:cNvSpPr>
          <p:nvPr>
            <p:ph type="title"/>
          </p:nvPr>
        </p:nvSpPr>
        <p:spPr/>
        <p:txBody>
          <a:bodyPr/>
          <a:lstStyle/>
          <a:p>
            <a:pPr algn="ctr"/>
            <a:r>
              <a:rPr lang="en-US" dirty="0"/>
              <a:t>-Break the Links</a:t>
            </a:r>
            <a:br>
              <a:rPr lang="en-US" dirty="0"/>
            </a:br>
            <a:br>
              <a:rPr lang="en-US" dirty="0"/>
            </a:br>
            <a:r>
              <a:rPr lang="en-US" dirty="0"/>
              <a:t>-Break the Chain</a:t>
            </a:r>
            <a:br>
              <a:rPr lang="en-US" dirty="0"/>
            </a:br>
            <a:br>
              <a:rPr lang="en-US" dirty="0"/>
            </a:br>
            <a:r>
              <a:rPr lang="en-US" dirty="0"/>
              <a:t>-Stop Spread of Infection</a:t>
            </a:r>
          </a:p>
        </p:txBody>
      </p:sp>
      <p:sp>
        <p:nvSpPr>
          <p:cNvPr id="4" name="TextBox 3">
            <a:extLst>
              <a:ext uri="{FF2B5EF4-FFF2-40B4-BE49-F238E27FC236}">
                <a16:creationId xmlns:a16="http://schemas.microsoft.com/office/drawing/2014/main" id="{D60E6733-5B47-4B79-ABDE-4BF6D70BADD1}"/>
              </a:ext>
            </a:extLst>
          </p:cNvPr>
          <p:cNvSpPr txBox="1"/>
          <p:nvPr/>
        </p:nvSpPr>
        <p:spPr>
          <a:xfrm>
            <a:off x="4784035" y="3239571"/>
            <a:ext cx="231154" cy="369332"/>
          </a:xfrm>
          <a:prstGeom prst="rect">
            <a:avLst/>
          </a:prstGeom>
          <a:noFill/>
        </p:spPr>
        <p:txBody>
          <a:bodyPr wrap="none" rtlCol="0">
            <a:spAutoFit/>
          </a:bodyPr>
          <a:lstStyle/>
          <a:p>
            <a:r>
              <a:rPr lang="en-US" dirty="0"/>
              <a:t> </a:t>
            </a:r>
          </a:p>
        </p:txBody>
      </p:sp>
      <p:pic>
        <p:nvPicPr>
          <p:cNvPr id="6" name="Picture 5">
            <a:extLst>
              <a:ext uri="{FF2B5EF4-FFF2-40B4-BE49-F238E27FC236}">
                <a16:creationId xmlns:a16="http://schemas.microsoft.com/office/drawing/2014/main" id="{81F12CF5-2E52-4D26-BD63-3925460E699B}"/>
              </a:ext>
            </a:extLst>
          </p:cNvPr>
          <p:cNvPicPr>
            <a:picLocks noChangeAspect="1"/>
          </p:cNvPicPr>
          <p:nvPr/>
        </p:nvPicPr>
        <p:blipFill>
          <a:blip r:embed="rId4"/>
          <a:stretch>
            <a:fillRect/>
          </a:stretch>
        </p:blipFill>
        <p:spPr>
          <a:xfrm>
            <a:off x="5354254" y="200548"/>
            <a:ext cx="4982065" cy="6447378"/>
          </a:xfrm>
          <a:prstGeom prst="rect">
            <a:avLst/>
          </a:prstGeom>
        </p:spPr>
      </p:pic>
      <p:pic>
        <p:nvPicPr>
          <p:cNvPr id="3" name="3.m4a" descr="3.m4a">
            <a:hlinkClick r:id="" action="ppaction://media"/>
            <a:extLst>
              <a:ext uri="{FF2B5EF4-FFF2-40B4-BE49-F238E27FC236}">
                <a16:creationId xmlns:a16="http://schemas.microsoft.com/office/drawing/2014/main" id="{51358ECA-4188-544B-8A22-05B75FD885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888" y="6045200"/>
            <a:ext cx="812800" cy="812800"/>
          </a:xfrm>
          <a:prstGeom prst="rect">
            <a:avLst/>
          </a:prstGeom>
        </p:spPr>
      </p:pic>
    </p:spTree>
    <p:extLst>
      <p:ext uri="{BB962C8B-B14F-4D97-AF65-F5344CB8AC3E}">
        <p14:creationId xmlns:p14="http://schemas.microsoft.com/office/powerpoint/2010/main" val="236052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7A68-4532-47A7-A898-7A7C279B5034}"/>
              </a:ext>
            </a:extLst>
          </p:cNvPr>
          <p:cNvSpPr>
            <a:spLocks noGrp="1"/>
          </p:cNvSpPr>
          <p:nvPr>
            <p:ph type="title"/>
          </p:nvPr>
        </p:nvSpPr>
        <p:spPr/>
        <p:txBody>
          <a:bodyPr/>
          <a:lstStyle/>
          <a:p>
            <a:pPr algn="ctr"/>
            <a:r>
              <a:rPr lang="en-US" dirty="0"/>
              <a:t>What are the Links in the Chain? </a:t>
            </a: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0AD1A34A-35F5-4A2F-9802-79ADF749EE98}"/>
              </a:ext>
            </a:extLst>
          </p:cNvPr>
          <p:cNvSpPr>
            <a:spLocks noGrp="1"/>
          </p:cNvSpPr>
          <p:nvPr>
            <p:ph idx="1"/>
          </p:nvPr>
        </p:nvSpPr>
        <p:spPr/>
        <p:txBody>
          <a:bodyPr/>
          <a:lstStyle/>
          <a:p>
            <a:r>
              <a:rPr lang="en-US" b="1" u="sng" dirty="0"/>
              <a:t>Infectious agent </a:t>
            </a:r>
            <a:r>
              <a:rPr lang="en-US" dirty="0"/>
              <a:t>is the pathogen (germ) that causes disease</a:t>
            </a:r>
          </a:p>
          <a:p>
            <a:pPr lvl="1"/>
            <a:r>
              <a:rPr lang="en-US" dirty="0"/>
              <a:t>Ex: Covid-19, SARS, MRSA</a:t>
            </a:r>
          </a:p>
          <a:p>
            <a:pPr lvl="1"/>
            <a:endParaRPr lang="en-US" dirty="0"/>
          </a:p>
          <a:p>
            <a:r>
              <a:rPr lang="en-US" b="1" u="sng" dirty="0"/>
              <a:t>Reservoir</a:t>
            </a:r>
            <a:r>
              <a:rPr lang="en-US" dirty="0"/>
              <a:t> includes places in the environment where the pathogen lives</a:t>
            </a:r>
          </a:p>
          <a:p>
            <a:pPr lvl="1"/>
            <a:r>
              <a:rPr lang="en-US" dirty="0"/>
              <a:t>Ex: People, animals, and insects, medical equipment, and even soil or water.</a:t>
            </a:r>
          </a:p>
          <a:p>
            <a:pPr lvl="1"/>
            <a:r>
              <a:rPr lang="en-US" dirty="0"/>
              <a:t>Some pathogens can live longer in certain places than other pathogens depending on the surface that they’re on.</a:t>
            </a:r>
          </a:p>
          <a:p>
            <a:r>
              <a:rPr lang="en-US" b="1" u="sng" dirty="0"/>
              <a:t>Portal of exit </a:t>
            </a:r>
            <a:r>
              <a:rPr lang="en-US" dirty="0"/>
              <a:t>is the way the infectious agent leaves the reservoir</a:t>
            </a:r>
          </a:p>
          <a:p>
            <a:pPr lvl="1"/>
            <a:r>
              <a:rPr lang="en-US" dirty="0"/>
              <a:t>Ex: Open wounds, coughing, sneezing, and saliva</a:t>
            </a:r>
          </a:p>
        </p:txBody>
      </p:sp>
      <p:pic>
        <p:nvPicPr>
          <p:cNvPr id="4" name="Picture 3">
            <a:extLst>
              <a:ext uri="{FF2B5EF4-FFF2-40B4-BE49-F238E27FC236}">
                <a16:creationId xmlns:a16="http://schemas.microsoft.com/office/drawing/2014/main" id="{21CC91FD-020E-43D7-9689-5A53043C49F9}"/>
              </a:ext>
            </a:extLst>
          </p:cNvPr>
          <p:cNvPicPr>
            <a:picLocks noChangeAspect="1"/>
          </p:cNvPicPr>
          <p:nvPr/>
        </p:nvPicPr>
        <p:blipFill>
          <a:blip r:embed="rId4"/>
          <a:stretch>
            <a:fillRect/>
          </a:stretch>
        </p:blipFill>
        <p:spPr>
          <a:xfrm>
            <a:off x="545560" y="3791445"/>
            <a:ext cx="2362200" cy="1933575"/>
          </a:xfrm>
          <a:prstGeom prst="rect">
            <a:avLst/>
          </a:prstGeom>
        </p:spPr>
      </p:pic>
      <p:pic>
        <p:nvPicPr>
          <p:cNvPr id="5" name="4 (1).m4a" descr="4 (1).m4a">
            <a:hlinkClick r:id="" action="ppaction://media"/>
            <a:extLst>
              <a:ext uri="{FF2B5EF4-FFF2-40B4-BE49-F238E27FC236}">
                <a16:creationId xmlns:a16="http://schemas.microsoft.com/office/drawing/2014/main" id="{83A6F2B0-BCF2-4449-B33F-1E91F8CB75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045200"/>
            <a:ext cx="812800" cy="812800"/>
          </a:xfrm>
          <a:prstGeom prst="rect">
            <a:avLst/>
          </a:prstGeom>
        </p:spPr>
      </p:pic>
    </p:spTree>
    <p:extLst>
      <p:ext uri="{BB962C8B-B14F-4D97-AF65-F5344CB8AC3E}">
        <p14:creationId xmlns:p14="http://schemas.microsoft.com/office/powerpoint/2010/main" val="534833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4573B-F89B-436B-8128-F668ACF35E92}"/>
              </a:ext>
            </a:extLst>
          </p:cNvPr>
          <p:cNvSpPr>
            <a:spLocks noGrp="1"/>
          </p:cNvSpPr>
          <p:nvPr>
            <p:ph type="title"/>
          </p:nvPr>
        </p:nvSpPr>
        <p:spPr/>
        <p:txBody>
          <a:bodyPr/>
          <a:lstStyle/>
          <a:p>
            <a:pPr algn="ctr"/>
            <a:r>
              <a:rPr lang="en-US" dirty="0"/>
              <a:t>What are the Links in the Chain? </a:t>
            </a:r>
            <a:br>
              <a:rPr lang="en-US" dirty="0"/>
            </a:br>
            <a:r>
              <a:rPr lang="en-US" sz="2000" dirty="0"/>
              <a:t>(Continued)</a:t>
            </a:r>
            <a:br>
              <a:rPr lang="en-US" sz="2000" dirty="0"/>
            </a:br>
            <a:br>
              <a:rPr lang="en-US" sz="2000" dirty="0"/>
            </a:br>
            <a:br>
              <a:rPr lang="en-US" sz="2000" dirty="0"/>
            </a:br>
            <a:br>
              <a:rPr lang="en-US" sz="2000" dirty="0"/>
            </a:br>
            <a:br>
              <a:rPr lang="en-US" sz="2000" dirty="0"/>
            </a:br>
            <a:br>
              <a:rPr lang="en-US" sz="2000" dirty="0"/>
            </a:br>
            <a:endParaRPr lang="en-US" sz="2000" dirty="0"/>
          </a:p>
        </p:txBody>
      </p:sp>
      <p:sp>
        <p:nvSpPr>
          <p:cNvPr id="3" name="Content Placeholder 2">
            <a:extLst>
              <a:ext uri="{FF2B5EF4-FFF2-40B4-BE49-F238E27FC236}">
                <a16:creationId xmlns:a16="http://schemas.microsoft.com/office/drawing/2014/main" id="{3C70E432-979A-4759-9D13-60C223740503}"/>
              </a:ext>
            </a:extLst>
          </p:cNvPr>
          <p:cNvSpPr>
            <a:spLocks noGrp="1"/>
          </p:cNvSpPr>
          <p:nvPr>
            <p:ph idx="1"/>
          </p:nvPr>
        </p:nvSpPr>
        <p:spPr/>
        <p:txBody>
          <a:bodyPr/>
          <a:lstStyle/>
          <a:p>
            <a:r>
              <a:rPr lang="en-US" b="1" u="sng" dirty="0"/>
              <a:t>Transmission/Transport </a:t>
            </a:r>
            <a:r>
              <a:rPr lang="en-US" dirty="0"/>
              <a:t>are the ways the infectious agent can be passed on </a:t>
            </a:r>
          </a:p>
          <a:p>
            <a:pPr lvl="1"/>
            <a:r>
              <a:rPr lang="en-US" sz="2000" dirty="0"/>
              <a:t>There are 5 types of Transmission</a:t>
            </a:r>
          </a:p>
          <a:p>
            <a:pPr lvl="1"/>
            <a:r>
              <a:rPr lang="en-US" sz="2000" dirty="0"/>
              <a:t> </a:t>
            </a:r>
            <a:r>
              <a:rPr lang="en-US" sz="2000" b="1" u="sng" dirty="0"/>
              <a:t>Contact:</a:t>
            </a:r>
            <a:r>
              <a:rPr lang="en-US" sz="2000" dirty="0"/>
              <a:t> direct skin to skin contact, or skin to soil/vegetation harboring pathogen</a:t>
            </a:r>
          </a:p>
          <a:p>
            <a:pPr lvl="1"/>
            <a:r>
              <a:rPr lang="en-US" sz="2000" b="1" u="sng" dirty="0"/>
              <a:t>Droplet</a:t>
            </a:r>
            <a:r>
              <a:rPr lang="en-US" sz="2000" dirty="0"/>
              <a:t>: Someone coughs or sneezes and those particles fly in the air and into someone’s eyes, mouth, or nose, or it lands on a surface where it can live for a certain amount of time</a:t>
            </a:r>
          </a:p>
          <a:p>
            <a:pPr lvl="1"/>
            <a:r>
              <a:rPr lang="en-US" sz="2000" b="1" u="sng" dirty="0"/>
              <a:t>Airborne: </a:t>
            </a:r>
            <a:r>
              <a:rPr lang="en-US" sz="2000" dirty="0"/>
              <a:t>Unlike droplet, airborne transmission means the particle remains floating in the air. Ex. Tuberculosis </a:t>
            </a:r>
          </a:p>
          <a:p>
            <a:pPr lvl="1"/>
            <a:r>
              <a:rPr lang="en-US" sz="2000" b="1" u="sng" dirty="0"/>
              <a:t>Vehicle: </a:t>
            </a:r>
            <a:r>
              <a:rPr lang="en-US" sz="2000" dirty="0"/>
              <a:t>Something that can indirectly transmit virus or bacteria, ex: food, water, fomites (linen, tables, other </a:t>
            </a:r>
            <a:r>
              <a:rPr lang="en-US" sz="2000" dirty="0" err="1"/>
              <a:t>inatimate</a:t>
            </a:r>
            <a:r>
              <a:rPr lang="en-US" sz="2000" dirty="0"/>
              <a:t> objects)</a:t>
            </a:r>
          </a:p>
          <a:p>
            <a:pPr lvl="1"/>
            <a:r>
              <a:rPr lang="en-US" sz="2000" b="1" u="sng" dirty="0"/>
              <a:t>Vector: </a:t>
            </a:r>
            <a:r>
              <a:rPr lang="en-US" sz="2000" dirty="0"/>
              <a:t>Transmitted by an insect, Ex: flies and mosquitos</a:t>
            </a:r>
          </a:p>
          <a:p>
            <a:endParaRPr lang="en-US" dirty="0"/>
          </a:p>
        </p:txBody>
      </p:sp>
      <p:pic>
        <p:nvPicPr>
          <p:cNvPr id="4" name="Picture 3">
            <a:extLst>
              <a:ext uri="{FF2B5EF4-FFF2-40B4-BE49-F238E27FC236}">
                <a16:creationId xmlns:a16="http://schemas.microsoft.com/office/drawing/2014/main" id="{AECE1948-1D8E-4DE5-9B83-EEA369A723A1}"/>
              </a:ext>
            </a:extLst>
          </p:cNvPr>
          <p:cNvPicPr>
            <a:picLocks noChangeAspect="1"/>
          </p:cNvPicPr>
          <p:nvPr/>
        </p:nvPicPr>
        <p:blipFill>
          <a:blip r:embed="rId4"/>
          <a:stretch>
            <a:fillRect/>
          </a:stretch>
        </p:blipFill>
        <p:spPr>
          <a:xfrm>
            <a:off x="448917" y="3791445"/>
            <a:ext cx="2362200" cy="1933575"/>
          </a:xfrm>
          <a:prstGeom prst="rect">
            <a:avLst/>
          </a:prstGeom>
        </p:spPr>
      </p:pic>
      <p:pic>
        <p:nvPicPr>
          <p:cNvPr id="5" name="5.m4a" descr="5.m4a">
            <a:hlinkClick r:id="" action="ppaction://media"/>
            <a:extLst>
              <a:ext uri="{FF2B5EF4-FFF2-40B4-BE49-F238E27FC236}">
                <a16:creationId xmlns:a16="http://schemas.microsoft.com/office/drawing/2014/main" id="{2C33848A-B21A-C149-8506-4070F9DC95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517" y="6045200"/>
            <a:ext cx="812800" cy="812800"/>
          </a:xfrm>
          <a:prstGeom prst="rect">
            <a:avLst/>
          </a:prstGeom>
        </p:spPr>
      </p:pic>
    </p:spTree>
    <p:extLst>
      <p:ext uri="{BB962C8B-B14F-4D97-AF65-F5344CB8AC3E}">
        <p14:creationId xmlns:p14="http://schemas.microsoft.com/office/powerpoint/2010/main" val="3205042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4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096E-B613-42D1-8939-5325730C17AD}"/>
              </a:ext>
            </a:extLst>
          </p:cNvPr>
          <p:cNvSpPr>
            <a:spLocks noGrp="1"/>
          </p:cNvSpPr>
          <p:nvPr>
            <p:ph type="title"/>
          </p:nvPr>
        </p:nvSpPr>
        <p:spPr/>
        <p:txBody>
          <a:bodyPr/>
          <a:lstStyle/>
          <a:p>
            <a:pPr algn="ctr"/>
            <a:r>
              <a:rPr lang="en-US" dirty="0"/>
              <a:t>What are the Links in the Chain? </a:t>
            </a:r>
            <a:br>
              <a:rPr lang="en-US" dirty="0"/>
            </a:br>
            <a:r>
              <a:rPr lang="en-US" sz="2000" dirty="0"/>
              <a:t>(Continued)</a:t>
            </a:r>
            <a:br>
              <a:rPr lang="en-US" sz="2000" dirty="0"/>
            </a:br>
            <a:br>
              <a:rPr lang="en-US" sz="2000" dirty="0"/>
            </a:br>
            <a:br>
              <a:rPr lang="en-US" sz="2000" dirty="0"/>
            </a:br>
            <a:br>
              <a:rPr lang="en-US" sz="2000" dirty="0"/>
            </a:br>
            <a:br>
              <a:rPr lang="en-US" sz="2000" dirty="0"/>
            </a:br>
            <a:endParaRPr lang="en-US" dirty="0"/>
          </a:p>
        </p:txBody>
      </p:sp>
      <p:sp>
        <p:nvSpPr>
          <p:cNvPr id="3" name="Content Placeholder 2">
            <a:extLst>
              <a:ext uri="{FF2B5EF4-FFF2-40B4-BE49-F238E27FC236}">
                <a16:creationId xmlns:a16="http://schemas.microsoft.com/office/drawing/2014/main" id="{2C9982C9-FAF8-430E-9FD0-2EE2C2EBB4ED}"/>
              </a:ext>
            </a:extLst>
          </p:cNvPr>
          <p:cNvSpPr>
            <a:spLocks noGrp="1"/>
          </p:cNvSpPr>
          <p:nvPr>
            <p:ph idx="1"/>
          </p:nvPr>
        </p:nvSpPr>
        <p:spPr/>
        <p:txBody>
          <a:bodyPr/>
          <a:lstStyle/>
          <a:p>
            <a:r>
              <a:rPr lang="en-US" b="1" u="sng" dirty="0"/>
              <a:t>Portal of entry </a:t>
            </a:r>
            <a:r>
              <a:rPr lang="en-US" dirty="0"/>
              <a:t>is the way the infectious agent can enter a new host </a:t>
            </a:r>
          </a:p>
          <a:p>
            <a:pPr lvl="1"/>
            <a:r>
              <a:rPr lang="en-US" dirty="0"/>
              <a:t>Ex: Through broken skin, respiratory tract, mucous membranes or, for those in healthcare settings, catheters and IV lines</a:t>
            </a:r>
          </a:p>
          <a:p>
            <a:r>
              <a:rPr lang="en-US" b="1" u="sng" dirty="0"/>
              <a:t>The host </a:t>
            </a:r>
            <a:r>
              <a:rPr lang="en-US" dirty="0"/>
              <a:t>is any carrier of an infection or someone at risk of infection.</a:t>
            </a:r>
          </a:p>
          <a:p>
            <a:pPr lvl="1"/>
            <a:r>
              <a:rPr lang="en-US" dirty="0"/>
              <a:t>During this time, many believe only the elderly can be a host, this is not true, anyone and everyone can become infected by COVID 19, which is why it is important to try and break the chain of infection</a:t>
            </a:r>
          </a:p>
          <a:p>
            <a:pPr lvl="1"/>
            <a:r>
              <a:rPr lang="en-US" dirty="0"/>
              <a:t>Not EVERYONE will be symptomatic, but they can still become carriers and infect others. </a:t>
            </a:r>
          </a:p>
          <a:p>
            <a:pPr lvl="1"/>
            <a:r>
              <a:rPr lang="en-US" dirty="0"/>
              <a:t>People with poor immune symptoms are at a greater risk, but they ARE NOT the only ones who may develop complications from COVID 19</a:t>
            </a:r>
          </a:p>
        </p:txBody>
      </p:sp>
      <p:pic>
        <p:nvPicPr>
          <p:cNvPr id="4" name="Picture 3">
            <a:extLst>
              <a:ext uri="{FF2B5EF4-FFF2-40B4-BE49-F238E27FC236}">
                <a16:creationId xmlns:a16="http://schemas.microsoft.com/office/drawing/2014/main" id="{AFAC16E5-3BC3-4147-AD39-EAFCC3C6DF1C}"/>
              </a:ext>
            </a:extLst>
          </p:cNvPr>
          <p:cNvPicPr>
            <a:picLocks noChangeAspect="1"/>
          </p:cNvPicPr>
          <p:nvPr/>
        </p:nvPicPr>
        <p:blipFill>
          <a:blip r:embed="rId4"/>
          <a:stretch>
            <a:fillRect/>
          </a:stretch>
        </p:blipFill>
        <p:spPr>
          <a:xfrm>
            <a:off x="545560" y="3791445"/>
            <a:ext cx="2362200" cy="1933575"/>
          </a:xfrm>
          <a:prstGeom prst="rect">
            <a:avLst/>
          </a:prstGeom>
        </p:spPr>
      </p:pic>
      <p:pic>
        <p:nvPicPr>
          <p:cNvPr id="5" name="6.m4a" descr="6.m4a">
            <a:hlinkClick r:id="" action="ppaction://media"/>
            <a:extLst>
              <a:ext uri="{FF2B5EF4-FFF2-40B4-BE49-F238E27FC236}">
                <a16:creationId xmlns:a16="http://schemas.microsoft.com/office/drawing/2014/main" id="{298B1A84-5892-F349-AF98-E0021FC539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160" y="6045200"/>
            <a:ext cx="812800" cy="812800"/>
          </a:xfrm>
          <a:prstGeom prst="rect">
            <a:avLst/>
          </a:prstGeom>
        </p:spPr>
      </p:pic>
    </p:spTree>
    <p:extLst>
      <p:ext uri="{BB962C8B-B14F-4D97-AF65-F5344CB8AC3E}">
        <p14:creationId xmlns:p14="http://schemas.microsoft.com/office/powerpoint/2010/main" val="1733397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1BC5F-2E8A-4CFA-BB0D-681053F7B381}"/>
              </a:ext>
            </a:extLst>
          </p:cNvPr>
          <p:cNvSpPr>
            <a:spLocks noGrp="1"/>
          </p:cNvSpPr>
          <p:nvPr>
            <p:ph type="title"/>
          </p:nvPr>
        </p:nvSpPr>
        <p:spPr/>
        <p:txBody>
          <a:bodyPr/>
          <a:lstStyle/>
          <a:p>
            <a:pPr algn="ctr"/>
            <a:r>
              <a:rPr lang="en-US" dirty="0"/>
              <a:t>How to break the chain?</a:t>
            </a:r>
            <a:br>
              <a:rPr lang="en-US" dirty="0"/>
            </a:br>
            <a:br>
              <a:rPr lang="en-US" dirty="0"/>
            </a:br>
            <a:r>
              <a:rPr lang="en-US" sz="2000" dirty="0"/>
              <a:t>Each link is needed in order for infection to occur, if you break at least 1 of the links, the CHAIN of INFECTION will be broken</a:t>
            </a:r>
            <a:endParaRPr lang="en-US" dirty="0"/>
          </a:p>
        </p:txBody>
      </p:sp>
      <p:pic>
        <p:nvPicPr>
          <p:cNvPr id="4" name="Content Placeholder 3">
            <a:extLst>
              <a:ext uri="{FF2B5EF4-FFF2-40B4-BE49-F238E27FC236}">
                <a16:creationId xmlns:a16="http://schemas.microsoft.com/office/drawing/2014/main" id="{C4F2F553-DEF5-4D5B-B62E-EA8939655115}"/>
              </a:ext>
            </a:extLst>
          </p:cNvPr>
          <p:cNvPicPr>
            <a:picLocks noGrp="1" noChangeAspect="1"/>
          </p:cNvPicPr>
          <p:nvPr>
            <p:ph idx="1"/>
          </p:nvPr>
        </p:nvPicPr>
        <p:blipFill>
          <a:blip r:embed="rId4"/>
          <a:stretch>
            <a:fillRect/>
          </a:stretch>
        </p:blipFill>
        <p:spPr>
          <a:xfrm>
            <a:off x="3868738" y="1282185"/>
            <a:ext cx="7315200" cy="4284105"/>
          </a:xfrm>
          <a:prstGeom prst="rect">
            <a:avLst/>
          </a:prstGeom>
        </p:spPr>
      </p:pic>
      <p:pic>
        <p:nvPicPr>
          <p:cNvPr id="5" name="7">
            <a:hlinkClick r:id="" action="ppaction://media"/>
            <a:extLst>
              <a:ext uri="{FF2B5EF4-FFF2-40B4-BE49-F238E27FC236}">
                <a16:creationId xmlns:a16="http://schemas.microsoft.com/office/drawing/2014/main" id="{E5D93965-5C38-43CD-BA40-3A036D0EE5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405" y="6134686"/>
            <a:ext cx="609600" cy="609600"/>
          </a:xfrm>
          <a:prstGeom prst="rect">
            <a:avLst/>
          </a:prstGeom>
        </p:spPr>
      </p:pic>
    </p:spTree>
    <p:extLst>
      <p:ext uri="{BB962C8B-B14F-4D97-AF65-F5344CB8AC3E}">
        <p14:creationId xmlns:p14="http://schemas.microsoft.com/office/powerpoint/2010/main" val="422606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0698B-2ED6-400C-820C-68388C4D2C09}"/>
              </a:ext>
            </a:extLst>
          </p:cNvPr>
          <p:cNvSpPr>
            <a:spLocks noGrp="1"/>
          </p:cNvSpPr>
          <p:nvPr>
            <p:ph type="title"/>
          </p:nvPr>
        </p:nvSpPr>
        <p:spPr/>
        <p:txBody>
          <a:bodyPr/>
          <a:lstStyle/>
          <a:p>
            <a:pPr algn="ctr"/>
            <a:r>
              <a:rPr lang="en-US" dirty="0"/>
              <a:t>How to Break the Chain</a:t>
            </a:r>
            <a:br>
              <a:rPr lang="en-US" dirty="0"/>
            </a:br>
            <a:br>
              <a:rPr lang="en-US" dirty="0"/>
            </a:b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38DFDEAB-F216-4709-9836-80C7373ADE24}"/>
              </a:ext>
            </a:extLst>
          </p:cNvPr>
          <p:cNvSpPr>
            <a:spLocks noGrp="1"/>
          </p:cNvSpPr>
          <p:nvPr>
            <p:ph idx="1"/>
          </p:nvPr>
        </p:nvSpPr>
        <p:spPr/>
        <p:txBody>
          <a:bodyPr/>
          <a:lstStyle/>
          <a:p>
            <a:r>
              <a:rPr lang="en-US" dirty="0"/>
              <a:t>There are various ways to break the chain, below we will discuss ways to break the chain. </a:t>
            </a:r>
          </a:p>
          <a:p>
            <a:r>
              <a:rPr lang="en-US" dirty="0"/>
              <a:t>The pathogen (germ) must live in a reservoir, without the germ or the reservoir, the pathogen  cannot exist. </a:t>
            </a:r>
          </a:p>
          <a:p>
            <a:r>
              <a:rPr lang="en-US" dirty="0"/>
              <a:t>Intervention: </a:t>
            </a:r>
          </a:p>
          <a:p>
            <a:pPr lvl="1"/>
            <a:r>
              <a:rPr lang="en-US" dirty="0"/>
              <a:t>Remove pathogen by cleaning the area </a:t>
            </a:r>
          </a:p>
          <a:p>
            <a:pPr lvl="1"/>
            <a:r>
              <a:rPr lang="en-US" dirty="0"/>
              <a:t>Sanitizing an area with sanitizers, bleach, or even cleaning with household products can remove the pathogen. </a:t>
            </a:r>
          </a:p>
          <a:p>
            <a:pPr lvl="1"/>
            <a:r>
              <a:rPr lang="en-US" dirty="0"/>
              <a:t>If the reservoir is a wound, then it is important to keep that site clean and dry to prevent the germ from staying in an environment where they can live and thrive</a:t>
            </a:r>
          </a:p>
        </p:txBody>
      </p:sp>
      <p:pic>
        <p:nvPicPr>
          <p:cNvPr id="4" name="Picture 3">
            <a:extLst>
              <a:ext uri="{FF2B5EF4-FFF2-40B4-BE49-F238E27FC236}">
                <a16:creationId xmlns:a16="http://schemas.microsoft.com/office/drawing/2014/main" id="{0B2CD1A1-861E-44C7-A46D-6F1D3F3F4D98}"/>
              </a:ext>
            </a:extLst>
          </p:cNvPr>
          <p:cNvPicPr>
            <a:picLocks noChangeAspect="1"/>
          </p:cNvPicPr>
          <p:nvPr/>
        </p:nvPicPr>
        <p:blipFill>
          <a:blip r:embed="rId4"/>
          <a:stretch>
            <a:fillRect/>
          </a:stretch>
        </p:blipFill>
        <p:spPr>
          <a:xfrm>
            <a:off x="655097" y="3341602"/>
            <a:ext cx="2143125" cy="2143125"/>
          </a:xfrm>
          <a:prstGeom prst="rect">
            <a:avLst/>
          </a:prstGeom>
        </p:spPr>
      </p:pic>
      <p:pic>
        <p:nvPicPr>
          <p:cNvPr id="5" name="8 (1).m4a" descr="8 (1).m4a">
            <a:hlinkClick r:id="" action="ppaction://media"/>
            <a:extLst>
              <a:ext uri="{FF2B5EF4-FFF2-40B4-BE49-F238E27FC236}">
                <a16:creationId xmlns:a16="http://schemas.microsoft.com/office/drawing/2014/main" id="{11ABB9D8-7B87-124D-A73D-FE223EE41E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47" y="6045200"/>
            <a:ext cx="812800" cy="812800"/>
          </a:xfrm>
          <a:prstGeom prst="rect">
            <a:avLst/>
          </a:prstGeom>
        </p:spPr>
      </p:pic>
    </p:spTree>
    <p:extLst>
      <p:ext uri="{BB962C8B-B14F-4D97-AF65-F5344CB8AC3E}">
        <p14:creationId xmlns:p14="http://schemas.microsoft.com/office/powerpoint/2010/main" val="201518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5A7F1-80AF-4B22-AF19-6123E393D8EE}"/>
              </a:ext>
            </a:extLst>
          </p:cNvPr>
          <p:cNvSpPr>
            <a:spLocks noGrp="1"/>
          </p:cNvSpPr>
          <p:nvPr>
            <p:ph type="title"/>
          </p:nvPr>
        </p:nvSpPr>
        <p:spPr/>
        <p:txBody>
          <a:bodyPr/>
          <a:lstStyle/>
          <a:p>
            <a:pPr algn="ctr"/>
            <a:r>
              <a:rPr lang="en-US" dirty="0"/>
              <a:t>How to Break the Chain</a:t>
            </a:r>
            <a:br>
              <a:rPr lang="en-US" dirty="0"/>
            </a:br>
            <a:br>
              <a:rPr lang="en-US" dirty="0"/>
            </a:b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47B0F64F-9155-4625-AD2E-C012ECBC05B8}"/>
              </a:ext>
            </a:extLst>
          </p:cNvPr>
          <p:cNvSpPr>
            <a:spLocks noGrp="1"/>
          </p:cNvSpPr>
          <p:nvPr>
            <p:ph idx="1"/>
          </p:nvPr>
        </p:nvSpPr>
        <p:spPr/>
        <p:txBody>
          <a:bodyPr/>
          <a:lstStyle/>
          <a:p>
            <a:r>
              <a:rPr lang="en-US" dirty="0"/>
              <a:t>Portal of Exit </a:t>
            </a:r>
          </a:p>
          <a:p>
            <a:pPr lvl="1"/>
            <a:r>
              <a:rPr lang="en-US" dirty="0"/>
              <a:t>From the reservoir, the pathogen has to have a DOOR out. </a:t>
            </a:r>
          </a:p>
          <a:p>
            <a:pPr lvl="1"/>
            <a:r>
              <a:rPr lang="en-US" dirty="0"/>
              <a:t>By closing this door, the germ cannot leave </a:t>
            </a:r>
          </a:p>
          <a:p>
            <a:pPr marL="502920" lvl="1" indent="0">
              <a:buNone/>
            </a:pPr>
            <a:endParaRPr lang="en-US" dirty="0"/>
          </a:p>
          <a:p>
            <a:r>
              <a:rPr lang="en-US" dirty="0"/>
              <a:t>Mode of Transmission</a:t>
            </a:r>
          </a:p>
          <a:p>
            <a:pPr lvl="1"/>
            <a:r>
              <a:rPr lang="en-US" dirty="0"/>
              <a:t>In addition to a DOOR, the germ must have a “Vehicle” for transmission</a:t>
            </a:r>
          </a:p>
          <a:p>
            <a:pPr lvl="1"/>
            <a:r>
              <a:rPr lang="en-US" dirty="0"/>
              <a:t>That can be through contact, droplet, air, common vehicle, or vector</a:t>
            </a:r>
          </a:p>
          <a:p>
            <a:pPr lvl="1"/>
            <a:r>
              <a:rPr lang="en-US" dirty="0"/>
              <a:t>Sneezing or Coughing into your elbow, wearing a mask if you’re sick, properly using gloves when handling contaminated things like dirt, soiled items, or blood are all ways to stop the portal or exit and/or transmission</a:t>
            </a:r>
          </a:p>
        </p:txBody>
      </p:sp>
      <p:pic>
        <p:nvPicPr>
          <p:cNvPr id="4" name="Picture 3">
            <a:extLst>
              <a:ext uri="{FF2B5EF4-FFF2-40B4-BE49-F238E27FC236}">
                <a16:creationId xmlns:a16="http://schemas.microsoft.com/office/drawing/2014/main" id="{098BA4BD-99D9-4982-8E2B-D67306F11234}"/>
              </a:ext>
            </a:extLst>
          </p:cNvPr>
          <p:cNvPicPr>
            <a:picLocks noChangeAspect="1"/>
          </p:cNvPicPr>
          <p:nvPr/>
        </p:nvPicPr>
        <p:blipFill>
          <a:blip r:embed="rId4"/>
          <a:stretch>
            <a:fillRect/>
          </a:stretch>
        </p:blipFill>
        <p:spPr>
          <a:xfrm>
            <a:off x="655097" y="3311594"/>
            <a:ext cx="2143125" cy="2143125"/>
          </a:xfrm>
          <a:prstGeom prst="rect">
            <a:avLst/>
          </a:prstGeom>
        </p:spPr>
      </p:pic>
      <p:pic>
        <p:nvPicPr>
          <p:cNvPr id="5" name="9.m4a" descr="9.m4a">
            <a:hlinkClick r:id="" action="ppaction://media"/>
            <a:extLst>
              <a:ext uri="{FF2B5EF4-FFF2-40B4-BE49-F238E27FC236}">
                <a16:creationId xmlns:a16="http://schemas.microsoft.com/office/drawing/2014/main" id="{61BB259A-FFA3-2A4B-B71C-C86D468CAD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460" y="6045200"/>
            <a:ext cx="812800" cy="812800"/>
          </a:xfrm>
          <a:prstGeom prst="rect">
            <a:avLst/>
          </a:prstGeom>
        </p:spPr>
      </p:pic>
    </p:spTree>
    <p:extLst>
      <p:ext uri="{BB962C8B-B14F-4D97-AF65-F5344CB8AC3E}">
        <p14:creationId xmlns:p14="http://schemas.microsoft.com/office/powerpoint/2010/main" val="1655699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A9C098-A058-4A59-AA77-E2402053F600}">
  <ds:schemaRef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http://schemas.microsoft.com/office/2006/documentManagement/types"/>
    <ds:schemaRef ds:uri="http://schemas.microsoft.com/office/infopath/2007/PartnerControl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8CEA0254-3646-4633-AE89-92733C2D6975}">
  <ds:schemaRefs>
    <ds:schemaRef ds:uri="http://schemas.microsoft.com/sharepoint/v3/contenttype/forms"/>
  </ds:schemaRefs>
</ds:datastoreItem>
</file>

<file path=customXml/itemProps3.xml><?xml version="1.0" encoding="utf-8"?>
<ds:datastoreItem xmlns:ds="http://schemas.openxmlformats.org/officeDocument/2006/customXml" ds:itemID="{0BD8AF61-0EFE-4B67-AC63-165AA360F9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Frame design</Template>
  <TotalTime>0</TotalTime>
  <Words>1541</Words>
  <Application>Microsoft Office PowerPoint</Application>
  <PresentationFormat>Widescreen</PresentationFormat>
  <Paragraphs>100</Paragraphs>
  <Slides>16</Slides>
  <Notes>1</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Calibri</vt:lpstr>
      <vt:lpstr>Corbel</vt:lpstr>
      <vt:lpstr>Wingdings 2</vt:lpstr>
      <vt:lpstr>Frame</vt:lpstr>
      <vt:lpstr>Infection Control: Breaking the Chain *Audio  Clips  onn each slide , press play</vt:lpstr>
      <vt:lpstr>Infection Defined:   (NOUN) the process of infecting or the state of being infected. </vt:lpstr>
      <vt:lpstr>-Break the Links  -Break the Chain  -Stop Spread of Infection</vt:lpstr>
      <vt:lpstr>What are the Links in the Chain?    </vt:lpstr>
      <vt:lpstr>What are the Links in the Chain?  (Continued)      </vt:lpstr>
      <vt:lpstr>What are the Links in the Chain?  (Continued)     </vt:lpstr>
      <vt:lpstr>How to break the chain?  Each link is needed in order for infection to occur, if you break at least 1 of the links, the CHAIN of INFECTION will be broken</vt:lpstr>
      <vt:lpstr>How to Break the Chain     </vt:lpstr>
      <vt:lpstr>How to Break the Chain     </vt:lpstr>
      <vt:lpstr>How to Break the Chain     </vt:lpstr>
      <vt:lpstr>How to Break the Chain    </vt:lpstr>
      <vt:lpstr>Scenario: Breaking the chain of infection from COVID </vt:lpstr>
      <vt:lpstr>Scenario:  Identify the Links    </vt:lpstr>
      <vt:lpstr>Scenario:  Breaking the Chain of Infection with Covid   </vt:lpstr>
      <vt:lpstr>Awareness:      </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2020-03-23T17:53:12Z</dcterms:created>
  <dcterms:modified xsi:type="dcterms:W3CDTF">2020-04-09T19:50:57Z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