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84" r:id="rId4"/>
  </p:sldMasterIdLst>
  <p:notesMasterIdLst>
    <p:notesMasterId r:id="rId12"/>
  </p:notesMasterIdLst>
  <p:handoutMasterIdLst>
    <p:handoutMasterId r:id="rId13"/>
  </p:handoutMasterIdLst>
  <p:sldIdLst>
    <p:sldId id="256" r:id="rId5"/>
    <p:sldId id="260" r:id="rId6"/>
    <p:sldId id="261" r:id="rId7"/>
    <p:sldId id="269" r:id="rId8"/>
    <p:sldId id="270" r:id="rId9"/>
    <p:sldId id="271" r:id="rId10"/>
    <p:sldId id="273" r:id="rId11"/>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83707" autoAdjust="0"/>
  </p:normalViewPr>
  <p:slideViewPr>
    <p:cSldViewPr snapToGrid="0">
      <p:cViewPr>
        <p:scale>
          <a:sx n="80" d="100"/>
          <a:sy n="80" d="100"/>
        </p:scale>
        <p:origin x="-30" y="678"/>
      </p:cViewPr>
      <p:guideLst/>
    </p:cSldViewPr>
  </p:slideViewPr>
  <p:notesTextViewPr>
    <p:cViewPr>
      <p:scale>
        <a:sx n="1" d="1"/>
        <a:sy n="1" d="1"/>
      </p:scale>
      <p:origin x="0" y="0"/>
    </p:cViewPr>
  </p:notesTextViewPr>
  <p:notesViewPr>
    <p:cSldViewPr snapToGrid="0">
      <p:cViewPr varScale="1">
        <p:scale>
          <a:sx n="58" d="100"/>
          <a:sy n="58" d="100"/>
        </p:scale>
        <p:origin x="2965"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600B7FD6-6B50-4C58-994F-82DC62142788}"/>
              </a:ext>
            </a:extLst>
          </p:cNvPr>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95CC7F2D-6B16-4B88-A4F8-ABD5316B4732}"/>
              </a:ext>
            </a:extLst>
          </p:cNvPr>
          <p:cNvSpPr>
            <a:spLocks noGrp="1"/>
          </p:cNvSpPr>
          <p:nvPr>
            <p:ph type="dt" sz="quarter" idx="1"/>
          </p:nvPr>
        </p:nvSpPr>
        <p:spPr>
          <a:xfrm>
            <a:off x="3898102" y="0"/>
            <a:ext cx="2982119" cy="466434"/>
          </a:xfrm>
          <a:prstGeom prst="rect">
            <a:avLst/>
          </a:prstGeom>
        </p:spPr>
        <p:txBody>
          <a:bodyPr vert="horz" lIns="92446" tIns="46223" rIns="92446" bIns="46223" rtlCol="0"/>
          <a:lstStyle>
            <a:lvl1pPr algn="r">
              <a:defRPr sz="1200"/>
            </a:lvl1pPr>
          </a:lstStyle>
          <a:p>
            <a:fld id="{2F51DC69-60C3-4CF7-A135-6E702ECCE0F0}" type="datetimeFigureOut">
              <a:rPr lang="en-US" smtClean="0"/>
              <a:t>10/23/2019</a:t>
            </a:fld>
            <a:endParaRPr lang="en-US" dirty="0"/>
          </a:p>
        </p:txBody>
      </p:sp>
      <p:sp>
        <p:nvSpPr>
          <p:cNvPr id="4" name="Footer Placeholder 3">
            <a:extLst>
              <a:ext uri="{FF2B5EF4-FFF2-40B4-BE49-F238E27FC236}">
                <a16:creationId xmlns="" xmlns:a16="http://schemas.microsoft.com/office/drawing/2014/main" id="{F94CEF1E-1ACC-48D0-92B3-CB3D4FED50A8}"/>
              </a:ext>
            </a:extLst>
          </p:cNvPr>
          <p:cNvSpPr>
            <a:spLocks noGrp="1"/>
          </p:cNvSpPr>
          <p:nvPr>
            <p:ph type="ftr" sz="quarter" idx="2"/>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45F188B4-83B8-4C82-AFAC-DC1E415458F6}"/>
              </a:ext>
            </a:extLst>
          </p:cNvPr>
          <p:cNvSpPr>
            <a:spLocks noGrp="1"/>
          </p:cNvSpPr>
          <p:nvPr>
            <p:ph type="sldNum" sz="quarter" idx="3"/>
          </p:nvPr>
        </p:nvSpPr>
        <p:spPr>
          <a:xfrm>
            <a:off x="3898102" y="8829967"/>
            <a:ext cx="2982119" cy="466433"/>
          </a:xfrm>
          <a:prstGeom prst="rect">
            <a:avLst/>
          </a:prstGeom>
        </p:spPr>
        <p:txBody>
          <a:bodyPr vert="horz" lIns="92446" tIns="46223" rIns="92446" bIns="46223" rtlCol="0" anchor="b"/>
          <a:lstStyle>
            <a:lvl1pPr algn="r">
              <a:defRPr sz="1200"/>
            </a:lvl1pPr>
          </a:lstStyle>
          <a:p>
            <a:fld id="{D7A9FFBD-F123-4881-BC93-591827BC61E0}" type="slidenum">
              <a:rPr lang="en-US" smtClean="0"/>
              <a:t>‹#›</a:t>
            </a:fld>
            <a:endParaRPr lang="en-US" dirty="0"/>
          </a:p>
        </p:txBody>
      </p:sp>
    </p:spTree>
    <p:extLst>
      <p:ext uri="{BB962C8B-B14F-4D97-AF65-F5344CB8AC3E}">
        <p14:creationId xmlns:p14="http://schemas.microsoft.com/office/powerpoint/2010/main" val="1736621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36E3EC7B-6C72-4FBB-87DF-2BD2CB7DC1E6}" type="datetimeFigureOut">
              <a:rPr lang="en-US" smtClean="0"/>
              <a:t>10/23/2019</a:t>
            </a:fld>
            <a:endParaRPr lang="en-US" dirty="0"/>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B262A795-6F94-4A96-B820-B9038480D048}" type="slidenum">
              <a:rPr lang="en-US" smtClean="0"/>
              <a:t>‹#›</a:t>
            </a:fld>
            <a:endParaRPr lang="en-US" dirty="0"/>
          </a:p>
        </p:txBody>
      </p:sp>
    </p:spTree>
    <p:extLst>
      <p:ext uri="{BB962C8B-B14F-4D97-AF65-F5344CB8AC3E}">
        <p14:creationId xmlns:p14="http://schemas.microsoft.com/office/powerpoint/2010/main" val="966495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ahoma" panose="020B0604030504040204" pitchFamily="34" charset="0"/>
                <a:ea typeface="Tahoma" panose="020B0604030504040204" pitchFamily="34" charset="0"/>
                <a:cs typeface="Tahoma" panose="020B0604030504040204" pitchFamily="34" charset="0"/>
              </a:rPr>
              <a:t>Are your classroom colors different than what you see in this template? That’s OK! Click on Design -&gt; Variants (the down arrow) -&gt; Pick the color scheme that works for you!</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Feel free to change any “You will…” and “I will…” statements to ensure they align with your classroom procedures and rules!</a:t>
            </a:r>
          </a:p>
        </p:txBody>
      </p:sp>
      <p:sp>
        <p:nvSpPr>
          <p:cNvPr id="4" name="Slide Number Placeholder 3"/>
          <p:cNvSpPr>
            <a:spLocks noGrp="1"/>
          </p:cNvSpPr>
          <p:nvPr>
            <p:ph type="sldNum" sz="quarter" idx="10"/>
          </p:nvPr>
        </p:nvSpPr>
        <p:spPr/>
        <p:txBody>
          <a:bodyPr/>
          <a:lstStyle/>
          <a:p>
            <a:fld id="{B262A795-6F94-4A96-B820-B9038480D048}" type="slidenum">
              <a:rPr lang="en-US" smtClean="0"/>
              <a:t>1</a:t>
            </a:fld>
            <a:endParaRPr lang="en-US" dirty="0"/>
          </a:p>
        </p:txBody>
      </p:sp>
    </p:spTree>
    <p:extLst>
      <p:ext uri="{BB962C8B-B14F-4D97-AF65-F5344CB8AC3E}">
        <p14:creationId xmlns:p14="http://schemas.microsoft.com/office/powerpoint/2010/main" val="3642546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48A87A34-81AB-432B-8DAE-1953F412C126}" type="datetimeFigureOut">
              <a:rPr lang="en-US" smtClean="0"/>
              <a:t>10/23/2019</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D22F896-40B5-4ADD-8801-0D06FADFA095}" type="slidenum">
              <a:rPr lang="en-US" smtClean="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6785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17245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42219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85284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7076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4525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6800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7527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020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55246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5071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8A87A34-81AB-432B-8DAE-1953F412C126}" type="datetimeFigureOut">
              <a:rPr lang="en-US" smtClean="0"/>
              <a:pPr/>
              <a:t>10/23/2019</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476196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81F489-B701-4C74-9747-27C8656A89CC}"/>
              </a:ext>
            </a:extLst>
          </p:cNvPr>
          <p:cNvSpPr>
            <a:spLocks noGrp="1"/>
          </p:cNvSpPr>
          <p:nvPr>
            <p:ph type="ctrTitle"/>
          </p:nvPr>
        </p:nvSpPr>
        <p:spPr/>
        <p:txBody>
          <a:bodyPr>
            <a:normAutofit/>
          </a:bodyPr>
          <a:lstStyle/>
          <a:p>
            <a:r>
              <a:rPr lang="en-US" dirty="0" smtClean="0">
                <a:latin typeface="Rockwell" panose="02060603020205020403" pitchFamily="18" charset="0"/>
              </a:rPr>
              <a:t>Field trip Guidelines </a:t>
            </a:r>
            <a:endParaRPr lang="en-US" dirty="0">
              <a:latin typeface="Rockwell" panose="02060603020205020403" pitchFamily="18" charset="0"/>
            </a:endParaRPr>
          </a:p>
        </p:txBody>
      </p:sp>
      <p:sp>
        <p:nvSpPr>
          <p:cNvPr id="3" name="Subtitle 2">
            <a:extLst>
              <a:ext uri="{FF2B5EF4-FFF2-40B4-BE49-F238E27FC236}">
                <a16:creationId xmlns="" xmlns:a16="http://schemas.microsoft.com/office/drawing/2014/main" id="{6D699F35-1401-4ECD-9F96-7017DB9FA104}"/>
              </a:ext>
            </a:extLst>
          </p:cNvPr>
          <p:cNvSpPr>
            <a:spLocks noGrp="1"/>
          </p:cNvSpPr>
          <p:nvPr>
            <p:ph type="subTitle" idx="1"/>
          </p:nvPr>
        </p:nvSpPr>
        <p:spPr/>
        <p:txBody>
          <a:bodyPr/>
          <a:lstStyle/>
          <a:p>
            <a:r>
              <a:rPr lang="en-US" dirty="0" smtClean="0">
                <a:latin typeface="Tahoma" panose="020B0604030504040204" pitchFamily="34" charset="0"/>
                <a:ea typeface="Tahoma" panose="020B0604030504040204" pitchFamily="34" charset="0"/>
                <a:cs typeface="Tahoma" panose="020B0604030504040204" pitchFamily="34" charset="0"/>
              </a:rPr>
              <a:t>Glendale Community College</a:t>
            </a:r>
            <a:endParaRPr lang="en-US" dirty="0">
              <a:latin typeface="Tahoma" panose="020B0604030504040204" pitchFamily="34" charset="0"/>
              <a:ea typeface="Tahoma" panose="020B0604030504040204" pitchFamily="34" charset="0"/>
              <a:cs typeface="Tahoma" panose="020B0604030504040204" pitchFamily="34" charset="0"/>
            </a:endParaRPr>
          </a:p>
        </p:txBody>
      </p:sp>
      <p:pic>
        <p:nvPicPr>
          <p:cNvPr id="4" name="Graphic 4" descr="Bus">
            <a:extLst>
              <a:ext uri="{FF2B5EF4-FFF2-40B4-BE49-F238E27FC236}">
                <a16:creationId xmlns="" xmlns:a16="http://schemas.microsoft.com/office/drawing/2014/main" id="{22D80468-1845-4A70-B844-7C50FC401D4A}"/>
              </a:ext>
            </a:extLst>
          </p:cNvPr>
          <p:cNvPicPr>
            <a:picLocks noChangeAspect="1"/>
          </p:cNvPicPr>
          <p:nvPr/>
        </p:nvPicPr>
        <p:blipFill>
          <a:blip r:embed="rId3">
            <a:biLevel thresh="25000"/>
            <a:extLst>
              <a:ext uri="{96DAC541-7B7A-43D3-8B79-37D633B846F1}">
                <asvg:svgBlip xmlns="" xmlns:asvg="http://schemas.microsoft.com/office/drawing/2016/SVG/main" r:embed="rId4"/>
              </a:ext>
            </a:extLst>
          </a:blip>
          <a:stretch>
            <a:fillRect/>
          </a:stretch>
        </p:blipFill>
        <p:spPr>
          <a:xfrm>
            <a:off x="9562990" y="2769651"/>
            <a:ext cx="914400" cy="914400"/>
          </a:xfrm>
          <a:prstGeom prst="rect">
            <a:avLst/>
          </a:prstGeom>
        </p:spPr>
      </p:pic>
    </p:spTree>
    <p:extLst>
      <p:ext uri="{BB962C8B-B14F-4D97-AF65-F5344CB8AC3E}">
        <p14:creationId xmlns:p14="http://schemas.microsoft.com/office/powerpoint/2010/main" val="6169067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153DD3-C27C-457D-ADDD-066D01CB95CA}"/>
              </a:ext>
            </a:extLst>
          </p:cNvPr>
          <p:cNvSpPr>
            <a:spLocks noGrp="1"/>
          </p:cNvSpPr>
          <p:nvPr>
            <p:ph type="title"/>
          </p:nvPr>
        </p:nvSpPr>
        <p:spPr>
          <a:xfrm>
            <a:off x="1140144" y="231140"/>
            <a:ext cx="9875520" cy="1356360"/>
          </a:xfrm>
        </p:spPr>
        <p:txBody>
          <a:bodyPr/>
          <a:lstStyle/>
          <a:p>
            <a:r>
              <a:rPr lang="en-US" dirty="0" smtClean="0">
                <a:latin typeface="Rockwell" panose="02060603020205020403" pitchFamily="18" charset="0"/>
              </a:rPr>
              <a:t>Instructors must know</a:t>
            </a:r>
            <a:endParaRPr lang="en-US" dirty="0">
              <a:latin typeface="Rockwell" panose="02060603020205020403" pitchFamily="18" charset="0"/>
            </a:endParaRPr>
          </a:p>
        </p:txBody>
      </p:sp>
      <p:graphicFrame>
        <p:nvGraphicFramePr>
          <p:cNvPr id="4" name="Content Placeholder 3">
            <a:extLst>
              <a:ext uri="{FF2B5EF4-FFF2-40B4-BE49-F238E27FC236}">
                <a16:creationId xmlns="" xmlns:a16="http://schemas.microsoft.com/office/drawing/2014/main" id="{31F44B22-324B-4DE8-B32C-85312184904C}"/>
              </a:ext>
            </a:extLst>
          </p:cNvPr>
          <p:cNvGraphicFramePr>
            <a:graphicFrameLocks noGrp="1"/>
          </p:cNvGraphicFramePr>
          <p:nvPr>
            <p:ph idx="1"/>
            <p:extLst>
              <p:ext uri="{D42A27DB-BD31-4B8C-83A1-F6EECF244321}">
                <p14:modId xmlns:p14="http://schemas.microsoft.com/office/powerpoint/2010/main" val="1033880152"/>
              </p:ext>
            </p:extLst>
          </p:nvPr>
        </p:nvGraphicFramePr>
        <p:xfrm>
          <a:off x="457200" y="1215580"/>
          <a:ext cx="11239500" cy="5162360"/>
        </p:xfrm>
        <a:graphic>
          <a:graphicData uri="http://schemas.openxmlformats.org/drawingml/2006/table">
            <a:tbl>
              <a:tblPr firstRow="1" bandRow="1">
                <a:tableStyleId>{5C22544A-7EE6-4342-B048-85BDC9FD1C3A}</a:tableStyleId>
              </a:tblPr>
              <a:tblGrid>
                <a:gridCol w="5619750">
                  <a:extLst>
                    <a:ext uri="{9D8B030D-6E8A-4147-A177-3AD203B41FA5}">
                      <a16:colId xmlns="" xmlns:a16="http://schemas.microsoft.com/office/drawing/2014/main" val="743422230"/>
                    </a:ext>
                  </a:extLst>
                </a:gridCol>
                <a:gridCol w="5619750">
                  <a:extLst>
                    <a:ext uri="{9D8B030D-6E8A-4147-A177-3AD203B41FA5}">
                      <a16:colId xmlns="" xmlns:a16="http://schemas.microsoft.com/office/drawing/2014/main" val="777156215"/>
                    </a:ext>
                  </a:extLst>
                </a:gridCol>
              </a:tblGrid>
              <a:tr h="329628">
                <a:tc>
                  <a:txBody>
                    <a:bodyPr/>
                    <a:lstStyle/>
                    <a:p>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endParaRPr lang="en-US"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 xmlns:a16="http://schemas.microsoft.com/office/drawing/2014/main" val="2496822786"/>
                  </a:ext>
                </a:extLst>
              </a:tr>
              <a:tr h="4652392">
                <a:tc>
                  <a:txBody>
                    <a:bodyPr/>
                    <a:lstStyle/>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1600" kern="1200" dirty="0" smtClean="0">
                          <a:solidFill>
                            <a:schemeClr val="dk1"/>
                          </a:solidFill>
                          <a:effectLst/>
                          <a:latin typeface="+mn-lt"/>
                          <a:ea typeface="+mn-ea"/>
                          <a:cs typeface="+mn-cs"/>
                        </a:rPr>
                        <a:t>Field trips shall not be scheduled during the two weeks prior to the start of final examinations each semester if the time of the field trips extend beyond the regular scheduled class period.</a:t>
                      </a: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1600" kern="1200" dirty="0" smtClean="0">
                          <a:solidFill>
                            <a:schemeClr val="dk1"/>
                          </a:solidFill>
                          <a:effectLst/>
                          <a:latin typeface="+mn-lt"/>
                          <a:ea typeface="+mn-ea"/>
                          <a:cs typeface="+mn-cs"/>
                        </a:rPr>
                        <a:t>Field trip forms are available in the Office of Instructional Services (AD-145).</a:t>
                      </a: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1600" kern="1200" dirty="0" smtClean="0">
                          <a:solidFill>
                            <a:schemeClr val="dk1"/>
                          </a:solidFill>
                          <a:effectLst/>
                          <a:latin typeface="+mn-lt"/>
                          <a:ea typeface="+mn-ea"/>
                          <a:cs typeface="+mn-cs"/>
                        </a:rPr>
                        <a:t>The application for Field Trip Form must be </a:t>
                      </a:r>
                      <a:r>
                        <a:rPr lang="en-US" sz="1600" b="1" u="sng" kern="1200" dirty="0" smtClean="0">
                          <a:solidFill>
                            <a:schemeClr val="dk1"/>
                          </a:solidFill>
                          <a:effectLst/>
                          <a:latin typeface="+mn-lt"/>
                          <a:ea typeface="+mn-ea"/>
                          <a:cs typeface="+mn-cs"/>
                        </a:rPr>
                        <a:t>completed by the instructor</a:t>
                      </a:r>
                      <a:r>
                        <a:rPr lang="en-US" sz="1600" kern="1200" dirty="0" smtClean="0">
                          <a:solidFill>
                            <a:schemeClr val="dk1"/>
                          </a:solidFill>
                          <a:effectLst/>
                          <a:latin typeface="+mn-lt"/>
                          <a:ea typeface="+mn-ea"/>
                          <a:cs typeface="+mn-cs"/>
                        </a:rPr>
                        <a:t> and </a:t>
                      </a:r>
                      <a:r>
                        <a:rPr lang="en-US" sz="1600" b="1" u="sng" kern="1200" dirty="0" smtClean="0">
                          <a:solidFill>
                            <a:schemeClr val="dk1"/>
                          </a:solidFill>
                          <a:effectLst/>
                          <a:latin typeface="+mn-lt"/>
                          <a:ea typeface="+mn-ea"/>
                          <a:cs typeface="+mn-cs"/>
                        </a:rPr>
                        <a:t>approved by the Division Chairperson</a:t>
                      </a:r>
                      <a:r>
                        <a:rPr lang="en-US" sz="1600" kern="1200" dirty="0" smtClean="0">
                          <a:solidFill>
                            <a:schemeClr val="dk1"/>
                          </a:solidFill>
                          <a:effectLst/>
                          <a:latin typeface="+mn-lt"/>
                          <a:ea typeface="+mn-ea"/>
                          <a:cs typeface="+mn-cs"/>
                        </a:rPr>
                        <a:t> and the appropriate </a:t>
                      </a:r>
                      <a:r>
                        <a:rPr lang="en-US" sz="1600" b="1" u="sng" kern="1200" dirty="0" smtClean="0">
                          <a:solidFill>
                            <a:schemeClr val="dk1"/>
                          </a:solidFill>
                          <a:effectLst/>
                          <a:latin typeface="+mn-lt"/>
                          <a:ea typeface="+mn-ea"/>
                          <a:cs typeface="+mn-cs"/>
                        </a:rPr>
                        <a:t>Instructional Dean</a:t>
                      </a:r>
                      <a:r>
                        <a:rPr lang="en-US" sz="1600" kern="1200" dirty="0" smtClean="0">
                          <a:solidFill>
                            <a:schemeClr val="dk1"/>
                          </a:solidFill>
                          <a:effectLst/>
                          <a:latin typeface="+mn-lt"/>
                          <a:ea typeface="+mn-ea"/>
                          <a:cs typeface="+mn-cs"/>
                        </a:rPr>
                        <a:t> </a:t>
                      </a:r>
                      <a:r>
                        <a:rPr lang="en-US" sz="1600" b="1" u="sng" kern="1200" dirty="0" smtClean="0">
                          <a:solidFill>
                            <a:schemeClr val="dk1"/>
                          </a:solidFill>
                          <a:effectLst/>
                          <a:latin typeface="+mn-lt"/>
                          <a:ea typeface="+mn-ea"/>
                          <a:cs typeface="+mn-cs"/>
                        </a:rPr>
                        <a:t>prior to the trip date</a:t>
                      </a:r>
                      <a:r>
                        <a:rPr lang="en-US" sz="1600" kern="1200" dirty="0" smtClean="0">
                          <a:solidFill>
                            <a:schemeClr val="dk1"/>
                          </a:solidFill>
                          <a:effectLst/>
                          <a:latin typeface="+mn-lt"/>
                          <a:ea typeface="+mn-ea"/>
                          <a:cs typeface="+mn-cs"/>
                        </a:rPr>
                        <a:t>. It is suggested to allow 2-3 days for contingencies.</a:t>
                      </a: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endParaRPr lang="en-US" sz="16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endParaRPr lang="en-US"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All students attending a field trip shall complete the Field Trip Student Participation and Emergency Form.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If the student is under 18, the Permission for Emergency Care must also be completed.</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Forms should be completed in</a:t>
                      </a:r>
                      <a:r>
                        <a:rPr lang="en-US" sz="1600" u="sng" kern="1200" dirty="0" smtClean="0">
                          <a:solidFill>
                            <a:schemeClr val="dk1"/>
                          </a:solidFill>
                          <a:effectLst/>
                          <a:latin typeface="+mn-lt"/>
                          <a:ea typeface="+mn-ea"/>
                          <a:cs typeface="+mn-cs"/>
                        </a:rPr>
                        <a:t> </a:t>
                      </a:r>
                      <a:r>
                        <a:rPr lang="en-US" sz="1600" b="1" u="sng" kern="1200" dirty="0" smtClean="0">
                          <a:solidFill>
                            <a:schemeClr val="dk1"/>
                          </a:solidFill>
                          <a:effectLst/>
                          <a:latin typeface="+mn-lt"/>
                          <a:ea typeface="+mn-ea"/>
                          <a:cs typeface="+mn-cs"/>
                        </a:rPr>
                        <a:t>triplicate </a:t>
                      </a:r>
                      <a:r>
                        <a:rPr lang="en-US" sz="1600" kern="1200" dirty="0" smtClean="0">
                          <a:solidFill>
                            <a:schemeClr val="dk1"/>
                          </a:solidFill>
                          <a:effectLst/>
                          <a:latin typeface="+mn-lt"/>
                          <a:ea typeface="+mn-ea"/>
                          <a:cs typeface="+mn-cs"/>
                        </a:rPr>
                        <a:t>with </a:t>
                      </a:r>
                      <a:r>
                        <a:rPr lang="en-US" sz="1600" kern="1200" dirty="0" smtClean="0">
                          <a:solidFill>
                            <a:schemeClr val="dk1"/>
                          </a:solidFill>
                          <a:effectLst/>
                          <a:latin typeface="+mn-lt"/>
                          <a:ea typeface="+mn-ea"/>
                          <a:cs typeface="+mn-cs"/>
                        </a:rPr>
                        <a:t>the original being returned to the Office of Instructional Services (AD-145</a:t>
                      </a:r>
                      <a:r>
                        <a:rPr lang="en-US" sz="1600" kern="1200" dirty="0" smtClean="0">
                          <a:solidFill>
                            <a:schemeClr val="dk1"/>
                          </a:solidFill>
                          <a:effectLst/>
                          <a:latin typeface="+mn-lt"/>
                          <a:ea typeface="+mn-ea"/>
                          <a:cs typeface="+mn-cs"/>
                        </a:rPr>
                        <a:t>).</a:t>
                      </a:r>
                      <a:endParaRPr lang="en-US" sz="16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A </a:t>
                      </a:r>
                      <a:r>
                        <a:rPr lang="en-US" sz="1600" b="1" u="sng" kern="1200" dirty="0" smtClean="0">
                          <a:solidFill>
                            <a:schemeClr val="dk1"/>
                          </a:solidFill>
                          <a:effectLst/>
                          <a:latin typeface="+mn-lt"/>
                          <a:ea typeface="+mn-ea"/>
                          <a:cs typeface="+mn-cs"/>
                        </a:rPr>
                        <a:t>copy to be retained by the instructor</a:t>
                      </a:r>
                      <a:r>
                        <a:rPr lang="en-US" sz="1600" kern="1200" dirty="0" smtClean="0">
                          <a:solidFill>
                            <a:schemeClr val="dk1"/>
                          </a:solidFill>
                          <a:effectLst/>
                          <a:latin typeface="+mn-lt"/>
                          <a:ea typeface="+mn-ea"/>
                          <a:cs typeface="+mn-cs"/>
                        </a:rPr>
                        <a:t> so that it may accompany the student on the field trip and a copy for the student. </a:t>
                      </a: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endParaRPr lang="en-US" sz="16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endParaRPr lang="en-US" sz="1600" kern="1200" dirty="0" smtClean="0">
                        <a:solidFill>
                          <a:schemeClr val="dk1"/>
                        </a:solidFill>
                        <a:effectLst/>
                        <a:latin typeface="+mn-lt"/>
                        <a:ea typeface="+mn-ea"/>
                        <a:cs typeface="+mn-cs"/>
                      </a:endParaRPr>
                    </a:p>
                    <a:p>
                      <a:pPr marL="285750" indent="-285750">
                        <a:lnSpc>
                          <a:spcPct val="150000"/>
                        </a:lnSpc>
                        <a:buFont typeface="Wingdings" panose="05000000000000000000" pitchFamily="2" charset="2"/>
                        <a:buChar char="Ø"/>
                      </a:pPr>
                      <a:endParaRPr lang="en-US" sz="16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 xmlns:a16="http://schemas.microsoft.com/office/drawing/2014/main" val="744739329"/>
                  </a:ext>
                </a:extLst>
              </a:tr>
            </a:tbl>
          </a:graphicData>
        </a:graphic>
      </p:graphicFrame>
      <p:pic>
        <p:nvPicPr>
          <p:cNvPr id="5" name="Graphic 4" descr="Bus">
            <a:extLst>
              <a:ext uri="{FF2B5EF4-FFF2-40B4-BE49-F238E27FC236}">
                <a16:creationId xmlns="" xmlns:a16="http://schemas.microsoft.com/office/drawing/2014/main" id="{22D80468-1845-4A70-B844-7C50FC401D4A}"/>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7337136" y="452120"/>
            <a:ext cx="914400" cy="914400"/>
          </a:xfrm>
          <a:prstGeom prst="rect">
            <a:avLst/>
          </a:prstGeom>
        </p:spPr>
      </p:pic>
    </p:spTree>
    <p:extLst>
      <p:ext uri="{BB962C8B-B14F-4D97-AF65-F5344CB8AC3E}">
        <p14:creationId xmlns:p14="http://schemas.microsoft.com/office/powerpoint/2010/main" val="1524077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153DD3-C27C-457D-ADDD-066D01CB95CA}"/>
              </a:ext>
            </a:extLst>
          </p:cNvPr>
          <p:cNvSpPr>
            <a:spLocks noGrp="1"/>
          </p:cNvSpPr>
          <p:nvPr>
            <p:ph type="title"/>
          </p:nvPr>
        </p:nvSpPr>
        <p:spPr>
          <a:xfrm>
            <a:off x="1096766" y="244867"/>
            <a:ext cx="9875520" cy="1356360"/>
          </a:xfrm>
        </p:spPr>
        <p:txBody>
          <a:bodyPr/>
          <a:lstStyle/>
          <a:p>
            <a:r>
              <a:rPr lang="en-US" dirty="0">
                <a:latin typeface="Rockwell" panose="02060603020205020403" pitchFamily="18" charset="0"/>
              </a:rPr>
              <a:t>Instructors must know</a:t>
            </a:r>
          </a:p>
        </p:txBody>
      </p:sp>
      <p:graphicFrame>
        <p:nvGraphicFramePr>
          <p:cNvPr id="4" name="Content Placeholder 3">
            <a:extLst>
              <a:ext uri="{FF2B5EF4-FFF2-40B4-BE49-F238E27FC236}">
                <a16:creationId xmlns="" xmlns:a16="http://schemas.microsoft.com/office/drawing/2014/main" id="{31F44B22-324B-4DE8-B32C-85312184904C}"/>
              </a:ext>
            </a:extLst>
          </p:cNvPr>
          <p:cNvGraphicFramePr>
            <a:graphicFrameLocks noGrp="1"/>
          </p:cNvGraphicFramePr>
          <p:nvPr>
            <p:ph idx="1"/>
            <p:extLst>
              <p:ext uri="{D42A27DB-BD31-4B8C-83A1-F6EECF244321}">
                <p14:modId xmlns:p14="http://schemas.microsoft.com/office/powerpoint/2010/main" val="2434373081"/>
              </p:ext>
            </p:extLst>
          </p:nvPr>
        </p:nvGraphicFramePr>
        <p:xfrm>
          <a:off x="469900" y="1355874"/>
          <a:ext cx="11252200" cy="4537807"/>
        </p:xfrm>
        <a:graphic>
          <a:graphicData uri="http://schemas.openxmlformats.org/drawingml/2006/table">
            <a:tbl>
              <a:tblPr firstRow="1" bandRow="1">
                <a:tableStyleId>{5C22544A-7EE6-4342-B048-85BDC9FD1C3A}</a:tableStyleId>
              </a:tblPr>
              <a:tblGrid>
                <a:gridCol w="5626100">
                  <a:extLst>
                    <a:ext uri="{9D8B030D-6E8A-4147-A177-3AD203B41FA5}">
                      <a16:colId xmlns="" xmlns:a16="http://schemas.microsoft.com/office/drawing/2014/main" val="743422230"/>
                    </a:ext>
                  </a:extLst>
                </a:gridCol>
                <a:gridCol w="5626100">
                  <a:extLst>
                    <a:ext uri="{9D8B030D-6E8A-4147-A177-3AD203B41FA5}">
                      <a16:colId xmlns="" xmlns:a16="http://schemas.microsoft.com/office/drawing/2014/main" val="777156215"/>
                    </a:ext>
                  </a:extLst>
                </a:gridCol>
              </a:tblGrid>
              <a:tr h="472727">
                <a:tc>
                  <a:txBody>
                    <a:bodyPr/>
                    <a:lstStyle/>
                    <a:p>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endParaRPr lang="en-US"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 xmlns:a16="http://schemas.microsoft.com/office/drawing/2014/main" val="2496822786"/>
                  </a:ext>
                </a:extLst>
              </a:tr>
              <a:tr h="3963142">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A Release/Assumption of Risk form should be completed for voluntary participation where appropriate.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A single form may be completed for multiple trips during a semester.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b="1" u="sng" kern="1200" dirty="0" smtClean="0">
                          <a:solidFill>
                            <a:schemeClr val="dk1"/>
                          </a:solidFill>
                          <a:effectLst/>
                          <a:latin typeface="+mn-lt"/>
                          <a:ea typeface="+mn-ea"/>
                          <a:cs typeface="+mn-cs"/>
                        </a:rPr>
                        <a:t>All dates</a:t>
                      </a:r>
                      <a:r>
                        <a:rPr lang="en-US" sz="1600" kern="1200" dirty="0" smtClean="0">
                          <a:solidFill>
                            <a:schemeClr val="dk1"/>
                          </a:solidFill>
                          <a:effectLst/>
                          <a:latin typeface="+mn-lt"/>
                          <a:ea typeface="+mn-ea"/>
                          <a:cs typeface="+mn-cs"/>
                        </a:rPr>
                        <a:t> and </a:t>
                      </a:r>
                      <a:r>
                        <a:rPr lang="en-US" sz="1600" b="1" u="sng" kern="1200" dirty="0" smtClean="0">
                          <a:solidFill>
                            <a:schemeClr val="dk1"/>
                          </a:solidFill>
                          <a:effectLst/>
                          <a:latin typeface="+mn-lt"/>
                          <a:ea typeface="+mn-ea"/>
                          <a:cs typeface="+mn-cs"/>
                        </a:rPr>
                        <a:t>locations</a:t>
                      </a:r>
                      <a:r>
                        <a:rPr lang="en-US" sz="1600" kern="1200" dirty="0" smtClean="0">
                          <a:solidFill>
                            <a:schemeClr val="dk1"/>
                          </a:solidFill>
                          <a:effectLst/>
                          <a:latin typeface="+mn-lt"/>
                          <a:ea typeface="+mn-ea"/>
                          <a:cs typeface="+mn-cs"/>
                        </a:rPr>
                        <a:t> must be listed on the form.</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u="sng" kern="1200" dirty="0" smtClean="0">
                          <a:solidFill>
                            <a:schemeClr val="dk1"/>
                          </a:solidFill>
                          <a:effectLst/>
                          <a:latin typeface="+mn-lt"/>
                          <a:ea typeface="+mn-ea"/>
                          <a:cs typeface="+mn-cs"/>
                        </a:rPr>
                        <a:t>First Aid kits shall be taken</a:t>
                      </a:r>
                      <a:r>
                        <a:rPr lang="en-US" sz="1600" kern="1200" dirty="0" smtClean="0">
                          <a:solidFill>
                            <a:schemeClr val="dk1"/>
                          </a:solidFill>
                          <a:effectLst/>
                          <a:latin typeface="+mn-lt"/>
                          <a:ea typeface="+mn-ea"/>
                          <a:cs typeface="+mn-cs"/>
                        </a:rPr>
                        <a:t> on all field trips and shall be the responsibility of the instructor.</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The instructor should not arrange the transportation </a:t>
                      </a:r>
                      <a:r>
                        <a:rPr lang="en-US" sz="1600" kern="1200" dirty="0" smtClean="0">
                          <a:solidFill>
                            <a:schemeClr val="dk1"/>
                          </a:solidFill>
                          <a:effectLst/>
                          <a:latin typeface="+mn-lt"/>
                          <a:ea typeface="+mn-ea"/>
                          <a:cs typeface="+mn-cs"/>
                        </a:rPr>
                        <a:t>.</a:t>
                      </a:r>
                      <a:endParaRPr lang="en-US" sz="16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lang="en-US"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b="1" u="sng" kern="1200" dirty="0" smtClean="0">
                          <a:solidFill>
                            <a:schemeClr val="dk1"/>
                          </a:solidFill>
                          <a:effectLst/>
                          <a:latin typeface="+mn-lt"/>
                          <a:ea typeface="+mn-ea"/>
                          <a:cs typeface="+mn-cs"/>
                        </a:rPr>
                        <a:t>All students must fill out and bring pages 3, 4 and 5.  </a:t>
                      </a:r>
                      <a:endParaRPr lang="en-US" sz="16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Page </a:t>
                      </a:r>
                      <a:r>
                        <a:rPr lang="en-US" sz="1600" kern="1200" dirty="0" smtClean="0">
                          <a:solidFill>
                            <a:schemeClr val="dk1"/>
                          </a:solidFill>
                          <a:effectLst/>
                          <a:latin typeface="+mn-lt"/>
                          <a:ea typeface="+mn-ea"/>
                          <a:cs typeface="+mn-cs"/>
                        </a:rPr>
                        <a:t>3 - Have </a:t>
                      </a:r>
                      <a:r>
                        <a:rPr lang="en-US" sz="1600" kern="1200" dirty="0" smtClean="0">
                          <a:solidFill>
                            <a:schemeClr val="dk1"/>
                          </a:solidFill>
                          <a:effectLst/>
                          <a:latin typeface="+mn-lt"/>
                          <a:ea typeface="+mn-ea"/>
                          <a:cs typeface="+mn-cs"/>
                        </a:rPr>
                        <a:t>student fill out the emergency contact </a:t>
                      </a:r>
                      <a:r>
                        <a:rPr lang="en-US" sz="1600" kern="1200" dirty="0" smtClean="0">
                          <a:solidFill>
                            <a:schemeClr val="dk1"/>
                          </a:solidFill>
                          <a:effectLst/>
                          <a:latin typeface="+mn-lt"/>
                          <a:ea typeface="+mn-ea"/>
                          <a:cs typeface="+mn-cs"/>
                        </a:rPr>
                        <a:t>info;</a:t>
                      </a:r>
                      <a:r>
                        <a:rPr lang="en-US" sz="1600" kern="1200" baseline="0" dirty="0" smtClean="0">
                          <a:solidFill>
                            <a:schemeClr val="dk1"/>
                          </a:solidFill>
                          <a:effectLst/>
                          <a:latin typeface="+mn-lt"/>
                          <a:ea typeface="+mn-ea"/>
                          <a:cs typeface="+mn-cs"/>
                        </a:rPr>
                        <a:t> </a:t>
                      </a:r>
                      <a:r>
                        <a:rPr lang="en-US" sz="1600" kern="1200" dirty="0" smtClean="0">
                          <a:solidFill>
                            <a:schemeClr val="dk1"/>
                          </a:solidFill>
                          <a:effectLst/>
                          <a:latin typeface="+mn-lt"/>
                          <a:ea typeface="+mn-ea"/>
                          <a:cs typeface="+mn-cs"/>
                        </a:rPr>
                        <a:t>day and </a:t>
                      </a:r>
                      <a:r>
                        <a:rPr lang="en-US" sz="1600" kern="1200" dirty="0" smtClean="0">
                          <a:solidFill>
                            <a:schemeClr val="dk1"/>
                          </a:solidFill>
                          <a:effectLst/>
                          <a:latin typeface="+mn-lt"/>
                          <a:ea typeface="+mn-ea"/>
                          <a:cs typeface="+mn-cs"/>
                        </a:rPr>
                        <a:t>evening phone # (they</a:t>
                      </a:r>
                      <a:r>
                        <a:rPr lang="en-US" sz="1600" kern="1200" baseline="0" dirty="0" smtClean="0">
                          <a:solidFill>
                            <a:schemeClr val="dk1"/>
                          </a:solidFill>
                          <a:effectLst/>
                          <a:latin typeface="+mn-lt"/>
                          <a:ea typeface="+mn-ea"/>
                          <a:cs typeface="+mn-cs"/>
                        </a:rPr>
                        <a:t> cannot list </a:t>
                      </a:r>
                      <a:r>
                        <a:rPr lang="en-US" sz="1600" kern="1200" dirty="0" smtClean="0">
                          <a:solidFill>
                            <a:schemeClr val="dk1"/>
                          </a:solidFill>
                          <a:effectLst/>
                          <a:latin typeface="+mn-lt"/>
                          <a:ea typeface="+mn-ea"/>
                          <a:cs typeface="+mn-cs"/>
                        </a:rPr>
                        <a:t>themselves). Also, list any allergies, medications, or medical conditions students has. If it does not apply to them write “N/A</a:t>
                      </a:r>
                      <a:r>
                        <a:rPr lang="en-US" sz="1600" kern="1200" dirty="0" smtClean="0">
                          <a:solidFill>
                            <a:schemeClr val="dk1"/>
                          </a:solidFill>
                          <a:effectLst/>
                          <a:latin typeface="+mn-lt"/>
                          <a:ea typeface="+mn-ea"/>
                          <a:cs typeface="+mn-cs"/>
                        </a:rPr>
                        <a:t>”.</a:t>
                      </a:r>
                      <a:endParaRPr lang="en-US" sz="16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kern="1200" dirty="0" smtClean="0">
                          <a:solidFill>
                            <a:schemeClr val="dk1"/>
                          </a:solidFill>
                          <a:effectLst/>
                          <a:latin typeface="+mn-lt"/>
                          <a:ea typeface="+mn-ea"/>
                          <a:cs typeface="+mn-cs"/>
                        </a:rPr>
                        <a:t>Pages 4 and </a:t>
                      </a:r>
                      <a:r>
                        <a:rPr lang="en-US" sz="1600" kern="1200" dirty="0" smtClean="0">
                          <a:solidFill>
                            <a:schemeClr val="dk1"/>
                          </a:solidFill>
                          <a:effectLst/>
                          <a:latin typeface="+mn-lt"/>
                          <a:ea typeface="+mn-ea"/>
                          <a:cs typeface="+mn-cs"/>
                        </a:rPr>
                        <a:t>5</a:t>
                      </a:r>
                      <a:r>
                        <a:rPr lang="en-US" sz="1600" kern="1200" baseline="0" dirty="0" smtClean="0">
                          <a:solidFill>
                            <a:schemeClr val="dk1"/>
                          </a:solidFill>
                          <a:effectLst/>
                          <a:latin typeface="+mn-lt"/>
                          <a:ea typeface="+mn-ea"/>
                          <a:cs typeface="+mn-cs"/>
                        </a:rPr>
                        <a:t> -</a:t>
                      </a:r>
                      <a:r>
                        <a:rPr lang="en-US" sz="1600" kern="1200" dirty="0" smtClean="0">
                          <a:solidFill>
                            <a:schemeClr val="dk1"/>
                          </a:solidFill>
                          <a:effectLst/>
                          <a:latin typeface="+mn-lt"/>
                          <a:ea typeface="+mn-ea"/>
                          <a:cs typeface="+mn-cs"/>
                        </a:rPr>
                        <a:t> If </a:t>
                      </a:r>
                      <a:r>
                        <a:rPr lang="en-US" sz="1600" kern="1200" dirty="0" smtClean="0">
                          <a:solidFill>
                            <a:schemeClr val="dk1"/>
                          </a:solidFill>
                          <a:effectLst/>
                          <a:latin typeface="+mn-lt"/>
                          <a:ea typeface="+mn-ea"/>
                          <a:cs typeface="+mn-cs"/>
                        </a:rPr>
                        <a:t>student is under 18 years </a:t>
                      </a:r>
                      <a:r>
                        <a:rPr lang="en-US" sz="1600" kern="1200" dirty="0" smtClean="0">
                          <a:solidFill>
                            <a:schemeClr val="dk1"/>
                          </a:solidFill>
                          <a:effectLst/>
                          <a:latin typeface="+mn-lt"/>
                          <a:ea typeface="+mn-ea"/>
                          <a:cs typeface="+mn-cs"/>
                        </a:rPr>
                        <a:t>old, </a:t>
                      </a:r>
                      <a:r>
                        <a:rPr lang="en-US" sz="1600" kern="1200" dirty="0" smtClean="0">
                          <a:solidFill>
                            <a:schemeClr val="dk1"/>
                          </a:solidFill>
                          <a:effectLst/>
                          <a:latin typeface="+mn-lt"/>
                          <a:ea typeface="+mn-ea"/>
                          <a:cs typeface="+mn-cs"/>
                        </a:rPr>
                        <a:t>have the student and the guardian fill the</a:t>
                      </a:r>
                      <a:r>
                        <a:rPr lang="en-US" sz="1600" kern="1200" baseline="0" dirty="0" smtClean="0">
                          <a:solidFill>
                            <a:schemeClr val="dk1"/>
                          </a:solidFill>
                          <a:effectLst/>
                          <a:latin typeface="+mn-lt"/>
                          <a:ea typeface="+mn-ea"/>
                          <a:cs typeface="+mn-cs"/>
                        </a:rPr>
                        <a:t> form. </a:t>
                      </a:r>
                      <a:r>
                        <a:rPr lang="en-US" sz="1600" kern="1200" dirty="0" smtClean="0">
                          <a:solidFill>
                            <a:schemeClr val="dk1"/>
                          </a:solidFill>
                          <a:effectLst/>
                          <a:latin typeface="+mn-lt"/>
                          <a:ea typeface="+mn-ea"/>
                          <a:cs typeface="+mn-cs"/>
                        </a:rPr>
                        <a:t>If the student is over </a:t>
                      </a:r>
                      <a:r>
                        <a:rPr lang="en-US" sz="1600" kern="1200" dirty="0" smtClean="0">
                          <a:solidFill>
                            <a:schemeClr val="dk1"/>
                          </a:solidFill>
                          <a:effectLst/>
                          <a:latin typeface="+mn-lt"/>
                          <a:ea typeface="+mn-ea"/>
                          <a:cs typeface="+mn-cs"/>
                        </a:rPr>
                        <a:t>18, </a:t>
                      </a:r>
                      <a:r>
                        <a:rPr lang="en-US" sz="1600" kern="1200" dirty="0" smtClean="0">
                          <a:solidFill>
                            <a:schemeClr val="dk1"/>
                          </a:solidFill>
                          <a:effectLst/>
                          <a:latin typeface="+mn-lt"/>
                          <a:ea typeface="+mn-ea"/>
                          <a:cs typeface="+mn-cs"/>
                        </a:rPr>
                        <a:t>have student write “N/A- over 18 years old”.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600" b="1" u="sng" kern="1200" dirty="0" smtClean="0">
                          <a:solidFill>
                            <a:schemeClr val="dk1"/>
                          </a:solidFill>
                          <a:effectLst/>
                          <a:latin typeface="+mn-lt"/>
                          <a:ea typeface="+mn-ea"/>
                          <a:cs typeface="+mn-cs"/>
                        </a:rPr>
                        <a:t>READ</a:t>
                      </a:r>
                      <a:r>
                        <a:rPr lang="en-US" sz="1600" b="1" u="sng" kern="1200" baseline="0" dirty="0" smtClean="0">
                          <a:solidFill>
                            <a:schemeClr val="dk1"/>
                          </a:solidFill>
                          <a:effectLst/>
                          <a:latin typeface="+mn-lt"/>
                          <a:ea typeface="+mn-ea"/>
                          <a:cs typeface="+mn-cs"/>
                        </a:rPr>
                        <a:t> OVER THE FULL GUIDELINES FOR MORE DETAILED INFORMATION</a:t>
                      </a:r>
                      <a:endParaRPr lang="en-US" sz="1600" b="1" u="sng" kern="1200" dirty="0" smtClean="0">
                        <a:solidFill>
                          <a:schemeClr val="dk1"/>
                        </a:solidFill>
                        <a:effectLst/>
                        <a:latin typeface="+mn-lt"/>
                        <a:ea typeface="+mn-ea"/>
                        <a:cs typeface="+mn-cs"/>
                      </a:endParaRPr>
                    </a:p>
                    <a:p>
                      <a:pPr marL="0" indent="0">
                        <a:lnSpc>
                          <a:spcPct val="150000"/>
                        </a:lnSpc>
                        <a:buFont typeface="Wingdings" panose="05000000000000000000" pitchFamily="2" charset="2"/>
                        <a:buNone/>
                      </a:pPr>
                      <a:endParaRPr lang="en-US" sz="16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 xmlns:a16="http://schemas.microsoft.com/office/drawing/2014/main" val="744739329"/>
                  </a:ext>
                </a:extLst>
              </a:tr>
            </a:tbl>
          </a:graphicData>
        </a:graphic>
      </p:graphicFrame>
      <p:pic>
        <p:nvPicPr>
          <p:cNvPr id="6" name="Graphic 4" descr="Bus">
            <a:extLst>
              <a:ext uri="{FF2B5EF4-FFF2-40B4-BE49-F238E27FC236}">
                <a16:creationId xmlns="" xmlns:a16="http://schemas.microsoft.com/office/drawing/2014/main" id="{22D80468-1845-4A70-B844-7C50FC401D4A}"/>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7426036" y="465847"/>
            <a:ext cx="914400" cy="914400"/>
          </a:xfrm>
          <a:prstGeom prst="rect">
            <a:avLst/>
          </a:prstGeom>
        </p:spPr>
      </p:pic>
    </p:spTree>
    <p:extLst>
      <p:ext uri="{BB962C8B-B14F-4D97-AF65-F5344CB8AC3E}">
        <p14:creationId xmlns:p14="http://schemas.microsoft.com/office/powerpoint/2010/main" val="3942404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238672"/>
            <a:ext cx="5067300" cy="1014686"/>
          </a:xfrm>
        </p:spPr>
        <p:txBody>
          <a:bodyPr/>
          <a:lstStyle/>
          <a:p>
            <a:r>
              <a:rPr lang="en-US" sz="3200" dirty="0" smtClean="0"/>
              <a:t>This form is to be completed by the instructor. </a:t>
            </a:r>
            <a:endParaRPr lang="en-US" sz="3200" dirty="0"/>
          </a:p>
        </p:txBody>
      </p:sp>
      <p:sp>
        <p:nvSpPr>
          <p:cNvPr id="4" name="Text Placeholder 3"/>
          <p:cNvSpPr>
            <a:spLocks noGrp="1"/>
          </p:cNvSpPr>
          <p:nvPr>
            <p:ph type="body" sz="half" idx="2"/>
          </p:nvPr>
        </p:nvSpPr>
        <p:spPr>
          <a:xfrm>
            <a:off x="660400" y="1117818"/>
            <a:ext cx="5473699" cy="5435382"/>
          </a:xfrm>
        </p:spPr>
        <p:txBody>
          <a:bodyPr>
            <a:noAutofit/>
          </a:bodyPr>
          <a:lstStyle/>
          <a:p>
            <a:r>
              <a:rPr lang="en-US" sz="2000" b="1" u="sng" dirty="0" smtClean="0"/>
              <a:t>Instructor need to:</a:t>
            </a:r>
          </a:p>
          <a:p>
            <a:pPr marL="342900" indent="-342900">
              <a:buFont typeface="+mj-lt"/>
              <a:buAutoNum type="arabicPeriod"/>
            </a:pPr>
            <a:r>
              <a:rPr lang="en-US" sz="2000" dirty="0" smtClean="0"/>
              <a:t>Print out the form/packet pages 1-5.</a:t>
            </a:r>
          </a:p>
          <a:p>
            <a:pPr marL="342900" indent="-342900">
              <a:buFont typeface="+mj-lt"/>
              <a:buAutoNum type="arabicPeriod"/>
            </a:pPr>
            <a:r>
              <a:rPr lang="en-US" sz="2000" dirty="0" smtClean="0"/>
              <a:t>Fill out the form pages 2,3, and 5.</a:t>
            </a:r>
          </a:p>
          <a:p>
            <a:pPr marL="342900" indent="-342900">
              <a:buFont typeface="+mj-lt"/>
              <a:buAutoNum type="arabicPeriod"/>
            </a:pPr>
            <a:r>
              <a:rPr lang="en-US" sz="2000" dirty="0" smtClean="0"/>
              <a:t>Make copies of the packet (pages 1-5)  once filled. </a:t>
            </a:r>
          </a:p>
          <a:p>
            <a:pPr marL="342900" indent="-342900">
              <a:buFont typeface="+mj-lt"/>
              <a:buAutoNum type="arabicPeriod"/>
            </a:pPr>
            <a:r>
              <a:rPr lang="en-US" sz="2000" dirty="0" smtClean="0"/>
              <a:t>Hand out the packet to students attending the field trip. </a:t>
            </a:r>
          </a:p>
          <a:p>
            <a:pPr marL="342900" indent="-342900">
              <a:buFont typeface="+mj-lt"/>
              <a:buAutoNum type="arabicPeriod"/>
            </a:pPr>
            <a:r>
              <a:rPr lang="en-US" sz="2000" dirty="0" smtClean="0"/>
              <a:t>Have all students fill out their portion of the form.</a:t>
            </a:r>
            <a:endParaRPr lang="en-US" sz="2000" dirty="0"/>
          </a:p>
          <a:p>
            <a:pPr marL="342900" indent="-342900">
              <a:buFont typeface="+mj-lt"/>
              <a:buAutoNum type="arabicPeriod"/>
            </a:pPr>
            <a:r>
              <a:rPr lang="en-US" sz="2000" dirty="0" smtClean="0"/>
              <a:t>Take the completed packet to the Duplicating Office and order two copies of the completed packets. </a:t>
            </a:r>
          </a:p>
          <a:p>
            <a:pPr marL="800100" lvl="1" indent="-342900">
              <a:buFont typeface="Arial" panose="020B0604020202020204" pitchFamily="34" charset="0"/>
              <a:buChar char="•"/>
            </a:pPr>
            <a:r>
              <a:rPr lang="en-US" sz="1500" dirty="0" smtClean="0"/>
              <a:t>Original 	turn in with application </a:t>
            </a:r>
          </a:p>
          <a:p>
            <a:pPr marL="800100" lvl="1" indent="-342900">
              <a:buFont typeface="Arial" panose="020B0604020202020204" pitchFamily="34" charset="0"/>
              <a:buChar char="•"/>
            </a:pPr>
            <a:r>
              <a:rPr lang="en-US" sz="1500" dirty="0" smtClean="0"/>
              <a:t>1</a:t>
            </a:r>
            <a:r>
              <a:rPr lang="en-US" sz="1500" baseline="30000" dirty="0" smtClean="0"/>
              <a:t>St</a:t>
            </a:r>
            <a:r>
              <a:rPr lang="en-US" sz="1500" dirty="0" smtClean="0"/>
              <a:t> copy for instructor to take to the field trip.</a:t>
            </a:r>
          </a:p>
          <a:p>
            <a:pPr marL="800100" lvl="1" indent="-342900">
              <a:buFont typeface="Arial" panose="020B0604020202020204" pitchFamily="34" charset="0"/>
              <a:buChar char="•"/>
            </a:pPr>
            <a:r>
              <a:rPr lang="en-US" sz="1500" dirty="0" smtClean="0"/>
              <a:t>2</a:t>
            </a:r>
            <a:r>
              <a:rPr lang="en-US" sz="1500" baseline="30000" dirty="0" smtClean="0"/>
              <a:t>nd</a:t>
            </a:r>
            <a:r>
              <a:rPr lang="en-US" sz="1500" dirty="0" smtClean="0"/>
              <a:t> copy to be given to the student. </a:t>
            </a:r>
          </a:p>
          <a:p>
            <a:pPr marL="800100" lvl="1" indent="-342900">
              <a:buFont typeface="+mj-lt"/>
              <a:buAutoNum type="arabicPeriod"/>
            </a:pPr>
            <a:endParaRPr lang="en-US" sz="1500" dirty="0" smtClean="0"/>
          </a:p>
        </p:txBody>
      </p:sp>
      <p:pic>
        <p:nvPicPr>
          <p:cNvPr id="7" name="Picture 6"/>
          <p:cNvPicPr>
            <a:picLocks noChangeAspect="1"/>
          </p:cNvPicPr>
          <p:nvPr/>
        </p:nvPicPr>
        <p:blipFill>
          <a:blip r:embed="rId2"/>
          <a:stretch>
            <a:fillRect/>
          </a:stretch>
        </p:blipFill>
        <p:spPr>
          <a:xfrm>
            <a:off x="6134100" y="0"/>
            <a:ext cx="5627055" cy="6805211"/>
          </a:xfrm>
          <a:prstGeom prst="rect">
            <a:avLst/>
          </a:prstGeom>
        </p:spPr>
      </p:pic>
      <p:sp>
        <p:nvSpPr>
          <p:cNvPr id="8" name="Right Arrow 7"/>
          <p:cNvSpPr/>
          <p:nvPr/>
        </p:nvSpPr>
        <p:spPr>
          <a:xfrm>
            <a:off x="5276281" y="818273"/>
            <a:ext cx="1095878" cy="299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2"/>
          <p:cNvSpPr/>
          <p:nvPr/>
        </p:nvSpPr>
        <p:spPr>
          <a:xfrm>
            <a:off x="2349500" y="5676900"/>
            <a:ext cx="1143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9379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5321299" y="-25439"/>
            <a:ext cx="5746093" cy="6883440"/>
          </a:xfrm>
          <a:prstGeom prst="rect">
            <a:avLst/>
          </a:prstGeom>
        </p:spPr>
      </p:pic>
      <p:sp>
        <p:nvSpPr>
          <p:cNvPr id="2" name="Title 1"/>
          <p:cNvSpPr>
            <a:spLocks noGrp="1"/>
          </p:cNvSpPr>
          <p:nvPr>
            <p:ph type="title"/>
          </p:nvPr>
        </p:nvSpPr>
        <p:spPr>
          <a:xfrm>
            <a:off x="362606" y="749737"/>
            <a:ext cx="4319752" cy="669159"/>
          </a:xfrm>
        </p:spPr>
        <p:txBody>
          <a:bodyPr/>
          <a:lstStyle/>
          <a:p>
            <a:r>
              <a:rPr lang="en-US" sz="3200" b="1" dirty="0" smtClean="0"/>
              <a:t>To be fill by instructor</a:t>
            </a:r>
            <a:endParaRPr lang="en-US" sz="3200" b="1" dirty="0"/>
          </a:p>
        </p:txBody>
      </p:sp>
      <p:sp>
        <p:nvSpPr>
          <p:cNvPr id="4" name="Text Placeholder 3"/>
          <p:cNvSpPr>
            <a:spLocks noGrp="1"/>
          </p:cNvSpPr>
          <p:nvPr>
            <p:ph type="body" sz="half" idx="2"/>
          </p:nvPr>
        </p:nvSpPr>
        <p:spPr>
          <a:xfrm>
            <a:off x="660400" y="4305300"/>
            <a:ext cx="3721100" cy="1943100"/>
          </a:xfrm>
        </p:spPr>
        <p:txBody>
          <a:bodyPr>
            <a:noAutofit/>
          </a:bodyPr>
          <a:lstStyle/>
          <a:p>
            <a:r>
              <a:rPr lang="en-US" sz="2000" b="1" dirty="0"/>
              <a:t>Students </a:t>
            </a:r>
            <a:r>
              <a:rPr lang="en-US" sz="2000" b="1" u="sng" dirty="0"/>
              <a:t>cannot</a:t>
            </a:r>
            <a:r>
              <a:rPr lang="en-US" sz="2000" b="1" dirty="0"/>
              <a:t> list themselves as an emergency </a:t>
            </a:r>
            <a:r>
              <a:rPr lang="en-US" sz="2000" b="1" dirty="0" smtClean="0"/>
              <a:t>contact</a:t>
            </a:r>
          </a:p>
          <a:p>
            <a:endParaRPr lang="en-US" sz="2000" b="1" dirty="0"/>
          </a:p>
          <a:p>
            <a:r>
              <a:rPr lang="en-US" sz="2000" b="1" dirty="0" smtClean="0"/>
              <a:t>Students fills </a:t>
            </a:r>
            <a:r>
              <a:rPr lang="en-US" sz="2000" b="1" dirty="0"/>
              <a:t>this part </a:t>
            </a:r>
            <a:r>
              <a:rPr lang="en-US" sz="2000" b="1" dirty="0" smtClean="0"/>
              <a:t>out. </a:t>
            </a:r>
            <a:r>
              <a:rPr lang="en-US" sz="2000" b="1" dirty="0"/>
              <a:t>Write “N/A” if it does not apply to you and sign. </a:t>
            </a:r>
          </a:p>
        </p:txBody>
      </p:sp>
      <p:sp>
        <p:nvSpPr>
          <p:cNvPr id="6" name="Right Arrow 5"/>
          <p:cNvSpPr/>
          <p:nvPr/>
        </p:nvSpPr>
        <p:spPr>
          <a:xfrm>
            <a:off x="4483100" y="953770"/>
            <a:ext cx="825500" cy="2917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394199" y="4584819"/>
            <a:ext cx="1104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4216400" y="5727760"/>
            <a:ext cx="1104900"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3268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5642739" y="0"/>
            <a:ext cx="5629606" cy="6912484"/>
          </a:xfrm>
          <a:prstGeom prst="rect">
            <a:avLst/>
          </a:prstGeom>
        </p:spPr>
      </p:pic>
      <p:sp>
        <p:nvSpPr>
          <p:cNvPr id="2" name="Title 1"/>
          <p:cNvSpPr>
            <a:spLocks noGrp="1"/>
          </p:cNvSpPr>
          <p:nvPr>
            <p:ph type="title"/>
          </p:nvPr>
        </p:nvSpPr>
        <p:spPr>
          <a:xfrm>
            <a:off x="850899" y="647700"/>
            <a:ext cx="4356099" cy="977900"/>
          </a:xfrm>
        </p:spPr>
        <p:txBody>
          <a:bodyPr/>
          <a:lstStyle/>
          <a:p>
            <a:r>
              <a:rPr lang="en-US" sz="3200" b="1" dirty="0" smtClean="0"/>
              <a:t>All students must fill this page out</a:t>
            </a:r>
            <a:endParaRPr lang="en-US" sz="3200" b="1" dirty="0"/>
          </a:p>
        </p:txBody>
      </p:sp>
      <p:sp>
        <p:nvSpPr>
          <p:cNvPr id="4" name="Text Placeholder 3"/>
          <p:cNvSpPr>
            <a:spLocks noGrp="1"/>
          </p:cNvSpPr>
          <p:nvPr>
            <p:ph type="body" sz="half" idx="2"/>
          </p:nvPr>
        </p:nvSpPr>
        <p:spPr>
          <a:xfrm>
            <a:off x="1062988" y="3736340"/>
            <a:ext cx="3931920" cy="2880360"/>
          </a:xfrm>
        </p:spPr>
        <p:txBody>
          <a:bodyPr/>
          <a:lstStyle/>
          <a:p>
            <a:r>
              <a:rPr lang="en-US" sz="2000" b="1" dirty="0" smtClean="0">
                <a:solidFill>
                  <a:schemeClr val="accent3">
                    <a:lumMod val="50000"/>
                  </a:schemeClr>
                </a:solidFill>
              </a:rPr>
              <a:t>If student is under 18 years old, student and guardian must sign the form. </a:t>
            </a:r>
          </a:p>
          <a:p>
            <a:endParaRPr lang="en-US" sz="2000" b="1" dirty="0" smtClean="0">
              <a:solidFill>
                <a:schemeClr val="accent3">
                  <a:lumMod val="50000"/>
                </a:schemeClr>
              </a:solidFill>
            </a:endParaRPr>
          </a:p>
          <a:p>
            <a:r>
              <a:rPr lang="en-US" sz="2000" b="1" dirty="0" smtClean="0">
                <a:solidFill>
                  <a:schemeClr val="accent3">
                    <a:lumMod val="50000"/>
                  </a:schemeClr>
                </a:solidFill>
              </a:rPr>
              <a:t>If students is 18 </a:t>
            </a:r>
            <a:r>
              <a:rPr lang="en-US" sz="2000" b="1" dirty="0">
                <a:solidFill>
                  <a:schemeClr val="accent3">
                    <a:lumMod val="50000"/>
                  </a:schemeClr>
                </a:solidFill>
              </a:rPr>
              <a:t>years old or over write - </a:t>
            </a:r>
            <a:r>
              <a:rPr lang="en-US" sz="2000" b="1" u="sng" dirty="0">
                <a:solidFill>
                  <a:schemeClr val="accent3">
                    <a:lumMod val="50000"/>
                  </a:schemeClr>
                </a:solidFill>
              </a:rPr>
              <a:t>“ N/A- over 18 years old” </a:t>
            </a:r>
            <a:r>
              <a:rPr lang="en-US" sz="2000" b="1" dirty="0">
                <a:solidFill>
                  <a:schemeClr val="accent3">
                    <a:lumMod val="50000"/>
                  </a:schemeClr>
                </a:solidFill>
              </a:rPr>
              <a:t>on the bottom of the page. </a:t>
            </a:r>
          </a:p>
          <a:p>
            <a:endParaRPr lang="en-US" dirty="0">
              <a:solidFill>
                <a:schemeClr val="bg2">
                  <a:lumMod val="10000"/>
                </a:schemeClr>
              </a:solidFill>
            </a:endParaRPr>
          </a:p>
        </p:txBody>
      </p:sp>
      <p:sp>
        <p:nvSpPr>
          <p:cNvPr id="6" name="Right Arrow 5"/>
          <p:cNvSpPr/>
          <p:nvPr/>
        </p:nvSpPr>
        <p:spPr>
          <a:xfrm>
            <a:off x="5206998" y="736600"/>
            <a:ext cx="741048" cy="279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872988" y="5727700"/>
            <a:ext cx="880111" cy="234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4872989" y="4061979"/>
            <a:ext cx="880111" cy="234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8862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90832" y="3264600"/>
            <a:ext cx="3931920" cy="3388448"/>
          </a:xfrm>
        </p:spPr>
        <p:txBody>
          <a:bodyPr>
            <a:normAutofit/>
          </a:bodyPr>
          <a:lstStyle/>
          <a:p>
            <a:r>
              <a:rPr lang="en-US" sz="2000" b="1" dirty="0" smtClean="0">
                <a:solidFill>
                  <a:schemeClr val="accent3">
                    <a:lumMod val="50000"/>
                  </a:schemeClr>
                </a:solidFill>
              </a:rPr>
              <a:t>If student is 18 </a:t>
            </a:r>
            <a:r>
              <a:rPr lang="en-US" sz="2000" b="1" dirty="0">
                <a:solidFill>
                  <a:schemeClr val="accent3">
                    <a:lumMod val="50000"/>
                  </a:schemeClr>
                </a:solidFill>
              </a:rPr>
              <a:t>years old or over write - </a:t>
            </a:r>
            <a:r>
              <a:rPr lang="en-US" sz="2000" b="1" u="sng" dirty="0">
                <a:solidFill>
                  <a:schemeClr val="accent3">
                    <a:lumMod val="50000"/>
                  </a:schemeClr>
                </a:solidFill>
              </a:rPr>
              <a:t>“ N/A- over 18 years old” </a:t>
            </a:r>
            <a:r>
              <a:rPr lang="en-US" sz="2000" b="1" dirty="0">
                <a:solidFill>
                  <a:schemeClr val="accent3">
                    <a:lumMod val="50000"/>
                  </a:schemeClr>
                </a:solidFill>
              </a:rPr>
              <a:t>on the</a:t>
            </a:r>
            <a:r>
              <a:rPr lang="en-US" sz="2400" b="1" dirty="0">
                <a:solidFill>
                  <a:schemeClr val="accent3">
                    <a:lumMod val="50000"/>
                  </a:schemeClr>
                </a:solidFill>
              </a:rPr>
              <a:t> </a:t>
            </a:r>
            <a:r>
              <a:rPr lang="en-US" sz="2400" b="1" u="sng" dirty="0">
                <a:solidFill>
                  <a:schemeClr val="accent3">
                    <a:lumMod val="50000"/>
                  </a:schemeClr>
                </a:solidFill>
              </a:rPr>
              <a:t>t</a:t>
            </a:r>
            <a:r>
              <a:rPr lang="en-US" sz="2400" b="1" u="sng" dirty="0" smtClean="0">
                <a:solidFill>
                  <a:schemeClr val="accent3">
                    <a:lumMod val="50000"/>
                  </a:schemeClr>
                </a:solidFill>
              </a:rPr>
              <a:t>op</a:t>
            </a:r>
            <a:r>
              <a:rPr lang="en-US" sz="2400" b="1" dirty="0" smtClean="0">
                <a:solidFill>
                  <a:schemeClr val="accent3">
                    <a:lumMod val="50000"/>
                  </a:schemeClr>
                </a:solidFill>
              </a:rPr>
              <a:t> </a:t>
            </a:r>
            <a:r>
              <a:rPr lang="en-US" sz="2000" b="1" dirty="0" smtClean="0">
                <a:solidFill>
                  <a:schemeClr val="accent3">
                    <a:lumMod val="50000"/>
                  </a:schemeClr>
                </a:solidFill>
              </a:rPr>
              <a:t>of </a:t>
            </a:r>
            <a:r>
              <a:rPr lang="en-US" sz="2000" b="1" dirty="0">
                <a:solidFill>
                  <a:schemeClr val="accent3">
                    <a:lumMod val="50000"/>
                  </a:schemeClr>
                </a:solidFill>
              </a:rPr>
              <a:t>the page. </a:t>
            </a:r>
            <a:endParaRPr lang="en-US" sz="2000" b="1" dirty="0" smtClean="0">
              <a:solidFill>
                <a:schemeClr val="accent3">
                  <a:lumMod val="50000"/>
                </a:schemeClr>
              </a:solidFill>
            </a:endParaRPr>
          </a:p>
          <a:p>
            <a:endParaRPr lang="en-US" sz="2000" b="1" dirty="0">
              <a:solidFill>
                <a:schemeClr val="accent3">
                  <a:lumMod val="50000"/>
                </a:schemeClr>
              </a:solidFill>
            </a:endParaRPr>
          </a:p>
          <a:p>
            <a:endParaRPr lang="en-US" sz="2000" b="1" dirty="0">
              <a:solidFill>
                <a:schemeClr val="accent3">
                  <a:lumMod val="50000"/>
                </a:schemeClr>
              </a:solidFill>
            </a:endParaRPr>
          </a:p>
          <a:p>
            <a:r>
              <a:rPr lang="en-US" sz="2000" b="1" dirty="0" smtClean="0">
                <a:solidFill>
                  <a:schemeClr val="accent3">
                    <a:lumMod val="50000"/>
                  </a:schemeClr>
                </a:solidFill>
              </a:rPr>
              <a:t>If students is under </a:t>
            </a:r>
            <a:r>
              <a:rPr lang="en-US" sz="2000" b="1" dirty="0">
                <a:solidFill>
                  <a:schemeClr val="accent3">
                    <a:lumMod val="50000"/>
                  </a:schemeClr>
                </a:solidFill>
              </a:rPr>
              <a:t>18 years old, student and guardian must sign the form. </a:t>
            </a:r>
          </a:p>
          <a:p>
            <a:endParaRPr lang="en-US" sz="1800" b="1" dirty="0">
              <a:solidFill>
                <a:schemeClr val="accent3">
                  <a:lumMod val="50000"/>
                </a:schemeClr>
              </a:solidFill>
            </a:endParaRPr>
          </a:p>
          <a:p>
            <a:endParaRPr lang="en-US" sz="1800" b="1" dirty="0">
              <a:solidFill>
                <a:schemeClr val="accent3">
                  <a:lumMod val="50000"/>
                </a:schemeClr>
              </a:solidFill>
            </a:endParaRPr>
          </a:p>
          <a:p>
            <a:endParaRPr lang="en-US" dirty="0"/>
          </a:p>
        </p:txBody>
      </p:sp>
      <p:pic>
        <p:nvPicPr>
          <p:cNvPr id="6" name="Picture 5"/>
          <p:cNvPicPr>
            <a:picLocks noChangeAspect="1"/>
          </p:cNvPicPr>
          <p:nvPr/>
        </p:nvPicPr>
        <p:blipFill>
          <a:blip r:embed="rId2"/>
          <a:stretch>
            <a:fillRect/>
          </a:stretch>
        </p:blipFill>
        <p:spPr>
          <a:xfrm>
            <a:off x="5390958" y="0"/>
            <a:ext cx="6039042" cy="6858000"/>
          </a:xfrm>
          <a:prstGeom prst="rect">
            <a:avLst/>
          </a:prstGeom>
        </p:spPr>
      </p:pic>
      <p:sp>
        <p:nvSpPr>
          <p:cNvPr id="7" name="Title 1"/>
          <p:cNvSpPr txBox="1">
            <a:spLocks/>
          </p:cNvSpPr>
          <p:nvPr/>
        </p:nvSpPr>
        <p:spPr>
          <a:xfrm>
            <a:off x="378372" y="737475"/>
            <a:ext cx="4319752" cy="669159"/>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b="0" kern="1200">
                <a:solidFill>
                  <a:schemeClr val="accent1"/>
                </a:solidFill>
                <a:latin typeface="+mj-lt"/>
                <a:ea typeface="+mj-ea"/>
                <a:cs typeface="+mj-cs"/>
              </a:defRPr>
            </a:lvl1pPr>
          </a:lstStyle>
          <a:p>
            <a:r>
              <a:rPr lang="en-US" sz="3200" b="1" dirty="0" smtClean="0"/>
              <a:t>To be fill by instructor</a:t>
            </a:r>
            <a:endParaRPr lang="en-US" sz="3200" b="1" dirty="0"/>
          </a:p>
        </p:txBody>
      </p:sp>
      <p:sp>
        <p:nvSpPr>
          <p:cNvPr id="8" name="Right Arrow 7"/>
          <p:cNvSpPr/>
          <p:nvPr/>
        </p:nvSpPr>
        <p:spPr>
          <a:xfrm>
            <a:off x="4665744" y="1059791"/>
            <a:ext cx="692834" cy="2680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flipV="1">
            <a:off x="4639328" y="5362344"/>
            <a:ext cx="692834" cy="2469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a:spLocks noGrp="1"/>
          </p:cNvSpPr>
          <p:nvPr>
            <p:ph type="title"/>
          </p:nvPr>
        </p:nvSpPr>
        <p:spPr>
          <a:xfrm>
            <a:off x="699459" y="2103077"/>
            <a:ext cx="3998665" cy="738175"/>
          </a:xfrm>
        </p:spPr>
        <p:txBody>
          <a:bodyPr/>
          <a:lstStyle/>
          <a:p>
            <a:r>
              <a:rPr lang="en-US" sz="3200" b="1" dirty="0" smtClean="0"/>
              <a:t>All students must fill this page out</a:t>
            </a:r>
            <a:endParaRPr lang="en-US" sz="3200" b="1" dirty="0"/>
          </a:p>
        </p:txBody>
      </p:sp>
      <p:sp>
        <p:nvSpPr>
          <p:cNvPr id="13" name="Right Arrow 12"/>
          <p:cNvSpPr/>
          <p:nvPr/>
        </p:nvSpPr>
        <p:spPr>
          <a:xfrm rot="18754394" flipV="1">
            <a:off x="4601641" y="3056411"/>
            <a:ext cx="692834" cy="2469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6378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TF55885775_Student does teacher does_v2.potx" id="{618315E5-C348-40CF-AD40-05C2F7C13378}" vid="{0C991BBE-F1C3-4926-9687-DBEAAE8C92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79B27744-7857-4992-B755-05855FC591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F1ABED-93B7-45AC-A513-2CB1FF159AFF}">
  <ds:schemaRefs>
    <ds:schemaRef ds:uri="http://schemas.microsoft.com/sharepoint/v3/contenttype/forms"/>
  </ds:schemaRefs>
</ds:datastoreItem>
</file>

<file path=customXml/itemProps3.xml><?xml version="1.0" encoding="utf-8"?>
<ds:datastoreItem xmlns:ds="http://schemas.openxmlformats.org/officeDocument/2006/customXml" ds:itemID="{3D6CA70E-ED75-4FF0-A862-8EF12B737755}">
  <ds:schemaRefs>
    <ds:schemaRef ds:uri="http://purl.org/dc/terms/"/>
    <ds:schemaRef ds:uri="http://schemas.microsoft.com/office/2006/documentManagement/types"/>
    <ds:schemaRef ds:uri="16c05727-aa75-4e4a-9b5f-8a80a1165891"/>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Student doesteacher does</Template>
  <TotalTime>0</TotalTime>
  <Words>633</Words>
  <Application>Microsoft Office PowerPoint</Application>
  <PresentationFormat>Widescreen</PresentationFormat>
  <Paragraphs>51</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Corbel</vt:lpstr>
      <vt:lpstr>Rockwell</vt:lpstr>
      <vt:lpstr>Tahoma</vt:lpstr>
      <vt:lpstr>Wingdings</vt:lpstr>
      <vt:lpstr>Basis</vt:lpstr>
      <vt:lpstr>Field trip Guidelines </vt:lpstr>
      <vt:lpstr>Instructors must know</vt:lpstr>
      <vt:lpstr>Instructors must know</vt:lpstr>
      <vt:lpstr>This form is to be completed by the instructor. </vt:lpstr>
      <vt:lpstr>To be fill by instructor</vt:lpstr>
      <vt:lpstr>All students must fill this page out</vt:lpstr>
      <vt:lpstr>All students must fill this page out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Glendale Community College Field Trip Guidelines</dc:title>
  <dc:creator/>
  <cp:lastModifiedBy/>
  <cp:revision>1</cp:revision>
  <dcterms:created xsi:type="dcterms:W3CDTF">2019-10-10T17:35:12Z</dcterms:created>
  <dcterms:modified xsi:type="dcterms:W3CDTF">2019-10-23T23:12:30Z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