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14" r:id="rId1"/>
  </p:sldMasterIdLst>
  <p:notesMasterIdLst>
    <p:notesMasterId r:id="rId20"/>
  </p:notesMasterIdLst>
  <p:sldIdLst>
    <p:sldId id="256" r:id="rId2"/>
    <p:sldId id="257" r:id="rId3"/>
    <p:sldId id="285" r:id="rId4"/>
    <p:sldId id="286" r:id="rId5"/>
    <p:sldId id="287" r:id="rId6"/>
    <p:sldId id="288" r:id="rId7"/>
    <p:sldId id="289" r:id="rId8"/>
    <p:sldId id="300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36"/>
    <p:restoredTop sz="94674"/>
  </p:normalViewPr>
  <p:slideViewPr>
    <p:cSldViewPr snapToGrid="0" snapToObjects="1">
      <p:cViewPr varScale="1">
        <p:scale>
          <a:sx n="119" d="100"/>
          <a:sy n="119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92D32-2E5D-1D4B-95B2-968930611FCE}" type="datetimeFigureOut">
              <a:rPr lang="en-US" smtClean="0"/>
              <a:t>4/12/17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0A763-3C36-7543-AF1B-B99296F5C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35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A763-3C36-7543-AF1B-B99296F5C5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34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3C1A-30A3-E948-8F56-E6036BB6EDCB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2A43E-7056-904A-BE3B-5B679D3820DC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5DD1-3682-D045-AEA9-57A7FC76D12D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682D2-E9CA-2F47-B860-A9C7387A8D00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0C4B0-8E44-E74A-9237-718730F10904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CAE20-7D14-E744-9165-96830269F586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A719-4A24-464E-9EAF-5E7A828077C7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CB12E-A038-BD4D-B361-B7078D3AFEC6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17AE3-2FF6-3E4A-927D-8E49075B3F1E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45145" y="6498562"/>
            <a:ext cx="683339" cy="365125"/>
          </a:xfrm>
        </p:spPr>
        <p:txBody>
          <a:bodyPr/>
          <a:lstStyle>
            <a:lvl1pPr algn="l">
              <a:defRPr sz="1400" b="1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A0D3-B160-B74A-A48B-25808DCE135C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16FA8-7E81-F14F-9D20-1829826ADC3D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CC8EA-28C4-774D-BBD1-B350272F2B33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93AC7-EC03-4841-8D9D-8570E692AE22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ED7-B509-5F47-A4F3-C17F9DD96ABB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2141-4C94-9546-A03A-F4D9245128F6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A277-0EB4-4744-B2C2-E1AD10721B74}" type="datetime1">
              <a:rPr lang="en-US" smtClean="0"/>
              <a:t>4/12/17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3773A-BB38-3D43-AD98-E204311F149D}" type="datetime1">
              <a:rPr lang="en-US" smtClean="0"/>
              <a:t>4/12/17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06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5" r:id="rId1"/>
    <p:sldLayoutId id="2147484416" r:id="rId2"/>
    <p:sldLayoutId id="2147484417" r:id="rId3"/>
    <p:sldLayoutId id="2147484418" r:id="rId4"/>
    <p:sldLayoutId id="2147484419" r:id="rId5"/>
    <p:sldLayoutId id="2147484420" r:id="rId6"/>
    <p:sldLayoutId id="2147484421" r:id="rId7"/>
    <p:sldLayoutId id="2147484422" r:id="rId8"/>
    <p:sldLayoutId id="2147484423" r:id="rId9"/>
    <p:sldLayoutId id="2147484424" r:id="rId10"/>
    <p:sldLayoutId id="2147484425" r:id="rId11"/>
    <p:sldLayoutId id="2147484426" r:id="rId12"/>
    <p:sldLayoutId id="2147484427" r:id="rId13"/>
    <p:sldLayoutId id="2147484428" r:id="rId14"/>
    <p:sldLayoutId id="2147484429" r:id="rId15"/>
    <p:sldLayoutId id="214748443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Relationship Id="rId3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6.emf"/><Relationship Id="rId5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3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8321" y="508000"/>
            <a:ext cx="7772400" cy="4599092"/>
          </a:xfrm>
        </p:spPr>
        <p:txBody>
          <a:bodyPr anchor="ctr" anchorCtr="0"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</a:rPr>
              <a:t>Internal Scan of</a:t>
            </a:r>
            <a:br>
              <a:rPr lang="en-US" sz="4400" b="1" dirty="0" smtClean="0">
                <a:solidFill>
                  <a:srgbClr val="0070C0"/>
                </a:solidFill>
              </a:rPr>
            </a:br>
            <a:r>
              <a:rPr lang="en-US" sz="4400" b="1" dirty="0" smtClean="0">
                <a:solidFill>
                  <a:srgbClr val="0070C0"/>
                </a:solidFill>
              </a:rPr>
              <a:t>Institutional Effectiveness:</a:t>
            </a:r>
            <a:br>
              <a:rPr lang="en-US" sz="4400" b="1" dirty="0" smtClean="0">
                <a:solidFill>
                  <a:srgbClr val="0070C0"/>
                </a:solidFill>
              </a:rPr>
            </a:br>
            <a:r>
              <a:rPr lang="en-US" sz="4400" b="1" dirty="0" smtClean="0">
                <a:solidFill>
                  <a:srgbClr val="0070C0"/>
                </a:solidFill>
              </a:rPr>
              <a:t/>
            </a:r>
            <a:br>
              <a:rPr lang="en-US" sz="4400" b="1" dirty="0" smtClean="0">
                <a:solidFill>
                  <a:srgbClr val="0070C0"/>
                </a:solidFill>
              </a:rPr>
            </a:br>
            <a:r>
              <a:rPr lang="en-US" sz="4400" b="1" dirty="0" smtClean="0">
                <a:solidFill>
                  <a:srgbClr val="0070C0"/>
                </a:solidFill>
              </a:rPr>
              <a:t>Is GCC Meeting Its Mission</a:t>
            </a:r>
            <a:br>
              <a:rPr lang="en-US" sz="4400" b="1" dirty="0" smtClean="0">
                <a:solidFill>
                  <a:srgbClr val="0070C0"/>
                </a:solidFill>
              </a:rPr>
            </a:br>
            <a:r>
              <a:rPr lang="en-US" sz="4400" b="1" dirty="0" smtClean="0">
                <a:solidFill>
                  <a:srgbClr val="0070C0"/>
                </a:solidFill>
              </a:rPr>
              <a:t>and Goals?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8321" y="5107092"/>
            <a:ext cx="7772400" cy="1405467"/>
          </a:xfrm>
        </p:spPr>
        <p:txBody>
          <a:bodyPr anchor="ctr" anchorCtr="0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GCC Classified Retreat</a:t>
            </a:r>
            <a:endParaRPr lang="en-US" dirty="0" smtClean="0">
              <a:solidFill>
                <a:srgbClr val="0070C0"/>
              </a:solidFill>
            </a:endParaRPr>
          </a:p>
          <a:p>
            <a:pPr algn="ctr"/>
            <a:r>
              <a:rPr lang="en-US" smtClean="0">
                <a:solidFill>
                  <a:srgbClr val="0070C0"/>
                </a:solidFill>
              </a:rPr>
              <a:t>April 17, </a:t>
            </a:r>
            <a:r>
              <a:rPr lang="en-US" dirty="0" smtClean="0">
                <a:solidFill>
                  <a:srgbClr val="0070C0"/>
                </a:solidFill>
              </a:rPr>
              <a:t>2017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276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Student Success Scorecard Measures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52050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CDCP Rate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296378"/>
            <a:ext cx="6559550" cy="35481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6884" y="2296378"/>
            <a:ext cx="4589356" cy="354958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96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Institutional Effectiveness Indicators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09378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Fiscal Viability Indicators</a:t>
            </a:r>
            <a:endParaRPr lang="en-US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1507171"/>
            <a:ext cx="5080000" cy="25908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3120" y="4103051"/>
            <a:ext cx="5080000" cy="25908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4103051"/>
            <a:ext cx="5080000" cy="25908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3120" y="1507171"/>
            <a:ext cx="5080000" cy="25908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99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Institutional Effectiveness Indicators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09378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Successful Course Completion Rate (Fall)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64373" y="2564523"/>
            <a:ext cx="31694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Institutional Effectiveness Goals</a:t>
            </a:r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Short-Term: 70.5%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Long-Term 71%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Institution-Set Standard: 67%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0864" y="1641851"/>
            <a:ext cx="7414391" cy="439371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25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Institutional Effectiveness Indicators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09378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Degrees, Certificates, and Transfers</a:t>
            </a:r>
            <a:endParaRPr lang="en-US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284" y="1601681"/>
            <a:ext cx="6646718" cy="474485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670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Institution-Set Standards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09378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Fall Course Completion Rate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4373" y="2564523"/>
            <a:ext cx="31694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Institutional Effectiveness Goals</a:t>
            </a:r>
          </a:p>
          <a:p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Short-Term: 70.5%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Long-Term 71%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Institution-Set Standard: 67%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0864" y="1641851"/>
            <a:ext cx="7414391" cy="439371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307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Institution-Set Standards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09378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Student Retention Rate (Fall to Fall)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983" y="1763111"/>
            <a:ext cx="8610600" cy="4572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08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Institution-Set Standards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09378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Degree Completion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900" y="1902372"/>
            <a:ext cx="8712200" cy="381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615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Institution-Set Standards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09378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Transfers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800" y="1870842"/>
            <a:ext cx="8026400" cy="381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454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Institution-Set Standards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09378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Certificate Completion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900" y="2075471"/>
            <a:ext cx="8712200" cy="381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465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883" y="345440"/>
            <a:ext cx="9252957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Is GCC Meeting Its Mission and Goals?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83" y="1562947"/>
            <a:ext cx="9252957" cy="4919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Accreditation Eligibility Requirement 19. Institutional Planning and Evaluation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The institution systematically evaluates and makes public how well and in what ways it is accomplishing its purposes, including assessment of student learning outcomes.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The institution provides evidence of planning for improvement of institutional structures and processes, student achievement of educational goals, and student learning. </a:t>
            </a:r>
            <a:r>
              <a:rPr lang="en-US" b="1" dirty="0">
                <a:solidFill>
                  <a:srgbClr val="0070C0"/>
                </a:solidFill>
              </a:rPr>
              <a:t>The institution assesses progress toward achieving its stated goals and makes decisions regarding improvement through an ongoing and systematic cycle of evaluation, integrated planning, resource allocation, implementation, and </a:t>
            </a:r>
            <a:r>
              <a:rPr lang="en-US" b="1" dirty="0" smtClean="0">
                <a:solidFill>
                  <a:srgbClr val="0070C0"/>
                </a:solidFill>
              </a:rPr>
              <a:t>re-evaluation</a:t>
            </a:r>
            <a:r>
              <a:rPr lang="en-US" dirty="0">
                <a:solidFill>
                  <a:srgbClr val="0070C0"/>
                </a:solidFill>
              </a:rPr>
              <a:t>. (Standard I.B.9 and I.C.3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Accreditation Standard I.A.2: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The institution </a:t>
            </a:r>
            <a:r>
              <a:rPr lang="en-US" b="1" dirty="0">
                <a:solidFill>
                  <a:srgbClr val="0070C0"/>
                </a:solidFill>
              </a:rPr>
              <a:t>uses data to determine how effectively it is accomplishing its mission</a:t>
            </a:r>
            <a:r>
              <a:rPr lang="en-US" dirty="0">
                <a:solidFill>
                  <a:srgbClr val="0070C0"/>
                </a:solidFill>
              </a:rPr>
              <a:t>, and whether the mission directs institutional priorities in meeting the educational needs of students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8883" y="5252720"/>
            <a:ext cx="9445997" cy="1300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370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883" y="345440"/>
            <a:ext cx="9252957" cy="132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Is GCC Meeting Its Mission and Goals?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83" y="1562947"/>
            <a:ext cx="9252957" cy="491913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Student Success Scorecard Measures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</a:rPr>
              <a:t>	Required by </a:t>
            </a:r>
            <a:r>
              <a:rPr lang="en-US" sz="2000" dirty="0" smtClean="0">
                <a:solidFill>
                  <a:schemeClr val="accent1"/>
                </a:solidFill>
              </a:rPr>
              <a:t>Chancellor’s Office</a:t>
            </a:r>
            <a:endParaRPr lang="en-US" sz="2000" dirty="0">
              <a:solidFill>
                <a:schemeClr val="accent1"/>
              </a:solidFill>
            </a:endParaRPr>
          </a:p>
          <a:p>
            <a:endParaRPr lang="en-US" sz="12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Institutional Effectiveness Indicators/Goals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1"/>
                </a:solidFill>
              </a:rPr>
              <a:t>	Required by Chancellor’s Office</a:t>
            </a:r>
          </a:p>
          <a:p>
            <a:pPr marL="0" indent="0">
              <a:buNone/>
            </a:pPr>
            <a:endParaRPr lang="en-US" sz="12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Institution-Set Standards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</a:rPr>
              <a:t>	</a:t>
            </a:r>
            <a:r>
              <a:rPr lang="en-US" sz="2000" dirty="0" smtClean="0">
                <a:solidFill>
                  <a:schemeClr val="accent1"/>
                </a:solidFill>
              </a:rPr>
              <a:t>Required by Accrediting Commission and Department of Education</a:t>
            </a:r>
          </a:p>
          <a:p>
            <a:endParaRPr lang="en-US" sz="12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Other Outcome Measures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8883" y="5252720"/>
            <a:ext cx="9445997" cy="1300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944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Student Success Scorecard Measures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52050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Scorecard Persistence Rate</a:t>
            </a:r>
            <a:endParaRPr lang="en-US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883" y="2377440"/>
            <a:ext cx="6560557" cy="354870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9440" y="2377440"/>
            <a:ext cx="4588226" cy="354870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3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Student Success Scorecard Measures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52050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Scorecard 30 Unit Rate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0880" y="2133818"/>
            <a:ext cx="4663440" cy="35481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30" y="2133818"/>
            <a:ext cx="6559550" cy="35481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74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Student Success Scorecard Measures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52050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Remedial Progress Rate</a:t>
            </a:r>
            <a:endParaRPr lang="en-US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34" y="2215097"/>
            <a:ext cx="6559550" cy="35481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4484" y="2215097"/>
            <a:ext cx="4587521" cy="35481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599439" y="6085840"/>
            <a:ext cx="11072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A short-term (one-year) goal of 36.5% and a long-term (six-year) goal of 37.0% was set for Math </a:t>
            </a:r>
            <a:r>
              <a:rPr lang="en-US" smtClean="0"/>
              <a:t>remedial progress rate.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541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Student Success Scorecard Measures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52050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Degree/Transfer Completion Rate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254" y="2215098"/>
            <a:ext cx="6559550" cy="35481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321" y="2215098"/>
            <a:ext cx="4587522" cy="35481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571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Student Success Scorecard Measures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52050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Degree/Transfer Completion Rate</a:t>
            </a:r>
            <a:endParaRPr lang="en-US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790" y="2052369"/>
            <a:ext cx="7432502" cy="425982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54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Student Success Scorecard Measures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77334" y="1520509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CTE Rate</a:t>
            </a:r>
            <a:endParaRPr lang="en-US" sz="24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34" y="2267708"/>
            <a:ext cx="6559550" cy="35481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9602" y="2267708"/>
            <a:ext cx="4658101" cy="35481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57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719</TotalTime>
  <Words>339</Words>
  <Application>Microsoft Macintosh PowerPoint</Application>
  <PresentationFormat>Widescreen</PresentationFormat>
  <Paragraphs>84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 3</vt:lpstr>
      <vt:lpstr>Facet</vt:lpstr>
      <vt:lpstr>Internal Scan of Institutional Effectiveness:  Is GCC Meeting Its Mission and Goals?</vt:lpstr>
      <vt:lpstr>Is GCC Meeting Its Mission and Goals?</vt:lpstr>
      <vt:lpstr>Is GCC Meeting Its Mission and Goals?</vt:lpstr>
      <vt:lpstr>Student Success Scorecard Measures</vt:lpstr>
      <vt:lpstr>Student Success Scorecard Measures</vt:lpstr>
      <vt:lpstr>Student Success Scorecard Measures</vt:lpstr>
      <vt:lpstr>Student Success Scorecard Measures</vt:lpstr>
      <vt:lpstr>Student Success Scorecard Measures</vt:lpstr>
      <vt:lpstr>Student Success Scorecard Measures</vt:lpstr>
      <vt:lpstr>Student Success Scorecard Measures</vt:lpstr>
      <vt:lpstr>Institutional Effectiveness Indicators</vt:lpstr>
      <vt:lpstr>Institutional Effectiveness Indicators</vt:lpstr>
      <vt:lpstr>Institutional Effectiveness Indicators</vt:lpstr>
      <vt:lpstr>Institution-Set Standards</vt:lpstr>
      <vt:lpstr>Institution-Set Standards</vt:lpstr>
      <vt:lpstr>Institution-Set Standards</vt:lpstr>
      <vt:lpstr>Institution-Set Standards</vt:lpstr>
      <vt:lpstr>Institution-Set Standards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Karpp</dc:creator>
  <cp:lastModifiedBy>Edward Karpp</cp:lastModifiedBy>
  <cp:revision>167</cp:revision>
  <cp:lastPrinted>2015-06-18T22:47:48Z</cp:lastPrinted>
  <dcterms:created xsi:type="dcterms:W3CDTF">2015-05-06T17:24:44Z</dcterms:created>
  <dcterms:modified xsi:type="dcterms:W3CDTF">2017-04-12T18:51:33Z</dcterms:modified>
</cp:coreProperties>
</file>