
<file path=[Content_Types].xml><?xml version="1.0" encoding="utf-8"?>
<Types xmlns="http://schemas.openxmlformats.org/package/2006/content-types">
  <Default Extension="xml" ContentType="application/xml"/>
  <Default Extension="jpeg" ContentType="image/jpeg"/>
  <Default Extension="rels" ContentType="application/vnd.openxmlformats-package.relationships+xml"/>
  <Default Extension="jpg" ContentType="image/jpeg"/>
  <Default Extension="emf" ContentType="image/x-e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2" r:id="rId1"/>
  </p:sldMasterIdLst>
  <p:notesMasterIdLst>
    <p:notesMasterId r:id="rId23"/>
  </p:notesMasterIdLst>
  <p:sldIdLst>
    <p:sldId id="256" r:id="rId2"/>
    <p:sldId id="257" r:id="rId3"/>
    <p:sldId id="281" r:id="rId4"/>
    <p:sldId id="270" r:id="rId5"/>
    <p:sldId id="261" r:id="rId6"/>
    <p:sldId id="274" r:id="rId7"/>
    <p:sldId id="271" r:id="rId8"/>
    <p:sldId id="276" r:id="rId9"/>
    <p:sldId id="263" r:id="rId10"/>
    <p:sldId id="272" r:id="rId11"/>
    <p:sldId id="278" r:id="rId12"/>
    <p:sldId id="258" r:id="rId13"/>
    <p:sldId id="273" r:id="rId14"/>
    <p:sldId id="280" r:id="rId15"/>
    <p:sldId id="282" r:id="rId16"/>
    <p:sldId id="284" r:id="rId17"/>
    <p:sldId id="285" r:id="rId18"/>
    <p:sldId id="286" r:id="rId19"/>
    <p:sldId id="288" r:id="rId20"/>
    <p:sldId id="289" r:id="rId21"/>
    <p:sldId id="290"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18603FDC-E32A-4AB5-989C-0864C3EAD2B8}" styleName="Themed Style 2 - Accent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680"/>
    <p:restoredTop sz="94674"/>
  </p:normalViewPr>
  <p:slideViewPr>
    <p:cSldViewPr snapToGrid="0" snapToObjects="1">
      <p:cViewPr varScale="1">
        <p:scale>
          <a:sx n="101" d="100"/>
          <a:sy n="101" d="100"/>
        </p:scale>
        <p:origin x="216" y="5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esProps" Target="presProps.xml"/><Relationship Id="rId25" Type="http://schemas.openxmlformats.org/officeDocument/2006/relationships/viewProps" Target="viewProps.xml"/><Relationship Id="rId26" Type="http://schemas.openxmlformats.org/officeDocument/2006/relationships/theme" Target="theme/theme1.xml"/><Relationship Id="rId27"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261A62D-E19F-8343-9F34-8DA4EA194BF0}" type="datetimeFigureOut">
              <a:rPr lang="en-US" smtClean="0"/>
              <a:t>3/8/19</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C06EA3B-250C-554E-BA72-829DF040553E}" type="slidenum">
              <a:rPr lang="en-US" smtClean="0"/>
              <a:t>‹#›</a:t>
            </a:fld>
            <a:endParaRPr lang="en-US" dirty="0"/>
          </a:p>
        </p:txBody>
      </p:sp>
    </p:spTree>
    <p:extLst>
      <p:ext uri="{BB962C8B-B14F-4D97-AF65-F5344CB8AC3E}">
        <p14:creationId xmlns:p14="http://schemas.microsoft.com/office/powerpoint/2010/main" val="453581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6EA3B-250C-554E-BA72-829DF040553E}" type="slidenum">
              <a:rPr lang="en-US" smtClean="0"/>
              <a:t>4</a:t>
            </a:fld>
            <a:endParaRPr lang="en-US" dirty="0"/>
          </a:p>
        </p:txBody>
      </p:sp>
    </p:spTree>
    <p:extLst>
      <p:ext uri="{BB962C8B-B14F-4D97-AF65-F5344CB8AC3E}">
        <p14:creationId xmlns:p14="http://schemas.microsoft.com/office/powerpoint/2010/main" val="12510195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6EA3B-250C-554E-BA72-829DF040553E}" type="slidenum">
              <a:rPr lang="en-US" smtClean="0"/>
              <a:t>7</a:t>
            </a:fld>
            <a:endParaRPr lang="en-US" dirty="0"/>
          </a:p>
        </p:txBody>
      </p:sp>
    </p:spTree>
    <p:extLst>
      <p:ext uri="{BB962C8B-B14F-4D97-AF65-F5344CB8AC3E}">
        <p14:creationId xmlns:p14="http://schemas.microsoft.com/office/powerpoint/2010/main" val="2103778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6EA3B-250C-554E-BA72-829DF040553E}" type="slidenum">
              <a:rPr lang="en-US" smtClean="0"/>
              <a:t>10</a:t>
            </a:fld>
            <a:endParaRPr lang="en-US" dirty="0"/>
          </a:p>
        </p:txBody>
      </p:sp>
    </p:spTree>
    <p:extLst>
      <p:ext uri="{BB962C8B-B14F-4D97-AF65-F5344CB8AC3E}">
        <p14:creationId xmlns:p14="http://schemas.microsoft.com/office/powerpoint/2010/main" val="8790158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6EA3B-250C-554E-BA72-829DF040553E}" type="slidenum">
              <a:rPr lang="en-US" smtClean="0"/>
              <a:t>13</a:t>
            </a:fld>
            <a:endParaRPr lang="en-US" dirty="0"/>
          </a:p>
        </p:txBody>
      </p:sp>
    </p:spTree>
    <p:extLst>
      <p:ext uri="{BB962C8B-B14F-4D97-AF65-F5344CB8AC3E}">
        <p14:creationId xmlns:p14="http://schemas.microsoft.com/office/powerpoint/2010/main" val="6658839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6EA3B-250C-554E-BA72-829DF040553E}" type="slidenum">
              <a:rPr lang="en-US" smtClean="0"/>
              <a:t>16</a:t>
            </a:fld>
            <a:endParaRPr lang="en-US" dirty="0"/>
          </a:p>
        </p:txBody>
      </p:sp>
    </p:spTree>
    <p:extLst>
      <p:ext uri="{BB962C8B-B14F-4D97-AF65-F5344CB8AC3E}">
        <p14:creationId xmlns:p14="http://schemas.microsoft.com/office/powerpoint/2010/main" val="17237097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C06EA3B-250C-554E-BA72-829DF040553E}" type="slidenum">
              <a:rPr lang="en-US" smtClean="0"/>
              <a:t>19</a:t>
            </a:fld>
            <a:endParaRPr lang="en-US" dirty="0"/>
          </a:p>
        </p:txBody>
      </p:sp>
    </p:spTree>
    <p:extLst>
      <p:ext uri="{BB962C8B-B14F-4D97-AF65-F5344CB8AC3E}">
        <p14:creationId xmlns:p14="http://schemas.microsoft.com/office/powerpoint/2010/main" val="6170777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9AA7DA2B-8551-4A46-9CB0-1F69FA044505}" type="datetime1">
              <a:rPr lang="en-US" smtClean="0"/>
              <a:t>3/8/19</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EBCEC8B7-ECC6-484E-9C34-FEAF9DEC79D6}"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7C1F3D9-580D-D44B-8A81-609E72B7D935}" type="datetime1">
              <a:rPr lang="en-US" smtClean="0"/>
              <a:t>3/8/19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D75D149-F5CB-394D-BC0C-83458CE690FF}" type="datetime1">
              <a:rPr lang="en-US" smtClean="0"/>
              <a:t>3/8/19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B4416DA-CE76-5F48-84D6-6CD6D982601C}" type="datetime1">
              <a:rPr lang="en-US" smtClean="0"/>
              <a:t>3/8/19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dirty="0"/>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83C77AED-65EB-8848-9372-47A78D49D264}" type="datetime1">
              <a:rPr lang="en-US" smtClean="0"/>
              <a:t>3/8/19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BCEC8B7-ECC6-484E-9C34-FEAF9DEC79D6}" type="slidenum">
              <a:rPr lang="en-US" smtClean="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33CEFCF3-9AE4-EB43-836C-AD4021ABCFCA}" type="datetime1">
              <a:rPr lang="en-US" smtClean="0"/>
              <a:t>3/8/19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Click to 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53D338E-28B7-1A44-9C10-ABA1D242BCEA}" type="datetime1">
              <a:rPr lang="en-US" smtClean="0"/>
              <a:t>3/8/19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320CEBD7-2B3E-684D-9BC5-BC5BA58C7E82}" type="datetime1">
              <a:rPr lang="en-US" smtClean="0"/>
              <a:t>3/8/19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23E00E1-9886-284F-BDD8-FFB486A52161}" type="datetime1">
              <a:rPr lang="en-US" smtClean="0"/>
              <a:t>3/8/19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smtClean="0"/>
              <a:t>Click to edit Master title style</a:t>
            </a:r>
            <a:endParaRPr lang="en-US" dirty="0"/>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F7732DA-B055-E94A-A755-8A4FD6CB86F0}" type="datetime1">
              <a:rPr lang="en-US" smtClean="0"/>
              <a:t>3/8/19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Drag picture to placeholder or click icon to add</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142B91E-2B2B-F547-86AF-83769156F96A}" type="datetime1">
              <a:rPr lang="en-US" smtClean="0"/>
              <a:t>3/8/19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EBCEC8B7-ECC6-484E-9C34-FEAF9DEC79D6}" type="slidenum">
              <a:rPr lang="en-US" smtClean="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132EF0C8-7159-E140-8160-CCA1497830CB}" type="datetime1">
              <a:rPr lang="en-US" smtClean="0"/>
              <a:t>3/8/19</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EBCEC8B7-ECC6-484E-9C34-FEAF9DEC79D6}" type="slidenum">
              <a:rPr lang="en-US" smtClean="0"/>
              <a:t>‹#›</a:t>
            </a:fld>
            <a:endParaRPr lang="en-US" dirty="0"/>
          </a:p>
        </p:txBody>
      </p:sp>
    </p:spTree>
    <p:extLst>
      <p:ext uri="{BB962C8B-B14F-4D97-AF65-F5344CB8AC3E}">
        <p14:creationId xmlns:p14="http://schemas.microsoft.com/office/powerpoint/2010/main" val="213829187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image" Target="../media/image1.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image" Target="../media/image1.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6.emf"/><Relationship Id="rId3" Type="http://schemas.openxmlformats.org/officeDocument/2006/relationships/image" Target="../media/image1.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7.emf"/></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1.jp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emf"/><Relationship Id="rId3" Type="http://schemas.openxmlformats.org/officeDocument/2006/relationships/image" Target="../media/image1.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9.emf"/></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1.jp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0.emf"/><Relationship Id="rId3" Type="http://schemas.openxmlformats.org/officeDocument/2006/relationships/image" Target="../media/image1.jp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11.emf"/></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1.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2.emf"/><Relationship Id="rId3" Type="http://schemas.openxmlformats.org/officeDocument/2006/relationships/image" Target="../media/image1.jp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13.e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 Id="rId3" Type="http://schemas.openxmlformats.org/officeDocument/2006/relationships/image" Target="../media/image1.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emf"/><Relationship Id="rId3" Type="http://schemas.openxmlformats.org/officeDocument/2006/relationships/image" Target="../media/image1.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3.emf"/></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1.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emf"/><Relationship Id="rId3" Type="http://schemas.openxmlformats.org/officeDocument/2006/relationships/image" Target="../media/image1.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g"/><Relationship Id="rId3" Type="http://schemas.openxmlformats.org/officeDocument/2006/relationships/image" Target="../media/image5.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Student Success Scorecard 2018</a:t>
            </a:r>
            <a:endParaRPr lang="en-US" dirty="0"/>
          </a:p>
        </p:txBody>
      </p:sp>
      <p:sp>
        <p:nvSpPr>
          <p:cNvPr id="3" name="Subtitle 2"/>
          <p:cNvSpPr>
            <a:spLocks noGrp="1"/>
          </p:cNvSpPr>
          <p:nvPr>
            <p:ph type="subTitle" idx="1"/>
          </p:nvPr>
        </p:nvSpPr>
        <p:spPr/>
        <p:txBody>
          <a:bodyPr>
            <a:normAutofit fontScale="92500" lnSpcReduction="20000"/>
          </a:bodyPr>
          <a:lstStyle/>
          <a:p>
            <a:r>
              <a:rPr lang="en-US" dirty="0" smtClean="0"/>
              <a:t>Ed Karpp</a:t>
            </a:r>
            <a:endParaRPr lang="en-US" dirty="0" smtClean="0"/>
          </a:p>
          <a:p>
            <a:r>
              <a:rPr lang="en-US" dirty="0" smtClean="0"/>
              <a:t>Dean of Research, Planning &amp; Grants</a:t>
            </a:r>
          </a:p>
          <a:p>
            <a:endParaRPr lang="en-US" dirty="0"/>
          </a:p>
          <a:p>
            <a:r>
              <a:rPr lang="en-US" dirty="0" smtClean="0"/>
              <a:t>Faculty Meeting </a:t>
            </a:r>
            <a:r>
              <a:rPr lang="en-US" dirty="0" smtClean="0"/>
              <a:t>– </a:t>
            </a:r>
            <a:r>
              <a:rPr lang="en-US" dirty="0" smtClean="0"/>
              <a:t>March 12</a:t>
            </a:r>
            <a:r>
              <a:rPr lang="en-US" dirty="0" smtClean="0"/>
              <a:t>, 2019</a:t>
            </a:r>
            <a:endParaRPr lang="en-US" dirty="0"/>
          </a:p>
        </p:txBody>
      </p:sp>
      <p:sp>
        <p:nvSpPr>
          <p:cNvPr id="4" name="Slide Number Placeholder 3"/>
          <p:cNvSpPr>
            <a:spLocks noGrp="1"/>
          </p:cNvSpPr>
          <p:nvPr>
            <p:ph type="sldNum" sz="quarter" idx="12"/>
          </p:nvPr>
        </p:nvSpPr>
        <p:spPr/>
        <p:txBody>
          <a:bodyPr>
            <a:normAutofit lnSpcReduction="10000"/>
          </a:bodyPr>
          <a:lstStyle/>
          <a:p>
            <a:fld id="{EBCEC8B7-ECC6-484E-9C34-FEAF9DEC79D6}" type="slidenum">
              <a:rPr lang="en-US" smtClean="0"/>
              <a:t>1</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Tree>
    <p:extLst>
      <p:ext uri="{BB962C8B-B14F-4D97-AF65-F5344CB8AC3E}">
        <p14:creationId xmlns:p14="http://schemas.microsoft.com/office/powerpoint/2010/main" val="38343361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4475"/>
            <a:ext cx="9692640" cy="1325562"/>
          </a:xfrm>
        </p:spPr>
        <p:txBody>
          <a:bodyPr/>
          <a:lstStyle/>
          <a:p>
            <a:r>
              <a:rPr lang="en-US" dirty="0" smtClean="0"/>
              <a:t>Persistence Rate: Definition</a:t>
            </a:r>
            <a:endParaRPr lang="en-US" dirty="0"/>
          </a:p>
        </p:txBody>
      </p:sp>
      <p:sp>
        <p:nvSpPr>
          <p:cNvPr id="5" name="Slide Number Placeholder 4"/>
          <p:cNvSpPr>
            <a:spLocks noGrp="1"/>
          </p:cNvSpPr>
          <p:nvPr>
            <p:ph type="sldNum" sz="quarter" idx="12"/>
          </p:nvPr>
        </p:nvSpPr>
        <p:spPr/>
        <p:txBody>
          <a:bodyPr>
            <a:normAutofit lnSpcReduction="10000"/>
          </a:bodyPr>
          <a:lstStyle/>
          <a:p>
            <a:fld id="{EBCEC8B7-ECC6-484E-9C34-FEAF9DEC79D6}" type="slidenum">
              <a:rPr lang="en-US" smtClean="0"/>
              <a:t>10</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8" name="TextBox 7"/>
          <p:cNvSpPr txBox="1"/>
          <p:nvPr/>
        </p:nvSpPr>
        <p:spPr>
          <a:xfrm>
            <a:off x="1261872" y="1091087"/>
            <a:ext cx="10030968" cy="369332"/>
          </a:xfrm>
          <a:prstGeom prst="rect">
            <a:avLst/>
          </a:prstGeom>
          <a:noFill/>
        </p:spPr>
        <p:txBody>
          <a:bodyPr wrap="square" rtlCol="0">
            <a:spAutoFit/>
          </a:bodyPr>
          <a:lstStyle/>
          <a:p>
            <a:r>
              <a:rPr lang="en-US" dirty="0" smtClean="0">
                <a:solidFill>
                  <a:schemeClr val="tx1">
                    <a:lumMod val="65000"/>
                    <a:lumOff val="35000"/>
                  </a:schemeClr>
                </a:solidFill>
              </a:rPr>
              <a:t>Percentage of new students enrolled in three consecutive semesters</a:t>
            </a:r>
            <a:endParaRPr lang="en-US" dirty="0">
              <a:solidFill>
                <a:schemeClr val="tx1">
                  <a:lumMod val="65000"/>
                  <a:lumOff val="35000"/>
                </a:schemeClr>
              </a:solidFill>
            </a:endParaRPr>
          </a:p>
        </p:txBody>
      </p:sp>
      <p:sp>
        <p:nvSpPr>
          <p:cNvPr id="4" name="Right Arrow 3"/>
          <p:cNvSpPr/>
          <p:nvPr/>
        </p:nvSpPr>
        <p:spPr>
          <a:xfrm>
            <a:off x="1284732" y="4583991"/>
            <a:ext cx="9082278" cy="640080"/>
          </a:xfrm>
          <a:prstGeom prst="rightArrow">
            <a:avLst/>
          </a:prstGeom>
          <a:solidFill>
            <a:schemeClr val="accent2">
              <a:lumMod val="75000"/>
            </a:schemeClr>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Brace 8"/>
          <p:cNvSpPr/>
          <p:nvPr/>
        </p:nvSpPr>
        <p:spPr>
          <a:xfrm rot="16200000">
            <a:off x="5568696" y="1088697"/>
            <a:ext cx="514350" cy="908227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4869180" y="5978451"/>
            <a:ext cx="1920240" cy="369332"/>
          </a:xfrm>
          <a:prstGeom prst="rect">
            <a:avLst/>
          </a:prstGeom>
          <a:noFill/>
        </p:spPr>
        <p:txBody>
          <a:bodyPr wrap="square" rtlCol="0">
            <a:spAutoFit/>
          </a:bodyPr>
          <a:lstStyle/>
          <a:p>
            <a:pPr algn="ctr"/>
            <a:r>
              <a:rPr lang="en-US" dirty="0" smtClean="0"/>
              <a:t>3 Semesters</a:t>
            </a:r>
            <a:endParaRPr lang="en-US" dirty="0"/>
          </a:p>
        </p:txBody>
      </p:sp>
      <p:sp>
        <p:nvSpPr>
          <p:cNvPr id="14" name="Rectangle 13"/>
          <p:cNvSpPr/>
          <p:nvPr/>
        </p:nvSpPr>
        <p:spPr>
          <a:xfrm>
            <a:off x="1261870" y="1802497"/>
            <a:ext cx="4544569" cy="230087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rPr>
              <a:t>First-time college students earning 6+ units in first 3 years and attempting Math or English in first 3 </a:t>
            </a:r>
            <a:r>
              <a:rPr lang="en-US" dirty="0" smtClean="0">
                <a:solidFill>
                  <a:sysClr val="windowText" lastClr="000000"/>
                </a:solidFill>
              </a:rPr>
              <a:t>years</a:t>
            </a:r>
          </a:p>
          <a:p>
            <a:endParaRPr lang="en-US" dirty="0">
              <a:solidFill>
                <a:sysClr val="windowText" lastClr="000000"/>
              </a:solidFill>
            </a:endParaRPr>
          </a:p>
          <a:p>
            <a:pPr marL="285750" indent="-285750">
              <a:buFont typeface="Arial" charset="0"/>
              <a:buChar char="•"/>
            </a:pPr>
            <a:r>
              <a:rPr lang="en-US" dirty="0" smtClean="0">
                <a:solidFill>
                  <a:sysClr val="windowText" lastClr="000000"/>
                </a:solidFill>
              </a:rPr>
              <a:t>Overall</a:t>
            </a:r>
          </a:p>
          <a:p>
            <a:pPr marL="285750" indent="-285750">
              <a:buFont typeface="Arial" charset="0"/>
              <a:buChar char="•"/>
            </a:pPr>
            <a:r>
              <a:rPr lang="en-US" dirty="0" smtClean="0">
                <a:solidFill>
                  <a:sysClr val="windowText" lastClr="000000"/>
                </a:solidFill>
              </a:rPr>
              <a:t>Prepared Students*</a:t>
            </a:r>
          </a:p>
          <a:p>
            <a:pPr marL="285750" indent="-285750">
              <a:buFont typeface="Arial" charset="0"/>
              <a:buChar char="•"/>
            </a:pPr>
            <a:r>
              <a:rPr lang="en-US" dirty="0" smtClean="0">
                <a:solidFill>
                  <a:sysClr val="windowText" lastClr="000000"/>
                </a:solidFill>
              </a:rPr>
              <a:t>Unprepared Students*</a:t>
            </a:r>
          </a:p>
          <a:p>
            <a:pPr marL="285750" indent="-285750">
              <a:buFont typeface="Arial" charset="0"/>
              <a:buChar char="•"/>
            </a:pPr>
            <a:endParaRPr lang="en-US" dirty="0">
              <a:solidFill>
                <a:sysClr val="windowText" lastClr="000000"/>
              </a:solidFill>
            </a:endParaRPr>
          </a:p>
        </p:txBody>
      </p:sp>
      <p:sp>
        <p:nvSpPr>
          <p:cNvPr id="17" name="Rectangle 16"/>
          <p:cNvSpPr/>
          <p:nvPr/>
        </p:nvSpPr>
        <p:spPr>
          <a:xfrm>
            <a:off x="6069330" y="1802497"/>
            <a:ext cx="4274820" cy="2300874"/>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Enrolled in credit course during three consecutive primary terms (Fall/Spring)</a:t>
            </a:r>
          </a:p>
        </p:txBody>
      </p:sp>
      <p:sp>
        <p:nvSpPr>
          <p:cNvPr id="3" name="Oval 2"/>
          <p:cNvSpPr/>
          <p:nvPr/>
        </p:nvSpPr>
        <p:spPr>
          <a:xfrm>
            <a:off x="1261870" y="4445448"/>
            <a:ext cx="935786" cy="935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Entry</a:t>
            </a:r>
            <a:endParaRPr lang="en-US" sz="1200" b="1" dirty="0"/>
          </a:p>
        </p:txBody>
      </p:sp>
      <p:sp>
        <p:nvSpPr>
          <p:cNvPr id="6" name="TextBox 5"/>
          <p:cNvSpPr txBox="1"/>
          <p:nvPr/>
        </p:nvSpPr>
        <p:spPr>
          <a:xfrm>
            <a:off x="0" y="6458148"/>
            <a:ext cx="11292840" cy="307777"/>
          </a:xfrm>
          <a:prstGeom prst="rect">
            <a:avLst/>
          </a:prstGeom>
          <a:noFill/>
        </p:spPr>
        <p:txBody>
          <a:bodyPr wrap="square" rtlCol="0">
            <a:spAutoFit/>
          </a:bodyPr>
          <a:lstStyle/>
          <a:p>
            <a:pPr algn="ctr"/>
            <a:r>
              <a:rPr lang="en-US" sz="1400" dirty="0" smtClean="0">
                <a:solidFill>
                  <a:schemeClr val="tx1">
                    <a:lumMod val="65000"/>
                    <a:lumOff val="35000"/>
                  </a:schemeClr>
                </a:solidFill>
              </a:rPr>
              <a:t>* Prepared students’ first English course was transferable and first Math course was transferable or associate degree applicable.</a:t>
            </a:r>
            <a:endParaRPr lang="en-US" sz="1400" dirty="0">
              <a:solidFill>
                <a:schemeClr val="tx1">
                  <a:lumMod val="65000"/>
                  <a:lumOff val="35000"/>
                </a:schemeClr>
              </a:solidFill>
            </a:endParaRPr>
          </a:p>
        </p:txBody>
      </p:sp>
    </p:spTree>
    <p:extLst>
      <p:ext uri="{BB962C8B-B14F-4D97-AF65-F5344CB8AC3E}">
        <p14:creationId xmlns:p14="http://schemas.microsoft.com/office/powerpoint/2010/main" val="114604985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25366" y="990600"/>
            <a:ext cx="10418834" cy="5465618"/>
          </a:xfrm>
          <a:prstGeom prst="rect">
            <a:avLst/>
          </a:prstGeom>
        </p:spPr>
      </p:pic>
      <p:sp>
        <p:nvSpPr>
          <p:cNvPr id="2" name="Title 1"/>
          <p:cNvSpPr>
            <a:spLocks noGrp="1"/>
          </p:cNvSpPr>
          <p:nvPr>
            <p:ph type="title"/>
          </p:nvPr>
        </p:nvSpPr>
        <p:spPr>
          <a:xfrm>
            <a:off x="1261872" y="-237744"/>
            <a:ext cx="9692640" cy="1325562"/>
          </a:xfrm>
        </p:spPr>
        <p:txBody>
          <a:bodyPr>
            <a:normAutofit/>
          </a:bodyPr>
          <a:lstStyle/>
          <a:p>
            <a:r>
              <a:rPr lang="en-US" sz="4000" dirty="0" smtClean="0"/>
              <a:t>Persistence Rate: 2011-12 Cohort</a:t>
            </a:r>
            <a:endParaRPr lang="en-US" sz="4000" dirty="0"/>
          </a:p>
        </p:txBody>
      </p:sp>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11</a:t>
            </a:fld>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2" name="TextBox 11"/>
          <p:cNvSpPr txBox="1"/>
          <p:nvPr/>
        </p:nvSpPr>
        <p:spPr>
          <a:xfrm>
            <a:off x="1988820" y="3339070"/>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a:t>4</a:t>
            </a:r>
            <a:r>
              <a:rPr lang="en-US" baseline="30000" dirty="0" smtClean="0"/>
              <a:t>th</a:t>
            </a:r>
            <a:r>
              <a:rPr lang="en-US" dirty="0" smtClean="0"/>
              <a:t> in State</a:t>
            </a:r>
          </a:p>
          <a:p>
            <a:pPr algn="ctr"/>
            <a:r>
              <a:rPr lang="en-US" dirty="0" smtClean="0"/>
              <a:t>1</a:t>
            </a:r>
            <a:r>
              <a:rPr lang="en-US" baseline="30000" dirty="0" smtClean="0"/>
              <a:t>st</a:t>
            </a:r>
            <a:r>
              <a:rPr lang="en-US" dirty="0" smtClean="0"/>
              <a:t> in Region</a:t>
            </a:r>
          </a:p>
          <a:p>
            <a:pPr algn="ctr"/>
            <a:r>
              <a:rPr lang="en-US" dirty="0" smtClean="0"/>
              <a:t>1</a:t>
            </a:r>
            <a:r>
              <a:rPr lang="en-US" baseline="30000" dirty="0" smtClean="0"/>
              <a:t>st</a:t>
            </a:r>
            <a:r>
              <a:rPr lang="en-US" dirty="0" smtClean="0"/>
              <a:t> in Peer Group</a:t>
            </a:r>
            <a:endParaRPr lang="en-US" dirty="0"/>
          </a:p>
        </p:txBody>
      </p:sp>
      <p:sp>
        <p:nvSpPr>
          <p:cNvPr id="17" name="TextBox 16"/>
          <p:cNvSpPr txBox="1"/>
          <p:nvPr/>
        </p:nvSpPr>
        <p:spPr>
          <a:xfrm>
            <a:off x="5019004" y="3339070"/>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a:t>7</a:t>
            </a:r>
            <a:r>
              <a:rPr lang="en-US" baseline="30000" dirty="0" smtClean="0"/>
              <a:t>th</a:t>
            </a:r>
            <a:r>
              <a:rPr lang="en-US" dirty="0" smtClean="0"/>
              <a:t> in State</a:t>
            </a:r>
          </a:p>
          <a:p>
            <a:pPr algn="ctr"/>
            <a:r>
              <a:rPr lang="en-US" dirty="0" smtClean="0"/>
              <a:t>1</a:t>
            </a:r>
            <a:r>
              <a:rPr lang="en-US" baseline="30000" dirty="0" smtClean="0"/>
              <a:t>st</a:t>
            </a:r>
            <a:r>
              <a:rPr lang="en-US" dirty="0" smtClean="0"/>
              <a:t> in Region</a:t>
            </a:r>
          </a:p>
          <a:p>
            <a:pPr algn="ctr"/>
            <a:r>
              <a:rPr lang="en-US" dirty="0" smtClean="0"/>
              <a:t>1</a:t>
            </a:r>
            <a:r>
              <a:rPr lang="en-US" baseline="30000" dirty="0" smtClean="0"/>
              <a:t>st</a:t>
            </a:r>
            <a:r>
              <a:rPr lang="en-US" dirty="0" smtClean="0"/>
              <a:t> in Peer Group</a:t>
            </a:r>
            <a:endParaRPr lang="en-US" dirty="0"/>
          </a:p>
        </p:txBody>
      </p:sp>
      <p:sp>
        <p:nvSpPr>
          <p:cNvPr id="18" name="TextBox 17"/>
          <p:cNvSpPr txBox="1"/>
          <p:nvPr/>
        </p:nvSpPr>
        <p:spPr>
          <a:xfrm>
            <a:off x="8049188" y="3339070"/>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3</a:t>
            </a:r>
            <a:r>
              <a:rPr lang="en-US" baseline="30000" dirty="0" smtClean="0"/>
              <a:t>rd</a:t>
            </a:r>
            <a:r>
              <a:rPr lang="en-US" dirty="0" smtClean="0"/>
              <a:t> in State</a:t>
            </a:r>
          </a:p>
          <a:p>
            <a:pPr algn="ctr"/>
            <a:r>
              <a:rPr lang="en-US" dirty="0" smtClean="0"/>
              <a:t>1</a:t>
            </a:r>
            <a:r>
              <a:rPr lang="en-US" baseline="30000" dirty="0" smtClean="0"/>
              <a:t>st</a:t>
            </a:r>
            <a:r>
              <a:rPr lang="en-US" dirty="0" smtClean="0"/>
              <a:t> in Region</a:t>
            </a:r>
          </a:p>
          <a:p>
            <a:pPr algn="ctr"/>
            <a:r>
              <a:rPr lang="en-US" dirty="0" smtClean="0"/>
              <a:t>1</a:t>
            </a:r>
            <a:r>
              <a:rPr lang="en-US" baseline="30000" dirty="0" smtClean="0"/>
              <a:t>st</a:t>
            </a:r>
            <a:r>
              <a:rPr lang="en-US" dirty="0" smtClean="0"/>
              <a:t> in Peer Group</a:t>
            </a:r>
            <a:endParaRPr lang="en-US" dirty="0"/>
          </a:p>
        </p:txBody>
      </p:sp>
    </p:spTree>
    <p:extLst>
      <p:ext uri="{BB962C8B-B14F-4D97-AF65-F5344CB8AC3E}">
        <p14:creationId xmlns:p14="http://schemas.microsoft.com/office/powerpoint/2010/main" val="12379600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smtClean="0"/>
              <a:t>Persistence Rate: Trends</a:t>
            </a:r>
            <a:endParaRPr lang="en-US"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12</a:t>
            </a:fld>
            <a:endParaRPr lang="en-US" dirty="0"/>
          </a:p>
        </p:txBody>
      </p:sp>
      <p:pic>
        <p:nvPicPr>
          <p:cNvPr id="3" name="Picture 2"/>
          <p:cNvPicPr>
            <a:picLocks noChangeAspect="1"/>
          </p:cNvPicPr>
          <p:nvPr/>
        </p:nvPicPr>
        <p:blipFill>
          <a:blip r:embed="rId3"/>
          <a:stretch>
            <a:fillRect/>
          </a:stretch>
        </p:blipFill>
        <p:spPr>
          <a:xfrm>
            <a:off x="702307" y="990599"/>
            <a:ext cx="9946644" cy="5327073"/>
          </a:xfrm>
          <a:prstGeom prst="rect">
            <a:avLst/>
          </a:prstGeom>
        </p:spPr>
      </p:pic>
    </p:spTree>
    <p:extLst>
      <p:ext uri="{BB962C8B-B14F-4D97-AF65-F5344CB8AC3E}">
        <p14:creationId xmlns:p14="http://schemas.microsoft.com/office/powerpoint/2010/main" val="123569292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4475"/>
            <a:ext cx="9692640" cy="1325562"/>
          </a:xfrm>
        </p:spPr>
        <p:txBody>
          <a:bodyPr/>
          <a:lstStyle/>
          <a:p>
            <a:r>
              <a:rPr lang="en-US" dirty="0" smtClean="0"/>
              <a:t>30 Unit Rate: Definition</a:t>
            </a:r>
            <a:endParaRPr lang="en-US" dirty="0"/>
          </a:p>
        </p:txBody>
      </p:sp>
      <p:sp>
        <p:nvSpPr>
          <p:cNvPr id="5" name="Slide Number Placeholder 4"/>
          <p:cNvSpPr>
            <a:spLocks noGrp="1"/>
          </p:cNvSpPr>
          <p:nvPr>
            <p:ph type="sldNum" sz="quarter" idx="12"/>
          </p:nvPr>
        </p:nvSpPr>
        <p:spPr/>
        <p:txBody>
          <a:bodyPr>
            <a:normAutofit lnSpcReduction="10000"/>
          </a:bodyPr>
          <a:lstStyle/>
          <a:p>
            <a:fld id="{EBCEC8B7-ECC6-484E-9C34-FEAF9DEC79D6}" type="slidenum">
              <a:rPr lang="en-US" smtClean="0"/>
              <a:t>13</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8" name="TextBox 7"/>
          <p:cNvSpPr txBox="1"/>
          <p:nvPr/>
        </p:nvSpPr>
        <p:spPr>
          <a:xfrm>
            <a:off x="1261872" y="1091087"/>
            <a:ext cx="10030968" cy="369332"/>
          </a:xfrm>
          <a:prstGeom prst="rect">
            <a:avLst/>
          </a:prstGeom>
          <a:noFill/>
        </p:spPr>
        <p:txBody>
          <a:bodyPr wrap="square" rtlCol="0">
            <a:spAutoFit/>
          </a:bodyPr>
          <a:lstStyle/>
          <a:p>
            <a:r>
              <a:rPr lang="en-US" dirty="0" smtClean="0">
                <a:solidFill>
                  <a:schemeClr val="tx1">
                    <a:lumMod val="65000"/>
                    <a:lumOff val="35000"/>
                  </a:schemeClr>
                </a:solidFill>
              </a:rPr>
              <a:t>Percentage of new students who earn 30 or more units</a:t>
            </a:r>
            <a:endParaRPr lang="en-US" dirty="0">
              <a:solidFill>
                <a:schemeClr val="tx1">
                  <a:lumMod val="65000"/>
                  <a:lumOff val="35000"/>
                </a:schemeClr>
              </a:solidFill>
            </a:endParaRPr>
          </a:p>
        </p:txBody>
      </p:sp>
      <p:sp>
        <p:nvSpPr>
          <p:cNvPr id="4" name="Right Arrow 3"/>
          <p:cNvSpPr/>
          <p:nvPr/>
        </p:nvSpPr>
        <p:spPr>
          <a:xfrm>
            <a:off x="1284732" y="4583991"/>
            <a:ext cx="9082278" cy="640080"/>
          </a:xfrm>
          <a:prstGeom prst="rightArrow">
            <a:avLst/>
          </a:prstGeom>
          <a:solidFill>
            <a:schemeClr val="accent2">
              <a:lumMod val="75000"/>
            </a:schemeClr>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Brace 8"/>
          <p:cNvSpPr/>
          <p:nvPr/>
        </p:nvSpPr>
        <p:spPr>
          <a:xfrm rot="16200000">
            <a:off x="5568696" y="1088697"/>
            <a:ext cx="514350" cy="908227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4869180" y="5978451"/>
            <a:ext cx="1920240" cy="369332"/>
          </a:xfrm>
          <a:prstGeom prst="rect">
            <a:avLst/>
          </a:prstGeom>
          <a:noFill/>
        </p:spPr>
        <p:txBody>
          <a:bodyPr wrap="square" rtlCol="0">
            <a:spAutoFit/>
          </a:bodyPr>
          <a:lstStyle/>
          <a:p>
            <a:pPr algn="ctr"/>
            <a:r>
              <a:rPr lang="en-US" dirty="0" smtClean="0"/>
              <a:t>6 Years</a:t>
            </a:r>
            <a:endParaRPr lang="en-US" dirty="0"/>
          </a:p>
        </p:txBody>
      </p:sp>
      <p:sp>
        <p:nvSpPr>
          <p:cNvPr id="14" name="Rectangle 13"/>
          <p:cNvSpPr/>
          <p:nvPr/>
        </p:nvSpPr>
        <p:spPr>
          <a:xfrm>
            <a:off x="1261870" y="1802497"/>
            <a:ext cx="4544569" cy="230087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rPr>
              <a:t>First-time college students earning 6+ units in first 3 years and attempting Math or English in first 3 </a:t>
            </a:r>
            <a:r>
              <a:rPr lang="en-US" dirty="0" smtClean="0">
                <a:solidFill>
                  <a:sysClr val="windowText" lastClr="000000"/>
                </a:solidFill>
              </a:rPr>
              <a:t>years</a:t>
            </a:r>
          </a:p>
          <a:p>
            <a:endParaRPr lang="en-US" dirty="0">
              <a:solidFill>
                <a:sysClr val="windowText" lastClr="000000"/>
              </a:solidFill>
            </a:endParaRPr>
          </a:p>
          <a:p>
            <a:pPr marL="285750" indent="-285750">
              <a:buFont typeface="Arial" charset="0"/>
              <a:buChar char="•"/>
            </a:pPr>
            <a:r>
              <a:rPr lang="en-US" dirty="0" smtClean="0">
                <a:solidFill>
                  <a:sysClr val="windowText" lastClr="000000"/>
                </a:solidFill>
              </a:rPr>
              <a:t>Overall</a:t>
            </a:r>
          </a:p>
          <a:p>
            <a:pPr marL="285750" indent="-285750">
              <a:buFont typeface="Arial" charset="0"/>
              <a:buChar char="•"/>
            </a:pPr>
            <a:r>
              <a:rPr lang="en-US" dirty="0" smtClean="0">
                <a:solidFill>
                  <a:sysClr val="windowText" lastClr="000000"/>
                </a:solidFill>
              </a:rPr>
              <a:t>Prepared Students*</a:t>
            </a:r>
          </a:p>
          <a:p>
            <a:pPr marL="285750" indent="-285750">
              <a:buFont typeface="Arial" charset="0"/>
              <a:buChar char="•"/>
            </a:pPr>
            <a:r>
              <a:rPr lang="en-US" dirty="0" smtClean="0">
                <a:solidFill>
                  <a:sysClr val="windowText" lastClr="000000"/>
                </a:solidFill>
              </a:rPr>
              <a:t>Unprepared Students*</a:t>
            </a:r>
          </a:p>
          <a:p>
            <a:pPr marL="285750" indent="-285750">
              <a:buFont typeface="Arial" charset="0"/>
              <a:buChar char="•"/>
            </a:pPr>
            <a:endParaRPr lang="en-US" dirty="0">
              <a:solidFill>
                <a:sysClr val="windowText" lastClr="000000"/>
              </a:solidFill>
            </a:endParaRPr>
          </a:p>
        </p:txBody>
      </p:sp>
      <p:sp>
        <p:nvSpPr>
          <p:cNvPr id="17" name="Rectangle 16"/>
          <p:cNvSpPr/>
          <p:nvPr/>
        </p:nvSpPr>
        <p:spPr>
          <a:xfrm>
            <a:off x="6069330" y="1802497"/>
            <a:ext cx="4274820" cy="2300874"/>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Earned 30+ units in California community college system</a:t>
            </a:r>
          </a:p>
        </p:txBody>
      </p:sp>
      <p:sp>
        <p:nvSpPr>
          <p:cNvPr id="3" name="Oval 2"/>
          <p:cNvSpPr/>
          <p:nvPr/>
        </p:nvSpPr>
        <p:spPr>
          <a:xfrm>
            <a:off x="1261870" y="4445448"/>
            <a:ext cx="935786" cy="935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Entry</a:t>
            </a:r>
            <a:endParaRPr lang="en-US" sz="1200" b="1" dirty="0"/>
          </a:p>
        </p:txBody>
      </p:sp>
      <p:sp>
        <p:nvSpPr>
          <p:cNvPr id="6" name="TextBox 5"/>
          <p:cNvSpPr txBox="1"/>
          <p:nvPr/>
        </p:nvSpPr>
        <p:spPr>
          <a:xfrm>
            <a:off x="0" y="6458148"/>
            <a:ext cx="11292840" cy="307777"/>
          </a:xfrm>
          <a:prstGeom prst="rect">
            <a:avLst/>
          </a:prstGeom>
          <a:noFill/>
        </p:spPr>
        <p:txBody>
          <a:bodyPr wrap="square" rtlCol="0">
            <a:spAutoFit/>
          </a:bodyPr>
          <a:lstStyle/>
          <a:p>
            <a:pPr algn="ctr"/>
            <a:r>
              <a:rPr lang="en-US" sz="1400" dirty="0" smtClean="0">
                <a:solidFill>
                  <a:schemeClr val="tx1">
                    <a:lumMod val="65000"/>
                    <a:lumOff val="35000"/>
                  </a:schemeClr>
                </a:solidFill>
              </a:rPr>
              <a:t>* Prepared students’ first English course was transferable and first Math course was transferable or associate degree applicable.</a:t>
            </a:r>
            <a:endParaRPr lang="en-US" sz="1400" dirty="0">
              <a:solidFill>
                <a:schemeClr val="tx1">
                  <a:lumMod val="65000"/>
                  <a:lumOff val="35000"/>
                </a:schemeClr>
              </a:solidFill>
            </a:endParaRPr>
          </a:p>
        </p:txBody>
      </p:sp>
    </p:spTree>
    <p:extLst>
      <p:ext uri="{BB962C8B-B14F-4D97-AF65-F5344CB8AC3E}">
        <p14:creationId xmlns:p14="http://schemas.microsoft.com/office/powerpoint/2010/main" val="48659984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354391" y="990599"/>
            <a:ext cx="10345359" cy="5479473"/>
          </a:xfrm>
          <a:prstGeom prst="rect">
            <a:avLst/>
          </a:prstGeom>
        </p:spPr>
      </p:pic>
      <p:sp>
        <p:nvSpPr>
          <p:cNvPr id="2" name="Title 1"/>
          <p:cNvSpPr>
            <a:spLocks noGrp="1"/>
          </p:cNvSpPr>
          <p:nvPr>
            <p:ph type="title"/>
          </p:nvPr>
        </p:nvSpPr>
        <p:spPr>
          <a:xfrm>
            <a:off x="1261872" y="-237744"/>
            <a:ext cx="9692640" cy="1325562"/>
          </a:xfrm>
        </p:spPr>
        <p:txBody>
          <a:bodyPr>
            <a:normAutofit/>
          </a:bodyPr>
          <a:lstStyle/>
          <a:p>
            <a:r>
              <a:rPr lang="en-US" sz="4000" dirty="0" smtClean="0"/>
              <a:t>30 Unit Rate: 2011-12 Cohort</a:t>
            </a:r>
            <a:endParaRPr lang="en-US" sz="4000" dirty="0"/>
          </a:p>
        </p:txBody>
      </p:sp>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14</a:t>
            </a:fld>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2" name="TextBox 11"/>
          <p:cNvSpPr txBox="1"/>
          <p:nvPr/>
        </p:nvSpPr>
        <p:spPr>
          <a:xfrm>
            <a:off x="1988820" y="3339070"/>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10</a:t>
            </a:r>
            <a:r>
              <a:rPr lang="en-US" baseline="30000" dirty="0" smtClean="0"/>
              <a:t>th</a:t>
            </a:r>
            <a:r>
              <a:rPr lang="en-US" dirty="0" smtClean="0"/>
              <a:t> in State</a:t>
            </a:r>
          </a:p>
          <a:p>
            <a:pPr algn="ctr"/>
            <a:r>
              <a:rPr lang="en-US" dirty="0" smtClean="0"/>
              <a:t>3</a:t>
            </a:r>
            <a:r>
              <a:rPr lang="en-US" baseline="30000" dirty="0" smtClean="0"/>
              <a:t>rd</a:t>
            </a:r>
            <a:r>
              <a:rPr lang="en-US" dirty="0" smtClean="0"/>
              <a:t> in Region</a:t>
            </a:r>
          </a:p>
          <a:p>
            <a:pPr algn="ctr"/>
            <a:r>
              <a:rPr lang="en-US" dirty="0" smtClean="0"/>
              <a:t>1</a:t>
            </a:r>
            <a:r>
              <a:rPr lang="en-US" baseline="30000" dirty="0" smtClean="0"/>
              <a:t>st</a:t>
            </a:r>
            <a:r>
              <a:rPr lang="en-US" dirty="0" smtClean="0"/>
              <a:t> in Peer Group</a:t>
            </a:r>
            <a:endParaRPr lang="en-US" dirty="0"/>
          </a:p>
        </p:txBody>
      </p:sp>
      <p:sp>
        <p:nvSpPr>
          <p:cNvPr id="17" name="TextBox 16"/>
          <p:cNvSpPr txBox="1"/>
          <p:nvPr/>
        </p:nvSpPr>
        <p:spPr>
          <a:xfrm>
            <a:off x="5019004" y="3339070"/>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3</a:t>
            </a:r>
            <a:r>
              <a:rPr lang="en-US" baseline="30000" dirty="0" smtClean="0"/>
              <a:t>rd</a:t>
            </a:r>
            <a:r>
              <a:rPr lang="en-US" dirty="0" smtClean="0"/>
              <a:t> in State</a:t>
            </a:r>
          </a:p>
          <a:p>
            <a:pPr algn="ctr"/>
            <a:r>
              <a:rPr lang="en-US" dirty="0" smtClean="0"/>
              <a:t>2</a:t>
            </a:r>
            <a:r>
              <a:rPr lang="en-US" baseline="30000" dirty="0" smtClean="0"/>
              <a:t>nd</a:t>
            </a:r>
            <a:r>
              <a:rPr lang="en-US" dirty="0" smtClean="0"/>
              <a:t> in Region</a:t>
            </a:r>
          </a:p>
          <a:p>
            <a:pPr algn="ctr"/>
            <a:r>
              <a:rPr lang="en-US" dirty="0" smtClean="0"/>
              <a:t>1</a:t>
            </a:r>
            <a:r>
              <a:rPr lang="en-US" baseline="30000" dirty="0" smtClean="0"/>
              <a:t>st</a:t>
            </a:r>
            <a:r>
              <a:rPr lang="en-US" dirty="0" smtClean="0"/>
              <a:t> in Peer Group</a:t>
            </a:r>
            <a:endParaRPr lang="en-US" dirty="0"/>
          </a:p>
        </p:txBody>
      </p:sp>
      <p:sp>
        <p:nvSpPr>
          <p:cNvPr id="18" name="TextBox 17"/>
          <p:cNvSpPr txBox="1"/>
          <p:nvPr/>
        </p:nvSpPr>
        <p:spPr>
          <a:xfrm>
            <a:off x="8049188" y="3339070"/>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26</a:t>
            </a:r>
            <a:r>
              <a:rPr lang="en-US" baseline="30000" dirty="0" smtClean="0"/>
              <a:t>th</a:t>
            </a:r>
            <a:r>
              <a:rPr lang="en-US" dirty="0" smtClean="0"/>
              <a:t> in State</a:t>
            </a:r>
          </a:p>
          <a:p>
            <a:pPr algn="ctr"/>
            <a:r>
              <a:rPr lang="en-US" dirty="0" smtClean="0"/>
              <a:t>5</a:t>
            </a:r>
            <a:r>
              <a:rPr lang="en-US" baseline="30000" dirty="0" smtClean="0"/>
              <a:t>th</a:t>
            </a:r>
            <a:r>
              <a:rPr lang="en-US" dirty="0" smtClean="0"/>
              <a:t> in Region</a:t>
            </a:r>
          </a:p>
          <a:p>
            <a:pPr algn="ctr"/>
            <a:r>
              <a:rPr lang="en-US" dirty="0" smtClean="0"/>
              <a:t>1</a:t>
            </a:r>
            <a:r>
              <a:rPr lang="en-US" baseline="30000" dirty="0" smtClean="0"/>
              <a:t>st</a:t>
            </a:r>
            <a:r>
              <a:rPr lang="en-US" dirty="0" smtClean="0"/>
              <a:t> in Peer Group</a:t>
            </a:r>
            <a:endParaRPr lang="en-US" dirty="0"/>
          </a:p>
        </p:txBody>
      </p:sp>
    </p:spTree>
    <p:extLst>
      <p:ext uri="{BB962C8B-B14F-4D97-AF65-F5344CB8AC3E}">
        <p14:creationId xmlns:p14="http://schemas.microsoft.com/office/powerpoint/2010/main" val="204867868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smtClean="0"/>
              <a:t>30 Unit Rate: Trends</a:t>
            </a:r>
            <a:endParaRPr lang="en-US"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15</a:t>
            </a:fld>
            <a:endParaRPr lang="en-US" dirty="0"/>
          </a:p>
        </p:txBody>
      </p:sp>
      <p:pic>
        <p:nvPicPr>
          <p:cNvPr id="3" name="Picture 2"/>
          <p:cNvPicPr>
            <a:picLocks noChangeAspect="1"/>
          </p:cNvPicPr>
          <p:nvPr/>
        </p:nvPicPr>
        <p:blipFill>
          <a:blip r:embed="rId3"/>
          <a:stretch>
            <a:fillRect/>
          </a:stretch>
        </p:blipFill>
        <p:spPr>
          <a:xfrm>
            <a:off x="321418" y="1087818"/>
            <a:ext cx="10633094" cy="5631873"/>
          </a:xfrm>
          <a:prstGeom prst="rect">
            <a:avLst/>
          </a:prstGeom>
        </p:spPr>
      </p:pic>
    </p:spTree>
    <p:extLst>
      <p:ext uri="{BB962C8B-B14F-4D97-AF65-F5344CB8AC3E}">
        <p14:creationId xmlns:p14="http://schemas.microsoft.com/office/powerpoint/2010/main" val="36508777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4475"/>
            <a:ext cx="9692640" cy="1325562"/>
          </a:xfrm>
        </p:spPr>
        <p:txBody>
          <a:bodyPr/>
          <a:lstStyle/>
          <a:p>
            <a:r>
              <a:rPr lang="en-US" dirty="0" smtClean="0"/>
              <a:t>Completion Rate: Definition</a:t>
            </a:r>
            <a:endParaRPr lang="en-US" dirty="0"/>
          </a:p>
        </p:txBody>
      </p:sp>
      <p:sp>
        <p:nvSpPr>
          <p:cNvPr id="5" name="Slide Number Placeholder 4"/>
          <p:cNvSpPr>
            <a:spLocks noGrp="1"/>
          </p:cNvSpPr>
          <p:nvPr>
            <p:ph type="sldNum" sz="quarter" idx="12"/>
          </p:nvPr>
        </p:nvSpPr>
        <p:spPr/>
        <p:txBody>
          <a:bodyPr>
            <a:normAutofit lnSpcReduction="10000"/>
          </a:bodyPr>
          <a:lstStyle/>
          <a:p>
            <a:fld id="{EBCEC8B7-ECC6-484E-9C34-FEAF9DEC79D6}" type="slidenum">
              <a:rPr lang="en-US" smtClean="0"/>
              <a:t>16</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8" name="TextBox 7"/>
          <p:cNvSpPr txBox="1"/>
          <p:nvPr/>
        </p:nvSpPr>
        <p:spPr>
          <a:xfrm>
            <a:off x="1261872" y="1091087"/>
            <a:ext cx="10030968" cy="369332"/>
          </a:xfrm>
          <a:prstGeom prst="rect">
            <a:avLst/>
          </a:prstGeom>
          <a:noFill/>
        </p:spPr>
        <p:txBody>
          <a:bodyPr wrap="square" rtlCol="0">
            <a:spAutoFit/>
          </a:bodyPr>
          <a:lstStyle/>
          <a:p>
            <a:r>
              <a:rPr lang="en-US" dirty="0" smtClean="0">
                <a:solidFill>
                  <a:schemeClr val="tx1">
                    <a:lumMod val="65000"/>
                    <a:lumOff val="35000"/>
                  </a:schemeClr>
                </a:solidFill>
              </a:rPr>
              <a:t>Percentage of new students who complete a degree or certificate, or transfer</a:t>
            </a:r>
            <a:endParaRPr lang="en-US" dirty="0">
              <a:solidFill>
                <a:schemeClr val="tx1">
                  <a:lumMod val="65000"/>
                  <a:lumOff val="35000"/>
                </a:schemeClr>
              </a:solidFill>
            </a:endParaRPr>
          </a:p>
        </p:txBody>
      </p:sp>
      <p:sp>
        <p:nvSpPr>
          <p:cNvPr id="4" name="Right Arrow 3"/>
          <p:cNvSpPr/>
          <p:nvPr/>
        </p:nvSpPr>
        <p:spPr>
          <a:xfrm>
            <a:off x="1284732" y="4583991"/>
            <a:ext cx="9082278" cy="640080"/>
          </a:xfrm>
          <a:prstGeom prst="rightArrow">
            <a:avLst/>
          </a:prstGeom>
          <a:solidFill>
            <a:schemeClr val="accent2">
              <a:lumMod val="75000"/>
            </a:schemeClr>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Brace 8"/>
          <p:cNvSpPr/>
          <p:nvPr/>
        </p:nvSpPr>
        <p:spPr>
          <a:xfrm rot="16200000">
            <a:off x="5568696" y="1088697"/>
            <a:ext cx="514350" cy="908227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4869180" y="5978451"/>
            <a:ext cx="1920240" cy="369332"/>
          </a:xfrm>
          <a:prstGeom prst="rect">
            <a:avLst/>
          </a:prstGeom>
          <a:noFill/>
        </p:spPr>
        <p:txBody>
          <a:bodyPr wrap="square" rtlCol="0">
            <a:spAutoFit/>
          </a:bodyPr>
          <a:lstStyle/>
          <a:p>
            <a:pPr algn="ctr"/>
            <a:r>
              <a:rPr lang="en-US" dirty="0" smtClean="0"/>
              <a:t>6 Years</a:t>
            </a:r>
            <a:endParaRPr lang="en-US" dirty="0"/>
          </a:p>
        </p:txBody>
      </p:sp>
      <p:sp>
        <p:nvSpPr>
          <p:cNvPr id="14" name="Rectangle 13"/>
          <p:cNvSpPr/>
          <p:nvPr/>
        </p:nvSpPr>
        <p:spPr>
          <a:xfrm>
            <a:off x="1261870" y="1802497"/>
            <a:ext cx="4544569" cy="230087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ysClr val="windowText" lastClr="000000"/>
                </a:solidFill>
              </a:rPr>
              <a:t>First-time college students earning 6+ units in first 3 years and attempting Math or English in first 3 </a:t>
            </a:r>
            <a:r>
              <a:rPr lang="en-US" dirty="0" smtClean="0">
                <a:solidFill>
                  <a:sysClr val="windowText" lastClr="000000"/>
                </a:solidFill>
              </a:rPr>
              <a:t>years</a:t>
            </a:r>
          </a:p>
          <a:p>
            <a:endParaRPr lang="en-US" dirty="0">
              <a:solidFill>
                <a:sysClr val="windowText" lastClr="000000"/>
              </a:solidFill>
            </a:endParaRPr>
          </a:p>
          <a:p>
            <a:pPr marL="285750" indent="-285750">
              <a:buFont typeface="Arial" charset="0"/>
              <a:buChar char="•"/>
            </a:pPr>
            <a:r>
              <a:rPr lang="en-US" dirty="0" smtClean="0">
                <a:solidFill>
                  <a:sysClr val="windowText" lastClr="000000"/>
                </a:solidFill>
              </a:rPr>
              <a:t>Overall</a:t>
            </a:r>
          </a:p>
          <a:p>
            <a:pPr marL="285750" indent="-285750">
              <a:buFont typeface="Arial" charset="0"/>
              <a:buChar char="•"/>
            </a:pPr>
            <a:r>
              <a:rPr lang="en-US" dirty="0" smtClean="0">
                <a:solidFill>
                  <a:sysClr val="windowText" lastClr="000000"/>
                </a:solidFill>
              </a:rPr>
              <a:t>Prepared Students*</a:t>
            </a:r>
          </a:p>
          <a:p>
            <a:pPr marL="285750" indent="-285750">
              <a:buFont typeface="Arial" charset="0"/>
              <a:buChar char="•"/>
            </a:pPr>
            <a:r>
              <a:rPr lang="en-US" dirty="0" smtClean="0">
                <a:solidFill>
                  <a:sysClr val="windowText" lastClr="000000"/>
                </a:solidFill>
              </a:rPr>
              <a:t>Unprepared Students*</a:t>
            </a:r>
          </a:p>
          <a:p>
            <a:pPr marL="285750" indent="-285750">
              <a:buFont typeface="Arial" charset="0"/>
              <a:buChar char="•"/>
            </a:pPr>
            <a:endParaRPr lang="en-US" dirty="0">
              <a:solidFill>
                <a:sysClr val="windowText" lastClr="000000"/>
              </a:solidFill>
            </a:endParaRPr>
          </a:p>
        </p:txBody>
      </p:sp>
      <p:sp>
        <p:nvSpPr>
          <p:cNvPr id="17" name="Rectangle 16"/>
          <p:cNvSpPr/>
          <p:nvPr/>
        </p:nvSpPr>
        <p:spPr>
          <a:xfrm>
            <a:off x="6069330" y="1802497"/>
            <a:ext cx="4274820" cy="2300874"/>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Completed degree or certificate, transferred, or became transfer prepared (60+ transferable units with GPA of 2.0+)</a:t>
            </a:r>
            <a:endParaRPr lang="en-US" dirty="0">
              <a:solidFill>
                <a:sysClr val="windowText" lastClr="000000"/>
              </a:solidFill>
            </a:endParaRPr>
          </a:p>
        </p:txBody>
      </p:sp>
      <p:sp>
        <p:nvSpPr>
          <p:cNvPr id="3" name="Oval 2"/>
          <p:cNvSpPr/>
          <p:nvPr/>
        </p:nvSpPr>
        <p:spPr>
          <a:xfrm>
            <a:off x="1261870" y="4445448"/>
            <a:ext cx="935786" cy="935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Entry</a:t>
            </a:r>
            <a:endParaRPr lang="en-US" sz="1200" b="1" dirty="0"/>
          </a:p>
        </p:txBody>
      </p:sp>
      <p:sp>
        <p:nvSpPr>
          <p:cNvPr id="6" name="TextBox 5"/>
          <p:cNvSpPr txBox="1"/>
          <p:nvPr/>
        </p:nvSpPr>
        <p:spPr>
          <a:xfrm>
            <a:off x="0" y="6458148"/>
            <a:ext cx="11292840" cy="307777"/>
          </a:xfrm>
          <a:prstGeom prst="rect">
            <a:avLst/>
          </a:prstGeom>
          <a:noFill/>
        </p:spPr>
        <p:txBody>
          <a:bodyPr wrap="square" rtlCol="0">
            <a:spAutoFit/>
          </a:bodyPr>
          <a:lstStyle/>
          <a:p>
            <a:pPr algn="ctr"/>
            <a:r>
              <a:rPr lang="en-US" sz="1400" dirty="0" smtClean="0">
                <a:solidFill>
                  <a:schemeClr val="tx1">
                    <a:lumMod val="65000"/>
                    <a:lumOff val="35000"/>
                  </a:schemeClr>
                </a:solidFill>
              </a:rPr>
              <a:t>* Prepared students’ first English course was transferable and first Math course was transferable or associate degree applicable.</a:t>
            </a:r>
            <a:endParaRPr lang="en-US" sz="1400" dirty="0">
              <a:solidFill>
                <a:schemeClr val="tx1">
                  <a:lumMod val="65000"/>
                  <a:lumOff val="35000"/>
                </a:schemeClr>
              </a:solidFill>
            </a:endParaRPr>
          </a:p>
        </p:txBody>
      </p:sp>
    </p:spTree>
    <p:extLst>
      <p:ext uri="{BB962C8B-B14F-4D97-AF65-F5344CB8AC3E}">
        <p14:creationId xmlns:p14="http://schemas.microsoft.com/office/powerpoint/2010/main" val="1212315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451375" y="1378527"/>
            <a:ext cx="10345359" cy="5479473"/>
          </a:xfrm>
          <a:prstGeom prst="rect">
            <a:avLst/>
          </a:prstGeom>
        </p:spPr>
      </p:pic>
      <p:sp>
        <p:nvSpPr>
          <p:cNvPr id="2" name="Title 1"/>
          <p:cNvSpPr>
            <a:spLocks noGrp="1"/>
          </p:cNvSpPr>
          <p:nvPr>
            <p:ph type="title"/>
          </p:nvPr>
        </p:nvSpPr>
        <p:spPr>
          <a:xfrm>
            <a:off x="1261872" y="-237744"/>
            <a:ext cx="9692640" cy="1325562"/>
          </a:xfrm>
        </p:spPr>
        <p:txBody>
          <a:bodyPr>
            <a:normAutofit/>
          </a:bodyPr>
          <a:lstStyle/>
          <a:p>
            <a:r>
              <a:rPr lang="en-US" sz="4000" dirty="0" smtClean="0"/>
              <a:t>Completion Rate: 2011-12 Cohort</a:t>
            </a:r>
            <a:endParaRPr lang="en-US" sz="4000" dirty="0"/>
          </a:p>
        </p:txBody>
      </p:sp>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17</a:t>
            </a:fld>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2" name="TextBox 11"/>
          <p:cNvSpPr txBox="1"/>
          <p:nvPr/>
        </p:nvSpPr>
        <p:spPr>
          <a:xfrm>
            <a:off x="1988820" y="1198658"/>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a:t>2</a:t>
            </a:r>
            <a:r>
              <a:rPr lang="en-US" dirty="0" smtClean="0"/>
              <a:t>7</a:t>
            </a:r>
            <a:r>
              <a:rPr lang="en-US" baseline="30000" dirty="0" smtClean="0"/>
              <a:t>th</a:t>
            </a:r>
            <a:r>
              <a:rPr lang="en-US" dirty="0" smtClean="0"/>
              <a:t> in State</a:t>
            </a:r>
          </a:p>
          <a:p>
            <a:pPr algn="ctr"/>
            <a:r>
              <a:rPr lang="en-US" dirty="0" smtClean="0"/>
              <a:t>4</a:t>
            </a:r>
            <a:r>
              <a:rPr lang="en-US" baseline="30000" dirty="0" smtClean="0"/>
              <a:t>th</a:t>
            </a:r>
            <a:r>
              <a:rPr lang="en-US" dirty="0" smtClean="0"/>
              <a:t> in Region</a:t>
            </a:r>
          </a:p>
          <a:p>
            <a:pPr algn="ctr"/>
            <a:r>
              <a:rPr lang="en-US" dirty="0" smtClean="0"/>
              <a:t>3</a:t>
            </a:r>
            <a:r>
              <a:rPr lang="en-US" baseline="30000" dirty="0" smtClean="0"/>
              <a:t>rd</a:t>
            </a:r>
            <a:r>
              <a:rPr lang="en-US" dirty="0" smtClean="0"/>
              <a:t> in Peer Group</a:t>
            </a:r>
            <a:endParaRPr lang="en-US" dirty="0"/>
          </a:p>
        </p:txBody>
      </p:sp>
      <p:sp>
        <p:nvSpPr>
          <p:cNvPr id="17" name="TextBox 16"/>
          <p:cNvSpPr txBox="1"/>
          <p:nvPr/>
        </p:nvSpPr>
        <p:spPr>
          <a:xfrm>
            <a:off x="5019004" y="1198658"/>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38</a:t>
            </a:r>
            <a:r>
              <a:rPr lang="en-US" baseline="30000" dirty="0" smtClean="0"/>
              <a:t>th</a:t>
            </a:r>
            <a:r>
              <a:rPr lang="en-US" dirty="0" smtClean="0"/>
              <a:t> in State</a:t>
            </a:r>
          </a:p>
          <a:p>
            <a:pPr algn="ctr"/>
            <a:r>
              <a:rPr lang="en-US" dirty="0" smtClean="0"/>
              <a:t>5</a:t>
            </a:r>
            <a:r>
              <a:rPr lang="en-US" baseline="30000" dirty="0" smtClean="0"/>
              <a:t>th</a:t>
            </a:r>
            <a:r>
              <a:rPr lang="en-US" dirty="0" smtClean="0"/>
              <a:t> in Region</a:t>
            </a:r>
          </a:p>
          <a:p>
            <a:pPr algn="ctr"/>
            <a:r>
              <a:rPr lang="en-US" dirty="0" smtClean="0"/>
              <a:t>7</a:t>
            </a:r>
            <a:r>
              <a:rPr lang="en-US" baseline="30000" dirty="0" smtClean="0"/>
              <a:t>th</a:t>
            </a:r>
            <a:r>
              <a:rPr lang="en-US" dirty="0" smtClean="0"/>
              <a:t> in Peer Group</a:t>
            </a:r>
            <a:endParaRPr lang="en-US" dirty="0"/>
          </a:p>
        </p:txBody>
      </p:sp>
      <p:sp>
        <p:nvSpPr>
          <p:cNvPr id="18" name="TextBox 17"/>
          <p:cNvSpPr txBox="1"/>
          <p:nvPr/>
        </p:nvSpPr>
        <p:spPr>
          <a:xfrm>
            <a:off x="8049188" y="1198658"/>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66</a:t>
            </a:r>
            <a:r>
              <a:rPr lang="en-US" baseline="30000" dirty="0" smtClean="0"/>
              <a:t>th</a:t>
            </a:r>
            <a:r>
              <a:rPr lang="en-US" dirty="0" smtClean="0"/>
              <a:t> in State</a:t>
            </a:r>
          </a:p>
          <a:p>
            <a:pPr algn="ctr"/>
            <a:r>
              <a:rPr lang="en-US" dirty="0" smtClean="0"/>
              <a:t>7</a:t>
            </a:r>
            <a:r>
              <a:rPr lang="en-US" baseline="30000" dirty="0" smtClean="0"/>
              <a:t>th</a:t>
            </a:r>
            <a:r>
              <a:rPr lang="en-US" dirty="0" smtClean="0"/>
              <a:t> in Region</a:t>
            </a:r>
          </a:p>
          <a:p>
            <a:pPr algn="ctr"/>
            <a:r>
              <a:rPr lang="en-US" dirty="0" smtClean="0"/>
              <a:t>11</a:t>
            </a:r>
            <a:r>
              <a:rPr lang="en-US" baseline="30000" dirty="0" smtClean="0"/>
              <a:t>th</a:t>
            </a:r>
            <a:r>
              <a:rPr lang="en-US" dirty="0" smtClean="0"/>
              <a:t> in Peer Group</a:t>
            </a:r>
            <a:endParaRPr lang="en-US" dirty="0"/>
          </a:p>
        </p:txBody>
      </p:sp>
    </p:spTree>
    <p:extLst>
      <p:ext uri="{BB962C8B-B14F-4D97-AF65-F5344CB8AC3E}">
        <p14:creationId xmlns:p14="http://schemas.microsoft.com/office/powerpoint/2010/main" val="160291714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smtClean="0"/>
              <a:t>Completion Rate: Trends</a:t>
            </a:r>
            <a:endParaRPr lang="en-US"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18</a:t>
            </a:fld>
            <a:endParaRPr lang="en-US" dirty="0"/>
          </a:p>
        </p:txBody>
      </p:sp>
      <p:pic>
        <p:nvPicPr>
          <p:cNvPr id="3" name="Picture 2"/>
          <p:cNvPicPr>
            <a:picLocks noChangeAspect="1"/>
          </p:cNvPicPr>
          <p:nvPr/>
        </p:nvPicPr>
        <p:blipFill>
          <a:blip r:embed="rId3"/>
          <a:stretch>
            <a:fillRect/>
          </a:stretch>
        </p:blipFill>
        <p:spPr>
          <a:xfrm>
            <a:off x="582996" y="975735"/>
            <a:ext cx="10371516" cy="5493327"/>
          </a:xfrm>
          <a:prstGeom prst="rect">
            <a:avLst/>
          </a:prstGeom>
        </p:spPr>
      </p:pic>
    </p:spTree>
    <p:extLst>
      <p:ext uri="{BB962C8B-B14F-4D97-AF65-F5344CB8AC3E}">
        <p14:creationId xmlns:p14="http://schemas.microsoft.com/office/powerpoint/2010/main" val="98660861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4475"/>
            <a:ext cx="9692640" cy="1325562"/>
          </a:xfrm>
        </p:spPr>
        <p:txBody>
          <a:bodyPr/>
          <a:lstStyle/>
          <a:p>
            <a:r>
              <a:rPr lang="en-US" dirty="0" smtClean="0"/>
              <a:t>CTE Rate: Definition</a:t>
            </a:r>
            <a:endParaRPr lang="en-US" dirty="0"/>
          </a:p>
        </p:txBody>
      </p:sp>
      <p:sp>
        <p:nvSpPr>
          <p:cNvPr id="5" name="Slide Number Placeholder 4"/>
          <p:cNvSpPr>
            <a:spLocks noGrp="1"/>
          </p:cNvSpPr>
          <p:nvPr>
            <p:ph type="sldNum" sz="quarter" idx="12"/>
          </p:nvPr>
        </p:nvSpPr>
        <p:spPr/>
        <p:txBody>
          <a:bodyPr>
            <a:normAutofit lnSpcReduction="10000"/>
          </a:bodyPr>
          <a:lstStyle/>
          <a:p>
            <a:fld id="{EBCEC8B7-ECC6-484E-9C34-FEAF9DEC79D6}" type="slidenum">
              <a:rPr lang="en-US" smtClean="0"/>
              <a:t>19</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8" name="TextBox 7"/>
          <p:cNvSpPr txBox="1"/>
          <p:nvPr/>
        </p:nvSpPr>
        <p:spPr>
          <a:xfrm>
            <a:off x="1261872" y="1091087"/>
            <a:ext cx="10030968" cy="369332"/>
          </a:xfrm>
          <a:prstGeom prst="rect">
            <a:avLst/>
          </a:prstGeom>
          <a:noFill/>
        </p:spPr>
        <p:txBody>
          <a:bodyPr wrap="square" rtlCol="0">
            <a:spAutoFit/>
          </a:bodyPr>
          <a:lstStyle/>
          <a:p>
            <a:r>
              <a:rPr lang="en-US" dirty="0">
                <a:solidFill>
                  <a:schemeClr val="tx1">
                    <a:lumMod val="65000"/>
                    <a:lumOff val="35000"/>
                  </a:schemeClr>
                </a:solidFill>
              </a:rPr>
              <a:t>Percentage of </a:t>
            </a:r>
            <a:r>
              <a:rPr lang="en-US" dirty="0" smtClean="0">
                <a:solidFill>
                  <a:schemeClr val="tx1">
                    <a:lumMod val="65000"/>
                    <a:lumOff val="35000"/>
                  </a:schemeClr>
                </a:solidFill>
              </a:rPr>
              <a:t>CTE students </a:t>
            </a:r>
            <a:r>
              <a:rPr lang="en-US" dirty="0">
                <a:solidFill>
                  <a:schemeClr val="tx1">
                    <a:lumMod val="65000"/>
                    <a:lumOff val="35000"/>
                  </a:schemeClr>
                </a:solidFill>
              </a:rPr>
              <a:t>who complete with a degree or certificate, or transfer</a:t>
            </a:r>
          </a:p>
        </p:txBody>
      </p:sp>
      <p:sp>
        <p:nvSpPr>
          <p:cNvPr id="4" name="Right Arrow 3"/>
          <p:cNvSpPr/>
          <p:nvPr/>
        </p:nvSpPr>
        <p:spPr>
          <a:xfrm>
            <a:off x="1284732" y="4583991"/>
            <a:ext cx="9082278" cy="640080"/>
          </a:xfrm>
          <a:prstGeom prst="rightArrow">
            <a:avLst/>
          </a:prstGeom>
          <a:solidFill>
            <a:schemeClr val="accent2">
              <a:lumMod val="75000"/>
            </a:schemeClr>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Brace 8"/>
          <p:cNvSpPr/>
          <p:nvPr/>
        </p:nvSpPr>
        <p:spPr>
          <a:xfrm rot="16200000">
            <a:off x="5568696" y="1088697"/>
            <a:ext cx="514350" cy="908227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4869180" y="5978451"/>
            <a:ext cx="1920240" cy="369332"/>
          </a:xfrm>
          <a:prstGeom prst="rect">
            <a:avLst/>
          </a:prstGeom>
          <a:noFill/>
        </p:spPr>
        <p:txBody>
          <a:bodyPr wrap="square" rtlCol="0">
            <a:spAutoFit/>
          </a:bodyPr>
          <a:lstStyle/>
          <a:p>
            <a:pPr algn="ctr"/>
            <a:r>
              <a:rPr lang="en-US" dirty="0" smtClean="0"/>
              <a:t>6 Years</a:t>
            </a:r>
            <a:endParaRPr lang="en-US" dirty="0"/>
          </a:p>
        </p:txBody>
      </p:sp>
      <p:sp>
        <p:nvSpPr>
          <p:cNvPr id="14" name="Rectangle 13"/>
          <p:cNvSpPr/>
          <p:nvPr/>
        </p:nvSpPr>
        <p:spPr>
          <a:xfrm>
            <a:off x="1261870" y="1802497"/>
            <a:ext cx="4544569" cy="230087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smtClean="0">
                <a:solidFill>
                  <a:sysClr val="windowText" lastClr="000000"/>
                </a:solidFill>
              </a:rPr>
              <a:t>Students enrolling in a CTE course and completing 8 or more units in the same discipline within 3 years</a:t>
            </a:r>
          </a:p>
          <a:p>
            <a:pPr marL="285750" indent="-285750">
              <a:buFont typeface="Arial" charset="0"/>
              <a:buChar char="•"/>
            </a:pPr>
            <a:endParaRPr lang="en-US" dirty="0">
              <a:solidFill>
                <a:sysClr val="windowText" lastClr="000000"/>
              </a:solidFill>
            </a:endParaRPr>
          </a:p>
        </p:txBody>
      </p:sp>
      <p:sp>
        <p:nvSpPr>
          <p:cNvPr id="17" name="Rectangle 16"/>
          <p:cNvSpPr/>
          <p:nvPr/>
        </p:nvSpPr>
        <p:spPr>
          <a:xfrm>
            <a:off x="6069330" y="1802497"/>
            <a:ext cx="4274820" cy="2300874"/>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Completed degree or certificate, transferred, or became transfer prepared (60+ transferable units with GPA of 2.0+)</a:t>
            </a:r>
            <a:endParaRPr lang="en-US" dirty="0">
              <a:solidFill>
                <a:sysClr val="windowText" lastClr="000000"/>
              </a:solidFill>
            </a:endParaRPr>
          </a:p>
        </p:txBody>
      </p:sp>
      <p:sp>
        <p:nvSpPr>
          <p:cNvPr id="3" name="Oval 2"/>
          <p:cNvSpPr/>
          <p:nvPr/>
        </p:nvSpPr>
        <p:spPr>
          <a:xfrm>
            <a:off x="1261870" y="4445448"/>
            <a:ext cx="935786" cy="935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CTE</a:t>
            </a:r>
            <a:endParaRPr lang="en-US" sz="1200" b="1" dirty="0"/>
          </a:p>
        </p:txBody>
      </p:sp>
    </p:spTree>
    <p:extLst>
      <p:ext uri="{BB962C8B-B14F-4D97-AF65-F5344CB8AC3E}">
        <p14:creationId xmlns:p14="http://schemas.microsoft.com/office/powerpoint/2010/main" val="18790689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Scorecard Metrics for 2018</a:t>
            </a:r>
            <a:endParaRPr lang="en-US" dirty="0"/>
          </a:p>
        </p:txBody>
      </p:sp>
      <p:sp>
        <p:nvSpPr>
          <p:cNvPr id="3" name="Content Placeholder 2"/>
          <p:cNvSpPr>
            <a:spLocks noGrp="1"/>
          </p:cNvSpPr>
          <p:nvPr>
            <p:ph idx="1"/>
          </p:nvPr>
        </p:nvSpPr>
        <p:spPr>
          <a:xfrm>
            <a:off x="1261872" y="2117703"/>
            <a:ext cx="4944618" cy="4351337"/>
          </a:xfrm>
        </p:spPr>
        <p:txBody>
          <a:bodyPr numCol="1">
            <a:noAutofit/>
          </a:bodyPr>
          <a:lstStyle/>
          <a:p>
            <a:r>
              <a:rPr lang="en-US" sz="2400" b="1" dirty="0" smtClean="0"/>
              <a:t>Basic Skills Metrics</a:t>
            </a:r>
          </a:p>
          <a:p>
            <a:pPr lvl="1"/>
            <a:r>
              <a:rPr lang="en-US" sz="2400" dirty="0" smtClean="0"/>
              <a:t>Remedial/ESL</a:t>
            </a:r>
          </a:p>
          <a:p>
            <a:pPr lvl="1"/>
            <a:r>
              <a:rPr lang="en-US" sz="2400" dirty="0" smtClean="0"/>
              <a:t>Transfer Level Achievement</a:t>
            </a:r>
          </a:p>
          <a:p>
            <a:pPr lvl="1"/>
            <a:endParaRPr lang="en-US" sz="2400" dirty="0" smtClean="0"/>
          </a:p>
          <a:p>
            <a:pPr lvl="1"/>
            <a:endParaRPr lang="en-US" sz="2400" dirty="0" smtClean="0"/>
          </a:p>
          <a:p>
            <a:r>
              <a:rPr lang="en-US" sz="2400" b="1" dirty="0" smtClean="0"/>
              <a:t>Completion Metrics</a:t>
            </a:r>
          </a:p>
          <a:p>
            <a:pPr lvl="1"/>
            <a:r>
              <a:rPr lang="en-US" sz="2400" dirty="0" smtClean="0"/>
              <a:t>Persistence</a:t>
            </a:r>
          </a:p>
          <a:p>
            <a:pPr lvl="1"/>
            <a:r>
              <a:rPr lang="en-US" sz="2400" dirty="0" smtClean="0"/>
              <a:t>30 Units</a:t>
            </a:r>
          </a:p>
          <a:p>
            <a:pPr lvl="1"/>
            <a:r>
              <a:rPr lang="en-US" sz="2400" dirty="0" smtClean="0"/>
              <a:t>Degree/Transfer Completion</a:t>
            </a:r>
          </a:p>
          <a:p>
            <a:pPr marL="917575" indent="-169863"/>
            <a:endParaRPr lang="en-US" sz="2800" b="1" dirty="0" smtClean="0"/>
          </a:p>
        </p:txBody>
      </p:sp>
      <p:sp>
        <p:nvSpPr>
          <p:cNvPr id="4" name="Slide Number Placeholder 3"/>
          <p:cNvSpPr>
            <a:spLocks noGrp="1"/>
          </p:cNvSpPr>
          <p:nvPr>
            <p:ph type="sldNum" sz="quarter" idx="12"/>
          </p:nvPr>
        </p:nvSpPr>
        <p:spPr/>
        <p:txBody>
          <a:bodyPr>
            <a:normAutofit lnSpcReduction="10000"/>
          </a:bodyPr>
          <a:lstStyle/>
          <a:p>
            <a:fld id="{EBCEC8B7-ECC6-484E-9C34-FEAF9DEC79D6}" type="slidenum">
              <a:rPr lang="en-US" smtClean="0"/>
              <a:t>2</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9" name="Content Placeholder 2"/>
          <p:cNvSpPr txBox="1">
            <a:spLocks/>
          </p:cNvSpPr>
          <p:nvPr/>
        </p:nvSpPr>
        <p:spPr>
          <a:xfrm>
            <a:off x="6602920" y="2117703"/>
            <a:ext cx="4495609" cy="4351337"/>
          </a:xfrm>
          <a:prstGeom prst="rect">
            <a:avLst/>
          </a:prstGeom>
        </p:spPr>
        <p:txBody>
          <a:bodyPr vert="horz" lIns="91440" tIns="45720" rIns="91440" bIns="45720" numCol="1" rtlCol="0">
            <a:noAutofit/>
          </a:bodyPr>
          <a:lst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a:lstStyle>
          <a:p>
            <a:r>
              <a:rPr lang="en-US" sz="2400" b="1" dirty="0" smtClean="0"/>
              <a:t>CTE (Career Technical Education) Metrics</a:t>
            </a:r>
          </a:p>
          <a:p>
            <a:pPr lvl="1"/>
            <a:r>
              <a:rPr lang="en-US" sz="2400" dirty="0" smtClean="0"/>
              <a:t>CTE Rate</a:t>
            </a:r>
          </a:p>
          <a:p>
            <a:pPr lvl="1"/>
            <a:r>
              <a:rPr lang="en-US" sz="2400" dirty="0" smtClean="0"/>
              <a:t>Skills Builders</a:t>
            </a:r>
            <a:endParaRPr lang="en-US" sz="2400" dirty="0" smtClean="0">
              <a:solidFill>
                <a:srgbClr val="00B050"/>
              </a:solidFill>
            </a:endParaRPr>
          </a:p>
          <a:p>
            <a:pPr lvl="1"/>
            <a:endParaRPr lang="en-US" sz="2400" dirty="0" smtClean="0"/>
          </a:p>
          <a:p>
            <a:r>
              <a:rPr lang="en-US" sz="2400" b="1" dirty="0" smtClean="0"/>
              <a:t>CDCP (Career Development and College Preparation) Rate</a:t>
            </a:r>
            <a:endParaRPr lang="en-US" sz="2000" dirty="0" smtClean="0"/>
          </a:p>
          <a:p>
            <a:pPr marL="917575" indent="-169863"/>
            <a:endParaRPr lang="en-US" sz="2800" b="1" dirty="0" smtClean="0"/>
          </a:p>
        </p:txBody>
      </p:sp>
    </p:spTree>
    <p:extLst>
      <p:ext uri="{BB962C8B-B14F-4D97-AF65-F5344CB8AC3E}">
        <p14:creationId xmlns:p14="http://schemas.microsoft.com/office/powerpoint/2010/main" val="19178767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458204" y="1204912"/>
            <a:ext cx="10241546" cy="5424488"/>
          </a:xfrm>
          <a:prstGeom prst="rect">
            <a:avLst/>
          </a:prstGeom>
        </p:spPr>
      </p:pic>
      <p:sp>
        <p:nvSpPr>
          <p:cNvPr id="2" name="Title 1"/>
          <p:cNvSpPr>
            <a:spLocks noGrp="1"/>
          </p:cNvSpPr>
          <p:nvPr>
            <p:ph type="title"/>
          </p:nvPr>
        </p:nvSpPr>
        <p:spPr>
          <a:xfrm>
            <a:off x="1261872" y="-237744"/>
            <a:ext cx="9692640" cy="1325562"/>
          </a:xfrm>
        </p:spPr>
        <p:txBody>
          <a:bodyPr>
            <a:normAutofit/>
          </a:bodyPr>
          <a:lstStyle/>
          <a:p>
            <a:r>
              <a:rPr lang="en-US" sz="4000" dirty="0" smtClean="0"/>
              <a:t>CTE Rate: 2011-12 Cohort</a:t>
            </a:r>
            <a:endParaRPr lang="en-US" sz="4000" dirty="0"/>
          </a:p>
        </p:txBody>
      </p:sp>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20</a:t>
            </a:fld>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2" name="TextBox 11"/>
          <p:cNvSpPr txBox="1"/>
          <p:nvPr/>
        </p:nvSpPr>
        <p:spPr>
          <a:xfrm>
            <a:off x="4936617" y="1875909"/>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70</a:t>
            </a:r>
            <a:r>
              <a:rPr lang="en-US" baseline="30000" dirty="0" smtClean="0"/>
              <a:t>th</a:t>
            </a:r>
            <a:r>
              <a:rPr lang="en-US" dirty="0" smtClean="0"/>
              <a:t> in State</a:t>
            </a:r>
          </a:p>
          <a:p>
            <a:pPr algn="ctr"/>
            <a:r>
              <a:rPr lang="en-US" dirty="0"/>
              <a:t>9</a:t>
            </a:r>
            <a:r>
              <a:rPr lang="en-US" baseline="30000" dirty="0" smtClean="0"/>
              <a:t>th</a:t>
            </a:r>
            <a:r>
              <a:rPr lang="en-US" dirty="0" smtClean="0"/>
              <a:t> in Region</a:t>
            </a:r>
          </a:p>
          <a:p>
            <a:pPr algn="ctr"/>
            <a:r>
              <a:rPr lang="en-US" dirty="0" smtClean="0"/>
              <a:t>10</a:t>
            </a:r>
            <a:r>
              <a:rPr lang="en-US" baseline="30000" dirty="0" smtClean="0"/>
              <a:t>th</a:t>
            </a:r>
            <a:r>
              <a:rPr lang="en-US" dirty="0" smtClean="0"/>
              <a:t> in Peer Group</a:t>
            </a:r>
            <a:endParaRPr lang="en-US" dirty="0"/>
          </a:p>
        </p:txBody>
      </p:sp>
    </p:spTree>
    <p:extLst>
      <p:ext uri="{BB962C8B-B14F-4D97-AF65-F5344CB8AC3E}">
        <p14:creationId xmlns:p14="http://schemas.microsoft.com/office/powerpoint/2010/main" val="98036402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smtClean="0"/>
              <a:t>CTE Rate: Trends</a:t>
            </a:r>
            <a:endParaRPr lang="en-US"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21</a:t>
            </a:fld>
            <a:endParaRPr lang="en-US" dirty="0"/>
          </a:p>
        </p:txBody>
      </p:sp>
      <p:pic>
        <p:nvPicPr>
          <p:cNvPr id="4" name="Picture 3"/>
          <p:cNvPicPr>
            <a:picLocks noChangeAspect="1"/>
          </p:cNvPicPr>
          <p:nvPr/>
        </p:nvPicPr>
        <p:blipFill>
          <a:blip r:embed="rId3"/>
          <a:stretch>
            <a:fillRect/>
          </a:stretch>
        </p:blipFill>
        <p:spPr>
          <a:xfrm>
            <a:off x="500063" y="990599"/>
            <a:ext cx="10199687" cy="5402317"/>
          </a:xfrm>
          <a:prstGeom prst="rect">
            <a:avLst/>
          </a:prstGeom>
        </p:spPr>
      </p:pic>
    </p:spTree>
    <p:extLst>
      <p:ext uri="{BB962C8B-B14F-4D97-AF65-F5344CB8AC3E}">
        <p14:creationId xmlns:p14="http://schemas.microsoft.com/office/powerpoint/2010/main" val="17150549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Comparisons</a:t>
            </a:r>
            <a:endParaRPr lang="en-US" dirty="0"/>
          </a:p>
        </p:txBody>
      </p:sp>
      <p:sp>
        <p:nvSpPr>
          <p:cNvPr id="3" name="Content Placeholder 2"/>
          <p:cNvSpPr>
            <a:spLocks noGrp="1"/>
          </p:cNvSpPr>
          <p:nvPr>
            <p:ph idx="1"/>
          </p:nvPr>
        </p:nvSpPr>
        <p:spPr>
          <a:xfrm>
            <a:off x="1261872" y="2049463"/>
            <a:ext cx="9236366" cy="4351337"/>
          </a:xfrm>
        </p:spPr>
        <p:txBody>
          <a:bodyPr numCol="1">
            <a:noAutofit/>
          </a:bodyPr>
          <a:lstStyle/>
          <a:p>
            <a:r>
              <a:rPr lang="en-US" sz="2800" b="1" dirty="0" smtClean="0"/>
              <a:t>Statewide Average</a:t>
            </a:r>
          </a:p>
          <a:p>
            <a:r>
              <a:rPr lang="en-US" sz="2800" b="1" dirty="0" smtClean="0"/>
              <a:t>Peer Group Average </a:t>
            </a:r>
            <a:r>
              <a:rPr lang="en-US" sz="2800" dirty="0" smtClean="0"/>
              <a:t>(</a:t>
            </a:r>
            <a:r>
              <a:rPr lang="en-US" sz="2600" dirty="0" smtClean="0"/>
              <a:t>New Peer Group for 2018)</a:t>
            </a:r>
          </a:p>
          <a:p>
            <a:pPr lvl="1"/>
            <a:r>
              <a:rPr lang="en-US" sz="2200" dirty="0" smtClean="0">
                <a:solidFill>
                  <a:schemeClr val="tx1">
                    <a:lumMod val="50000"/>
                    <a:lumOff val="50000"/>
                  </a:schemeClr>
                </a:solidFill>
              </a:rPr>
              <a:t>Alameda, Cabrillo, Chabot, Evergreen Valley, Glendale, LA City, LA Valley, Laney, Merritt, Napa Valley, Sacramento City, San Diego City, San Jose City, Santa Monica, Santa Rosa, Santiago Canyon, Solano, West LA, Woodland (19 colleges)</a:t>
            </a:r>
            <a:endParaRPr lang="en-US" sz="2600" dirty="0" smtClean="0"/>
          </a:p>
          <a:p>
            <a:r>
              <a:rPr lang="en-US" sz="2800" b="1" dirty="0" smtClean="0"/>
              <a:t>Region 7 Average</a:t>
            </a:r>
          </a:p>
          <a:p>
            <a:pPr lvl="1"/>
            <a:r>
              <a:rPr lang="en-US" sz="2200" dirty="0" smtClean="0">
                <a:solidFill>
                  <a:schemeClr val="tx1">
                    <a:lumMod val="50000"/>
                    <a:lumOff val="50000"/>
                  </a:schemeClr>
                </a:solidFill>
              </a:rPr>
              <a:t>Compton, East LA, El Camino, Glendale, LA City, LA Harbor, LA Mission, LA Pierce, LA Southwest, LA Trade Tech, LA Valley, Pasadena, Santa Monica, West LA (14 colleges)</a:t>
            </a:r>
          </a:p>
          <a:p>
            <a:pPr marL="917575" indent="-169863"/>
            <a:endParaRPr lang="en-US" sz="2800" b="1" dirty="0" smtClean="0"/>
          </a:p>
        </p:txBody>
      </p:sp>
      <p:sp>
        <p:nvSpPr>
          <p:cNvPr id="4" name="Slide Number Placeholder 3"/>
          <p:cNvSpPr>
            <a:spLocks noGrp="1"/>
          </p:cNvSpPr>
          <p:nvPr>
            <p:ph type="sldNum" sz="quarter" idx="12"/>
          </p:nvPr>
        </p:nvSpPr>
        <p:spPr/>
        <p:txBody>
          <a:bodyPr>
            <a:normAutofit lnSpcReduction="10000"/>
          </a:bodyPr>
          <a:lstStyle/>
          <a:p>
            <a:fld id="{EBCEC8B7-ECC6-484E-9C34-FEAF9DEC79D6}" type="slidenum">
              <a:rPr lang="en-US" smtClean="0"/>
              <a:t>3</a:t>
            </a:fld>
            <a:endParaRPr lang="en-US"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Tree>
    <p:extLst>
      <p:ext uri="{BB962C8B-B14F-4D97-AF65-F5344CB8AC3E}">
        <p14:creationId xmlns:p14="http://schemas.microsoft.com/office/powerpoint/2010/main" val="21633126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4475"/>
            <a:ext cx="9692640" cy="1325562"/>
          </a:xfrm>
        </p:spPr>
        <p:txBody>
          <a:bodyPr/>
          <a:lstStyle/>
          <a:p>
            <a:r>
              <a:rPr lang="en-US" dirty="0" smtClean="0"/>
              <a:t>Remedial / ESL Metrics: Definitions</a:t>
            </a:r>
            <a:endParaRPr lang="en-US" dirty="0"/>
          </a:p>
        </p:txBody>
      </p:sp>
      <p:sp>
        <p:nvSpPr>
          <p:cNvPr id="5" name="Slide Number Placeholder 4"/>
          <p:cNvSpPr>
            <a:spLocks noGrp="1"/>
          </p:cNvSpPr>
          <p:nvPr>
            <p:ph type="sldNum" sz="quarter" idx="12"/>
          </p:nvPr>
        </p:nvSpPr>
        <p:spPr/>
        <p:txBody>
          <a:bodyPr>
            <a:normAutofit lnSpcReduction="10000"/>
          </a:bodyPr>
          <a:lstStyle/>
          <a:p>
            <a:fld id="{EBCEC8B7-ECC6-484E-9C34-FEAF9DEC79D6}" type="slidenum">
              <a:rPr lang="en-US" smtClean="0"/>
              <a:t>4</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8" name="TextBox 7"/>
          <p:cNvSpPr txBox="1"/>
          <p:nvPr/>
        </p:nvSpPr>
        <p:spPr>
          <a:xfrm>
            <a:off x="1261872" y="1091087"/>
            <a:ext cx="10030968" cy="369332"/>
          </a:xfrm>
          <a:prstGeom prst="rect">
            <a:avLst/>
          </a:prstGeom>
          <a:noFill/>
        </p:spPr>
        <p:txBody>
          <a:bodyPr wrap="square" rtlCol="0">
            <a:spAutoFit/>
          </a:bodyPr>
          <a:lstStyle/>
          <a:p>
            <a:r>
              <a:rPr lang="en-US" dirty="0" smtClean="0">
                <a:solidFill>
                  <a:schemeClr val="tx1">
                    <a:lumMod val="65000"/>
                    <a:lumOff val="35000"/>
                  </a:schemeClr>
                </a:solidFill>
              </a:rPr>
              <a:t>Percentage of basic skills Math/English/ESL students who pass college-level courses</a:t>
            </a:r>
            <a:endParaRPr lang="en-US" dirty="0">
              <a:solidFill>
                <a:schemeClr val="tx1">
                  <a:lumMod val="65000"/>
                  <a:lumOff val="35000"/>
                </a:schemeClr>
              </a:solidFill>
            </a:endParaRPr>
          </a:p>
        </p:txBody>
      </p:sp>
      <p:sp>
        <p:nvSpPr>
          <p:cNvPr id="4" name="Right Arrow 3"/>
          <p:cNvSpPr/>
          <p:nvPr/>
        </p:nvSpPr>
        <p:spPr>
          <a:xfrm>
            <a:off x="1261872" y="4962590"/>
            <a:ext cx="9082278" cy="640080"/>
          </a:xfrm>
          <a:prstGeom prst="rightArrow">
            <a:avLst/>
          </a:prstGeom>
          <a:solidFill>
            <a:schemeClr val="accent2">
              <a:lumMod val="75000"/>
            </a:schemeClr>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Brace 8"/>
          <p:cNvSpPr/>
          <p:nvPr/>
        </p:nvSpPr>
        <p:spPr>
          <a:xfrm rot="16200000">
            <a:off x="5545836" y="1467296"/>
            <a:ext cx="514350" cy="908227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4846320" y="6357050"/>
            <a:ext cx="1920240" cy="369332"/>
          </a:xfrm>
          <a:prstGeom prst="rect">
            <a:avLst/>
          </a:prstGeom>
          <a:noFill/>
        </p:spPr>
        <p:txBody>
          <a:bodyPr wrap="square" rtlCol="0">
            <a:spAutoFit/>
          </a:bodyPr>
          <a:lstStyle/>
          <a:p>
            <a:pPr algn="ctr"/>
            <a:r>
              <a:rPr lang="en-US" dirty="0" smtClean="0"/>
              <a:t>6 Years</a:t>
            </a:r>
            <a:endParaRPr lang="en-US" dirty="0"/>
          </a:p>
        </p:txBody>
      </p:sp>
      <p:sp>
        <p:nvSpPr>
          <p:cNvPr id="14" name="Rectangle 13"/>
          <p:cNvSpPr/>
          <p:nvPr/>
        </p:nvSpPr>
        <p:spPr>
          <a:xfrm>
            <a:off x="1261870" y="1802497"/>
            <a:ext cx="4544569" cy="88841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Attempted Math course 2-4 levels below transfer</a:t>
            </a:r>
          </a:p>
        </p:txBody>
      </p:sp>
      <p:sp>
        <p:nvSpPr>
          <p:cNvPr id="15" name="Rectangle 14"/>
          <p:cNvSpPr/>
          <p:nvPr/>
        </p:nvSpPr>
        <p:spPr>
          <a:xfrm>
            <a:off x="1261870" y="2768666"/>
            <a:ext cx="4544569" cy="888415"/>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Attempted </a:t>
            </a:r>
            <a:r>
              <a:rPr lang="en-US" dirty="0" smtClean="0">
                <a:solidFill>
                  <a:sysClr val="windowText" lastClr="000000"/>
                </a:solidFill>
              </a:rPr>
              <a:t>English course 1-4 </a:t>
            </a:r>
            <a:r>
              <a:rPr lang="en-US" dirty="0">
                <a:solidFill>
                  <a:sysClr val="windowText" lastClr="000000"/>
                </a:solidFill>
              </a:rPr>
              <a:t>levels below transfer</a:t>
            </a:r>
          </a:p>
        </p:txBody>
      </p:sp>
      <p:sp>
        <p:nvSpPr>
          <p:cNvPr id="16" name="Rectangle 15"/>
          <p:cNvSpPr/>
          <p:nvPr/>
        </p:nvSpPr>
        <p:spPr>
          <a:xfrm>
            <a:off x="1261870" y="3734835"/>
            <a:ext cx="4544569" cy="88841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Attempted </a:t>
            </a:r>
            <a:r>
              <a:rPr lang="en-US" dirty="0" smtClean="0">
                <a:solidFill>
                  <a:sysClr val="windowText" lastClr="000000"/>
                </a:solidFill>
              </a:rPr>
              <a:t>ESL course</a:t>
            </a:r>
          </a:p>
          <a:p>
            <a:pPr algn="ctr"/>
            <a:r>
              <a:rPr lang="en-US" dirty="0" smtClean="0">
                <a:solidFill>
                  <a:sysClr val="windowText" lastClr="000000"/>
                </a:solidFill>
              </a:rPr>
              <a:t>below </a:t>
            </a:r>
            <a:r>
              <a:rPr lang="en-US" dirty="0">
                <a:solidFill>
                  <a:sysClr val="windowText" lastClr="000000"/>
                </a:solidFill>
              </a:rPr>
              <a:t>transfer</a:t>
            </a:r>
          </a:p>
        </p:txBody>
      </p:sp>
      <p:sp>
        <p:nvSpPr>
          <p:cNvPr id="17" name="Rectangle 16"/>
          <p:cNvSpPr/>
          <p:nvPr/>
        </p:nvSpPr>
        <p:spPr>
          <a:xfrm>
            <a:off x="6069330" y="1802496"/>
            <a:ext cx="4274820" cy="888415"/>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Passed transferable or associate degree applicable Math course</a:t>
            </a:r>
            <a:endParaRPr lang="en-US" dirty="0">
              <a:solidFill>
                <a:sysClr val="windowText" lastClr="000000"/>
              </a:solidFill>
            </a:endParaRPr>
          </a:p>
        </p:txBody>
      </p:sp>
      <p:sp>
        <p:nvSpPr>
          <p:cNvPr id="18" name="Rectangle 17"/>
          <p:cNvSpPr/>
          <p:nvPr/>
        </p:nvSpPr>
        <p:spPr>
          <a:xfrm>
            <a:off x="6069330" y="2768666"/>
            <a:ext cx="4274820" cy="888415"/>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Passed transferable or associate degree applicable English course</a:t>
            </a:r>
            <a:endParaRPr lang="en-US" dirty="0">
              <a:solidFill>
                <a:sysClr val="windowText" lastClr="000000"/>
              </a:solidFill>
            </a:endParaRPr>
          </a:p>
        </p:txBody>
      </p:sp>
      <p:sp>
        <p:nvSpPr>
          <p:cNvPr id="19" name="Rectangle 18"/>
          <p:cNvSpPr/>
          <p:nvPr/>
        </p:nvSpPr>
        <p:spPr>
          <a:xfrm>
            <a:off x="6069330" y="3734834"/>
            <a:ext cx="4274820" cy="888415"/>
          </a:xfrm>
          <a:prstGeom prst="rect">
            <a:avLst/>
          </a:prstGeom>
          <a:solidFill>
            <a:schemeClr val="accent4">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Passed associate degree applicable English course</a:t>
            </a:r>
            <a:endParaRPr lang="en-US" dirty="0">
              <a:solidFill>
                <a:sysClr val="windowText" lastClr="000000"/>
              </a:solidFill>
            </a:endParaRPr>
          </a:p>
        </p:txBody>
      </p:sp>
      <p:sp>
        <p:nvSpPr>
          <p:cNvPr id="3" name="Oval 2"/>
          <p:cNvSpPr/>
          <p:nvPr/>
        </p:nvSpPr>
        <p:spPr>
          <a:xfrm>
            <a:off x="1239010" y="4824047"/>
            <a:ext cx="935786" cy="935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Entry</a:t>
            </a:r>
            <a:endParaRPr lang="en-US" sz="1200" b="1" dirty="0"/>
          </a:p>
        </p:txBody>
      </p:sp>
    </p:spTree>
    <p:extLst>
      <p:ext uri="{BB962C8B-B14F-4D97-AF65-F5344CB8AC3E}">
        <p14:creationId xmlns:p14="http://schemas.microsoft.com/office/powerpoint/2010/main" val="188447312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140173" y="1311966"/>
            <a:ext cx="9936038" cy="5262674"/>
          </a:xfrm>
          <a:prstGeom prst="rect">
            <a:avLst/>
          </a:prstGeom>
        </p:spPr>
      </p:pic>
      <p:sp>
        <p:nvSpPr>
          <p:cNvPr id="2" name="Title 1"/>
          <p:cNvSpPr>
            <a:spLocks noGrp="1"/>
          </p:cNvSpPr>
          <p:nvPr>
            <p:ph type="title"/>
          </p:nvPr>
        </p:nvSpPr>
        <p:spPr>
          <a:xfrm>
            <a:off x="1261872" y="-237744"/>
            <a:ext cx="9692640" cy="1325562"/>
          </a:xfrm>
        </p:spPr>
        <p:txBody>
          <a:bodyPr>
            <a:normAutofit/>
          </a:bodyPr>
          <a:lstStyle/>
          <a:p>
            <a:r>
              <a:rPr lang="en-US" sz="4000" dirty="0" smtClean="0"/>
              <a:t>Remedial / ESL Metrics: 2011-12 Cohort</a:t>
            </a:r>
            <a:endParaRPr lang="en-US" sz="4000" dirty="0"/>
          </a:p>
        </p:txBody>
      </p:sp>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5</a:t>
            </a:fld>
            <a:endParaRPr lang="en-US"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2" name="TextBox 11"/>
          <p:cNvSpPr txBox="1"/>
          <p:nvPr/>
        </p:nvSpPr>
        <p:spPr>
          <a:xfrm>
            <a:off x="1988820" y="1730189"/>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38</a:t>
            </a:r>
            <a:r>
              <a:rPr lang="en-US" baseline="30000" dirty="0" smtClean="0"/>
              <a:t>th</a:t>
            </a:r>
            <a:r>
              <a:rPr lang="en-US" dirty="0" smtClean="0"/>
              <a:t> in State</a:t>
            </a:r>
          </a:p>
          <a:p>
            <a:pPr algn="ctr"/>
            <a:r>
              <a:rPr lang="en-US" dirty="0" smtClean="0"/>
              <a:t>4</a:t>
            </a:r>
            <a:r>
              <a:rPr lang="en-US" baseline="30000" dirty="0" smtClean="0"/>
              <a:t>th</a:t>
            </a:r>
            <a:r>
              <a:rPr lang="en-US" dirty="0" smtClean="0"/>
              <a:t> in Region</a:t>
            </a:r>
          </a:p>
          <a:p>
            <a:pPr algn="ctr"/>
            <a:r>
              <a:rPr lang="en-US" dirty="0" smtClean="0"/>
              <a:t>2</a:t>
            </a:r>
            <a:r>
              <a:rPr lang="en-US" baseline="30000" dirty="0" smtClean="0"/>
              <a:t>nd</a:t>
            </a:r>
            <a:r>
              <a:rPr lang="en-US" dirty="0" smtClean="0"/>
              <a:t> in Peer Group</a:t>
            </a:r>
            <a:endParaRPr lang="en-US" dirty="0"/>
          </a:p>
        </p:txBody>
      </p:sp>
      <p:sp>
        <p:nvSpPr>
          <p:cNvPr id="17" name="TextBox 16"/>
          <p:cNvSpPr txBox="1"/>
          <p:nvPr/>
        </p:nvSpPr>
        <p:spPr>
          <a:xfrm>
            <a:off x="4936617" y="1734239"/>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smtClean="0"/>
              <a:t>27</a:t>
            </a:r>
            <a:r>
              <a:rPr lang="en-US" baseline="30000" dirty="0" smtClean="0"/>
              <a:t>th</a:t>
            </a:r>
            <a:r>
              <a:rPr lang="en-US" dirty="0" smtClean="0"/>
              <a:t> in State</a:t>
            </a:r>
          </a:p>
          <a:p>
            <a:pPr algn="ctr"/>
            <a:r>
              <a:rPr lang="en-US" dirty="0" smtClean="0"/>
              <a:t>3</a:t>
            </a:r>
            <a:r>
              <a:rPr lang="en-US" baseline="30000" dirty="0" smtClean="0"/>
              <a:t>rd</a:t>
            </a:r>
            <a:r>
              <a:rPr lang="en-US" dirty="0" smtClean="0"/>
              <a:t> in Region</a:t>
            </a:r>
          </a:p>
          <a:p>
            <a:pPr algn="ctr"/>
            <a:r>
              <a:rPr lang="en-US" dirty="0"/>
              <a:t>4</a:t>
            </a:r>
            <a:r>
              <a:rPr lang="en-US" baseline="30000" dirty="0" smtClean="0"/>
              <a:t>th</a:t>
            </a:r>
            <a:r>
              <a:rPr lang="en-US" dirty="0" smtClean="0"/>
              <a:t> in Peer Group</a:t>
            </a:r>
            <a:endParaRPr lang="en-US" dirty="0"/>
          </a:p>
        </p:txBody>
      </p:sp>
      <p:sp>
        <p:nvSpPr>
          <p:cNvPr id="18" name="TextBox 17"/>
          <p:cNvSpPr txBox="1"/>
          <p:nvPr/>
        </p:nvSpPr>
        <p:spPr>
          <a:xfrm>
            <a:off x="7806119" y="1730189"/>
            <a:ext cx="2343150" cy="923330"/>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dirty="0"/>
              <a:t>3</a:t>
            </a:r>
            <a:r>
              <a:rPr lang="en-US" dirty="0" smtClean="0"/>
              <a:t>8</a:t>
            </a:r>
            <a:r>
              <a:rPr lang="en-US" baseline="30000" dirty="0" smtClean="0"/>
              <a:t>th</a:t>
            </a:r>
            <a:r>
              <a:rPr lang="en-US" dirty="0" smtClean="0"/>
              <a:t> in State</a:t>
            </a:r>
          </a:p>
          <a:p>
            <a:pPr algn="ctr"/>
            <a:r>
              <a:rPr lang="en-US" dirty="0"/>
              <a:t>8</a:t>
            </a:r>
            <a:r>
              <a:rPr lang="en-US" baseline="30000" dirty="0" smtClean="0"/>
              <a:t>th</a:t>
            </a:r>
            <a:r>
              <a:rPr lang="en-US" dirty="0" smtClean="0"/>
              <a:t> in Region</a:t>
            </a:r>
          </a:p>
          <a:p>
            <a:pPr algn="ctr"/>
            <a:r>
              <a:rPr lang="en-US" dirty="0"/>
              <a:t>7</a:t>
            </a:r>
            <a:r>
              <a:rPr lang="en-US" baseline="30000" dirty="0" smtClean="0"/>
              <a:t>th</a:t>
            </a:r>
            <a:r>
              <a:rPr lang="en-US" dirty="0" smtClean="0"/>
              <a:t> in Peer Group</a:t>
            </a:r>
            <a:endParaRPr lang="en-US" dirty="0"/>
          </a:p>
        </p:txBody>
      </p:sp>
    </p:spTree>
    <p:extLst>
      <p:ext uri="{BB962C8B-B14F-4D97-AF65-F5344CB8AC3E}">
        <p14:creationId xmlns:p14="http://schemas.microsoft.com/office/powerpoint/2010/main" val="100783273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7744"/>
            <a:ext cx="9692640" cy="1325562"/>
          </a:xfrm>
        </p:spPr>
        <p:txBody>
          <a:bodyPr/>
          <a:lstStyle/>
          <a:p>
            <a:r>
              <a:rPr lang="en-US" dirty="0" smtClean="0"/>
              <a:t>Remedial / ESL Metrics: Trends</a:t>
            </a:r>
            <a:endParaRPr lang="en-US"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6</a:t>
            </a:fld>
            <a:endParaRPr lang="en-US" dirty="0"/>
          </a:p>
        </p:txBody>
      </p:sp>
      <p:pic>
        <p:nvPicPr>
          <p:cNvPr id="6" name="Picture 5"/>
          <p:cNvPicPr>
            <a:picLocks noChangeAspect="1"/>
          </p:cNvPicPr>
          <p:nvPr/>
        </p:nvPicPr>
        <p:blipFill>
          <a:blip r:embed="rId3"/>
          <a:stretch>
            <a:fillRect/>
          </a:stretch>
        </p:blipFill>
        <p:spPr>
          <a:xfrm>
            <a:off x="494592" y="1087818"/>
            <a:ext cx="10112264" cy="5356013"/>
          </a:xfrm>
          <a:prstGeom prst="rect">
            <a:avLst/>
          </a:prstGeom>
        </p:spPr>
      </p:pic>
    </p:spTree>
    <p:extLst>
      <p:ext uri="{BB962C8B-B14F-4D97-AF65-F5344CB8AC3E}">
        <p14:creationId xmlns:p14="http://schemas.microsoft.com/office/powerpoint/2010/main" val="205002016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61872" y="-234475"/>
            <a:ext cx="9692640" cy="1325562"/>
          </a:xfrm>
        </p:spPr>
        <p:txBody>
          <a:bodyPr>
            <a:normAutofit/>
          </a:bodyPr>
          <a:lstStyle/>
          <a:p>
            <a:r>
              <a:rPr lang="en-US" sz="4000" dirty="0" smtClean="0"/>
              <a:t>Transfer Level Achievement: Definitions</a:t>
            </a:r>
            <a:endParaRPr lang="en-US" sz="4000" dirty="0"/>
          </a:p>
        </p:txBody>
      </p:sp>
      <p:sp>
        <p:nvSpPr>
          <p:cNvPr id="5" name="Slide Number Placeholder 4"/>
          <p:cNvSpPr>
            <a:spLocks noGrp="1"/>
          </p:cNvSpPr>
          <p:nvPr>
            <p:ph type="sldNum" sz="quarter" idx="12"/>
          </p:nvPr>
        </p:nvSpPr>
        <p:spPr/>
        <p:txBody>
          <a:bodyPr>
            <a:normAutofit lnSpcReduction="10000"/>
          </a:bodyPr>
          <a:lstStyle/>
          <a:p>
            <a:fld id="{EBCEC8B7-ECC6-484E-9C34-FEAF9DEC79D6}" type="slidenum">
              <a:rPr lang="en-US" smtClean="0"/>
              <a:t>7</a:t>
            </a:fld>
            <a:endParaRPr lang="en-US" dirty="0"/>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8" name="TextBox 7"/>
          <p:cNvSpPr txBox="1"/>
          <p:nvPr/>
        </p:nvSpPr>
        <p:spPr>
          <a:xfrm>
            <a:off x="1261872" y="1091087"/>
            <a:ext cx="10030968" cy="369332"/>
          </a:xfrm>
          <a:prstGeom prst="rect">
            <a:avLst/>
          </a:prstGeom>
          <a:noFill/>
        </p:spPr>
        <p:txBody>
          <a:bodyPr wrap="square" rtlCol="0">
            <a:spAutoFit/>
          </a:bodyPr>
          <a:lstStyle/>
          <a:p>
            <a:r>
              <a:rPr lang="en-US" dirty="0" smtClean="0">
                <a:solidFill>
                  <a:schemeClr val="tx1">
                    <a:lumMod val="65000"/>
                    <a:lumOff val="35000"/>
                  </a:schemeClr>
                </a:solidFill>
              </a:rPr>
              <a:t>Percentage of new students who pass transferable Math and English courses</a:t>
            </a:r>
            <a:endParaRPr lang="en-US" dirty="0">
              <a:solidFill>
                <a:schemeClr val="tx1">
                  <a:lumMod val="65000"/>
                  <a:lumOff val="35000"/>
                </a:schemeClr>
              </a:solidFill>
            </a:endParaRPr>
          </a:p>
        </p:txBody>
      </p:sp>
      <p:sp>
        <p:nvSpPr>
          <p:cNvPr id="4" name="Right Arrow 3"/>
          <p:cNvSpPr/>
          <p:nvPr/>
        </p:nvSpPr>
        <p:spPr>
          <a:xfrm>
            <a:off x="1261872" y="4665410"/>
            <a:ext cx="9082278" cy="640080"/>
          </a:xfrm>
          <a:prstGeom prst="rightArrow">
            <a:avLst/>
          </a:prstGeom>
          <a:solidFill>
            <a:schemeClr val="accent2">
              <a:lumMod val="75000"/>
            </a:schemeClr>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Left Brace 8"/>
          <p:cNvSpPr/>
          <p:nvPr/>
        </p:nvSpPr>
        <p:spPr>
          <a:xfrm rot="16200000">
            <a:off x="3518179" y="3270639"/>
            <a:ext cx="367235" cy="457505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0" name="TextBox 9"/>
          <p:cNvSpPr txBox="1"/>
          <p:nvPr/>
        </p:nvSpPr>
        <p:spPr>
          <a:xfrm>
            <a:off x="2741676" y="5678924"/>
            <a:ext cx="1920240" cy="369332"/>
          </a:xfrm>
          <a:prstGeom prst="rect">
            <a:avLst/>
          </a:prstGeom>
          <a:noFill/>
        </p:spPr>
        <p:txBody>
          <a:bodyPr wrap="square" rtlCol="0">
            <a:spAutoFit/>
          </a:bodyPr>
          <a:lstStyle/>
          <a:p>
            <a:pPr algn="ctr"/>
            <a:r>
              <a:rPr lang="en-US" dirty="0" smtClean="0"/>
              <a:t>1 Year</a:t>
            </a:r>
            <a:endParaRPr lang="en-US" dirty="0"/>
          </a:p>
        </p:txBody>
      </p:sp>
      <p:sp>
        <p:nvSpPr>
          <p:cNvPr id="14" name="Rectangle 13"/>
          <p:cNvSpPr/>
          <p:nvPr/>
        </p:nvSpPr>
        <p:spPr>
          <a:xfrm>
            <a:off x="1261872" y="1815424"/>
            <a:ext cx="4544569" cy="2358813"/>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ysClr val="windowText" lastClr="000000"/>
                </a:solidFill>
              </a:rPr>
              <a:t>First-time college students earning 6+ units in first 3 years and attempting </a:t>
            </a:r>
            <a:r>
              <a:rPr lang="en-US" dirty="0" smtClean="0">
                <a:solidFill>
                  <a:sysClr val="windowText" lastClr="000000"/>
                </a:solidFill>
              </a:rPr>
              <a:t>Math and English </a:t>
            </a:r>
            <a:r>
              <a:rPr lang="en-US" dirty="0">
                <a:solidFill>
                  <a:sysClr val="windowText" lastClr="000000"/>
                </a:solidFill>
              </a:rPr>
              <a:t>in first year</a:t>
            </a:r>
          </a:p>
        </p:txBody>
      </p:sp>
      <p:sp>
        <p:nvSpPr>
          <p:cNvPr id="17" name="Rectangle 16"/>
          <p:cNvSpPr/>
          <p:nvPr/>
        </p:nvSpPr>
        <p:spPr>
          <a:xfrm>
            <a:off x="6069332" y="1815424"/>
            <a:ext cx="4274820" cy="1143899"/>
          </a:xfrm>
          <a:prstGeom prst="rect">
            <a:avLst/>
          </a:prstGeom>
          <a:solidFill>
            <a:schemeClr val="accent2">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Passed transferable Math course</a:t>
            </a:r>
            <a:endParaRPr lang="en-US" dirty="0">
              <a:solidFill>
                <a:sysClr val="windowText" lastClr="000000"/>
              </a:solidFill>
            </a:endParaRPr>
          </a:p>
        </p:txBody>
      </p:sp>
      <p:sp>
        <p:nvSpPr>
          <p:cNvPr id="18" name="Rectangle 17"/>
          <p:cNvSpPr/>
          <p:nvPr/>
        </p:nvSpPr>
        <p:spPr>
          <a:xfrm>
            <a:off x="6069332" y="3037078"/>
            <a:ext cx="4274820" cy="1137160"/>
          </a:xfrm>
          <a:prstGeom prst="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solidFill>
                  <a:sysClr val="windowText" lastClr="000000"/>
                </a:solidFill>
              </a:rPr>
              <a:t>Passed transferable English course</a:t>
            </a:r>
            <a:endParaRPr lang="en-US" dirty="0">
              <a:solidFill>
                <a:sysClr val="windowText" lastClr="000000"/>
              </a:solidFill>
            </a:endParaRPr>
          </a:p>
        </p:txBody>
      </p:sp>
      <p:sp>
        <p:nvSpPr>
          <p:cNvPr id="21" name="Right Arrow 20"/>
          <p:cNvSpPr/>
          <p:nvPr/>
        </p:nvSpPr>
        <p:spPr>
          <a:xfrm>
            <a:off x="1261872" y="4665408"/>
            <a:ext cx="4727448" cy="640080"/>
          </a:xfrm>
          <a:prstGeom prst="rightArrow">
            <a:avLst/>
          </a:prstGeom>
          <a:solidFill>
            <a:schemeClr val="accent2">
              <a:lumMod val="75000"/>
            </a:schemeClr>
          </a:solidFill>
          <a:ln w="1397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Left Brace 21"/>
          <p:cNvSpPr/>
          <p:nvPr/>
        </p:nvSpPr>
        <p:spPr>
          <a:xfrm rot="16200000">
            <a:off x="5730800" y="1609992"/>
            <a:ext cx="422552" cy="905560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23" name="TextBox 22"/>
          <p:cNvSpPr txBox="1"/>
          <p:nvPr/>
        </p:nvSpPr>
        <p:spPr>
          <a:xfrm>
            <a:off x="4998720" y="6292280"/>
            <a:ext cx="1920240" cy="369332"/>
          </a:xfrm>
          <a:prstGeom prst="rect">
            <a:avLst/>
          </a:prstGeom>
          <a:noFill/>
        </p:spPr>
        <p:txBody>
          <a:bodyPr wrap="square" rtlCol="0">
            <a:spAutoFit/>
          </a:bodyPr>
          <a:lstStyle/>
          <a:p>
            <a:pPr algn="ctr"/>
            <a:r>
              <a:rPr lang="en-US" dirty="0" smtClean="0"/>
              <a:t>2 Years</a:t>
            </a:r>
            <a:endParaRPr lang="en-US" dirty="0"/>
          </a:p>
        </p:txBody>
      </p:sp>
      <p:sp>
        <p:nvSpPr>
          <p:cNvPr id="3" name="Oval 2"/>
          <p:cNvSpPr/>
          <p:nvPr/>
        </p:nvSpPr>
        <p:spPr>
          <a:xfrm>
            <a:off x="1239010" y="4526867"/>
            <a:ext cx="935786" cy="935786"/>
          </a:xfrm>
          <a:prstGeom prst="ellipse">
            <a:avLst/>
          </a:pr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b="1" dirty="0" smtClean="0"/>
              <a:t>Entry</a:t>
            </a:r>
            <a:endParaRPr lang="en-US" sz="1200" b="1" dirty="0"/>
          </a:p>
        </p:txBody>
      </p:sp>
    </p:spTree>
    <p:extLst>
      <p:ext uri="{BB962C8B-B14F-4D97-AF65-F5344CB8AC3E}">
        <p14:creationId xmlns:p14="http://schemas.microsoft.com/office/powerpoint/2010/main" val="161696685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a:stretch>
            <a:fillRect/>
          </a:stretch>
        </p:blipFill>
        <p:spPr>
          <a:xfrm>
            <a:off x="482601" y="982662"/>
            <a:ext cx="10387012" cy="5486400"/>
          </a:xfrm>
          <a:prstGeom prst="rect">
            <a:avLst/>
          </a:prstGeom>
        </p:spPr>
      </p:pic>
      <p:sp>
        <p:nvSpPr>
          <p:cNvPr id="2" name="Title 1"/>
          <p:cNvSpPr>
            <a:spLocks noGrp="1"/>
          </p:cNvSpPr>
          <p:nvPr>
            <p:ph type="title"/>
          </p:nvPr>
        </p:nvSpPr>
        <p:spPr>
          <a:xfrm>
            <a:off x="1261872" y="-237744"/>
            <a:ext cx="9692640" cy="1325562"/>
          </a:xfrm>
        </p:spPr>
        <p:txBody>
          <a:bodyPr>
            <a:normAutofit/>
          </a:bodyPr>
          <a:lstStyle/>
          <a:p>
            <a:r>
              <a:rPr lang="en-US" sz="3600" dirty="0" smtClean="0"/>
              <a:t>Transfer Level Achievement: 2015-16 Cohort</a:t>
            </a:r>
            <a:endParaRPr lang="en-US" sz="3600" dirty="0"/>
          </a:p>
        </p:txBody>
      </p:sp>
      <p:pic>
        <p:nvPicPr>
          <p:cNvPr id="15" name="Picture 1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8</a:t>
            </a:fld>
            <a:endParaRPr lang="en-US" dirty="0"/>
          </a:p>
        </p:txBody>
      </p:sp>
      <p:sp>
        <p:nvSpPr>
          <p:cNvPr id="19" name="TextBox 18"/>
          <p:cNvSpPr txBox="1"/>
          <p:nvPr/>
        </p:nvSpPr>
        <p:spPr>
          <a:xfrm>
            <a:off x="1866996" y="1222898"/>
            <a:ext cx="1768977" cy="738664"/>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sz="1400" dirty="0" smtClean="0"/>
              <a:t>50</a:t>
            </a:r>
            <a:r>
              <a:rPr lang="en-US" sz="1400" baseline="30000" dirty="0" smtClean="0"/>
              <a:t>th</a:t>
            </a:r>
            <a:r>
              <a:rPr lang="en-US" sz="1400" dirty="0" smtClean="0"/>
              <a:t> in State</a:t>
            </a:r>
          </a:p>
          <a:p>
            <a:pPr algn="ctr"/>
            <a:r>
              <a:rPr lang="en-US" sz="1400" dirty="0" smtClean="0"/>
              <a:t>2</a:t>
            </a:r>
            <a:r>
              <a:rPr lang="en-US" sz="1400" baseline="30000" dirty="0" smtClean="0"/>
              <a:t>nd</a:t>
            </a:r>
            <a:r>
              <a:rPr lang="en-US" sz="1400" dirty="0" smtClean="0"/>
              <a:t> in Region</a:t>
            </a:r>
          </a:p>
          <a:p>
            <a:pPr algn="ctr"/>
            <a:r>
              <a:rPr lang="en-US" sz="1400" dirty="0" smtClean="0"/>
              <a:t>10</a:t>
            </a:r>
            <a:r>
              <a:rPr lang="en-US" sz="1400" baseline="30000" dirty="0" smtClean="0"/>
              <a:t>th</a:t>
            </a:r>
            <a:r>
              <a:rPr lang="en-US" sz="1400" dirty="0" smtClean="0"/>
              <a:t> in Peer Group</a:t>
            </a:r>
            <a:endParaRPr lang="en-US" sz="1400" dirty="0"/>
          </a:p>
        </p:txBody>
      </p:sp>
      <p:sp>
        <p:nvSpPr>
          <p:cNvPr id="20" name="TextBox 19"/>
          <p:cNvSpPr txBox="1"/>
          <p:nvPr/>
        </p:nvSpPr>
        <p:spPr>
          <a:xfrm>
            <a:off x="3883788" y="1222898"/>
            <a:ext cx="1792319" cy="738664"/>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sz="1400" dirty="0" smtClean="0"/>
              <a:t>48</a:t>
            </a:r>
            <a:r>
              <a:rPr lang="en-US" sz="1400" baseline="30000" dirty="0" smtClean="0"/>
              <a:t>th</a:t>
            </a:r>
            <a:r>
              <a:rPr lang="en-US" sz="1400" dirty="0" smtClean="0"/>
              <a:t> in State</a:t>
            </a:r>
          </a:p>
          <a:p>
            <a:pPr algn="ctr"/>
            <a:r>
              <a:rPr lang="en-US" sz="1400" dirty="0" smtClean="0"/>
              <a:t>2</a:t>
            </a:r>
            <a:r>
              <a:rPr lang="en-US" sz="1400" baseline="30000" dirty="0" smtClean="0"/>
              <a:t>nd</a:t>
            </a:r>
            <a:r>
              <a:rPr lang="en-US" sz="1400" dirty="0" smtClean="0"/>
              <a:t> in Region</a:t>
            </a:r>
          </a:p>
          <a:p>
            <a:pPr algn="ctr"/>
            <a:r>
              <a:rPr lang="en-US" sz="1400" dirty="0"/>
              <a:t>9</a:t>
            </a:r>
            <a:r>
              <a:rPr lang="en-US" sz="1400" baseline="30000" dirty="0" smtClean="0"/>
              <a:t>th</a:t>
            </a:r>
            <a:r>
              <a:rPr lang="en-US" sz="1400" dirty="0" smtClean="0"/>
              <a:t> in Peer Group</a:t>
            </a:r>
            <a:endParaRPr lang="en-US" sz="1400" dirty="0"/>
          </a:p>
        </p:txBody>
      </p:sp>
      <p:sp>
        <p:nvSpPr>
          <p:cNvPr id="21" name="TextBox 20"/>
          <p:cNvSpPr txBox="1"/>
          <p:nvPr/>
        </p:nvSpPr>
        <p:spPr>
          <a:xfrm>
            <a:off x="6427304" y="1216152"/>
            <a:ext cx="1710374" cy="738664"/>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sz="1400" dirty="0" smtClean="0"/>
              <a:t>21</a:t>
            </a:r>
            <a:r>
              <a:rPr lang="en-US" sz="1400" baseline="30000" dirty="0" smtClean="0"/>
              <a:t>st</a:t>
            </a:r>
            <a:r>
              <a:rPr lang="en-US" sz="1400" dirty="0" smtClean="0"/>
              <a:t> in State</a:t>
            </a:r>
          </a:p>
          <a:p>
            <a:pPr algn="ctr"/>
            <a:r>
              <a:rPr lang="en-US" sz="1400" dirty="0" smtClean="0"/>
              <a:t>2</a:t>
            </a:r>
            <a:r>
              <a:rPr lang="en-US" sz="1400" baseline="30000" dirty="0" smtClean="0"/>
              <a:t>nd</a:t>
            </a:r>
            <a:r>
              <a:rPr lang="en-US" sz="1400" dirty="0" smtClean="0"/>
              <a:t> in Region</a:t>
            </a:r>
          </a:p>
          <a:p>
            <a:pPr algn="ctr"/>
            <a:r>
              <a:rPr lang="en-US" sz="1400" dirty="0" smtClean="0"/>
              <a:t>2</a:t>
            </a:r>
            <a:r>
              <a:rPr lang="en-US" sz="1400" baseline="30000" dirty="0" smtClean="0"/>
              <a:t>nd</a:t>
            </a:r>
            <a:r>
              <a:rPr lang="en-US" sz="1400" dirty="0" smtClean="0"/>
              <a:t> in Peer Group</a:t>
            </a:r>
            <a:endParaRPr lang="en-US" sz="1400" dirty="0"/>
          </a:p>
        </p:txBody>
      </p:sp>
      <p:sp>
        <p:nvSpPr>
          <p:cNvPr id="22" name="TextBox 21"/>
          <p:cNvSpPr txBox="1"/>
          <p:nvPr/>
        </p:nvSpPr>
        <p:spPr>
          <a:xfrm>
            <a:off x="8883666" y="1216152"/>
            <a:ext cx="1738133" cy="738664"/>
          </a:xfrm>
          <a:prstGeom prst="rect">
            <a:avLst/>
          </a:prstGeom>
          <a:solidFill>
            <a:schemeClr val="bg1"/>
          </a:solidFill>
          <a:ln w="25400">
            <a:solidFill>
              <a:schemeClr val="accent3"/>
            </a:solidFill>
          </a:ln>
          <a:effectLst>
            <a:outerShdw blurRad="50800" dist="38100" dir="2700000" algn="tl" rotWithShape="0">
              <a:prstClr val="black">
                <a:alpha val="25000"/>
              </a:prstClr>
            </a:outerShdw>
          </a:effectLst>
        </p:spPr>
        <p:txBody>
          <a:bodyPr wrap="square" rtlCol="0">
            <a:spAutoFit/>
          </a:bodyPr>
          <a:lstStyle/>
          <a:p>
            <a:pPr algn="ctr"/>
            <a:r>
              <a:rPr lang="en-US" sz="1400" dirty="0" smtClean="0"/>
              <a:t>20</a:t>
            </a:r>
            <a:r>
              <a:rPr lang="en-US" sz="1400" baseline="30000" dirty="0" smtClean="0"/>
              <a:t>th</a:t>
            </a:r>
            <a:r>
              <a:rPr lang="en-US" sz="1400" dirty="0" smtClean="0"/>
              <a:t> in State</a:t>
            </a:r>
          </a:p>
          <a:p>
            <a:pPr algn="ctr"/>
            <a:r>
              <a:rPr lang="en-US" sz="1400" dirty="0" smtClean="0"/>
              <a:t>2</a:t>
            </a:r>
            <a:r>
              <a:rPr lang="en-US" sz="1400" baseline="30000" dirty="0" smtClean="0"/>
              <a:t>nd</a:t>
            </a:r>
            <a:r>
              <a:rPr lang="en-US" sz="1400" dirty="0" smtClean="0"/>
              <a:t> in Region</a:t>
            </a:r>
          </a:p>
          <a:p>
            <a:pPr algn="ctr"/>
            <a:r>
              <a:rPr lang="en-US" sz="1400" dirty="0" smtClean="0"/>
              <a:t>2</a:t>
            </a:r>
            <a:r>
              <a:rPr lang="en-US" sz="1400" baseline="30000" dirty="0" smtClean="0"/>
              <a:t>nd</a:t>
            </a:r>
            <a:r>
              <a:rPr lang="en-US" sz="1400" dirty="0" smtClean="0"/>
              <a:t> in Peer Group</a:t>
            </a:r>
            <a:endParaRPr lang="en-US" sz="1400" dirty="0"/>
          </a:p>
        </p:txBody>
      </p:sp>
    </p:spTree>
    <p:extLst>
      <p:ext uri="{BB962C8B-B14F-4D97-AF65-F5344CB8AC3E}">
        <p14:creationId xmlns:p14="http://schemas.microsoft.com/office/powerpoint/2010/main" val="12179509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Slide Number Placeholder 10"/>
          <p:cNvSpPr>
            <a:spLocks noGrp="1"/>
          </p:cNvSpPr>
          <p:nvPr>
            <p:ph type="sldNum" sz="quarter" idx="12"/>
          </p:nvPr>
        </p:nvSpPr>
        <p:spPr/>
        <p:txBody>
          <a:bodyPr>
            <a:normAutofit lnSpcReduction="10000"/>
          </a:bodyPr>
          <a:lstStyle/>
          <a:p>
            <a:fld id="{EBCEC8B7-ECC6-484E-9C34-FEAF9DEC79D6}" type="slidenum">
              <a:rPr lang="en-US" smtClean="0"/>
              <a:t>9</a:t>
            </a:fld>
            <a:endParaRPr lang="en-US" dirty="0"/>
          </a:p>
        </p:txBody>
      </p:sp>
      <p:sp>
        <p:nvSpPr>
          <p:cNvPr id="2" name="Title 1"/>
          <p:cNvSpPr>
            <a:spLocks noGrp="1"/>
          </p:cNvSpPr>
          <p:nvPr>
            <p:ph type="title"/>
          </p:nvPr>
        </p:nvSpPr>
        <p:spPr>
          <a:xfrm>
            <a:off x="1261872" y="-237744"/>
            <a:ext cx="9692640" cy="1325562"/>
          </a:xfrm>
        </p:spPr>
        <p:txBody>
          <a:bodyPr/>
          <a:lstStyle/>
          <a:p>
            <a:r>
              <a:rPr lang="en-US" dirty="0" smtClean="0"/>
              <a:t>Transfer Level Achievement: Trends</a:t>
            </a:r>
            <a:endParaRPr lang="en-US" dirty="0"/>
          </a:p>
        </p:txBody>
      </p:sp>
      <p:pic>
        <p:nvPicPr>
          <p:cNvPr id="15" name="Picture 1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1377547" y="80009"/>
            <a:ext cx="722125" cy="696595"/>
          </a:xfrm>
          <a:prstGeom prst="rect">
            <a:avLst/>
          </a:prstGeom>
        </p:spPr>
      </p:pic>
      <p:pic>
        <p:nvPicPr>
          <p:cNvPr id="4" name="Picture 3"/>
          <p:cNvPicPr>
            <a:picLocks noChangeAspect="1"/>
          </p:cNvPicPr>
          <p:nvPr/>
        </p:nvPicPr>
        <p:blipFill>
          <a:blip r:embed="rId3"/>
          <a:stretch>
            <a:fillRect/>
          </a:stretch>
        </p:blipFill>
        <p:spPr>
          <a:xfrm>
            <a:off x="1498600" y="990600"/>
            <a:ext cx="9194800" cy="4876800"/>
          </a:xfrm>
          <a:prstGeom prst="rect">
            <a:avLst/>
          </a:prstGeom>
        </p:spPr>
      </p:pic>
    </p:spTree>
    <p:extLst>
      <p:ext uri="{BB962C8B-B14F-4D97-AF65-F5344CB8AC3E}">
        <p14:creationId xmlns:p14="http://schemas.microsoft.com/office/powerpoint/2010/main" val="637220162"/>
      </p:ext>
    </p:extLst>
  </p:cSld>
  <p:clrMapOvr>
    <a:masterClrMapping/>
  </p:clrMapOvr>
  <p:timing>
    <p:tnLst>
      <p:par>
        <p:cTn id="1" dur="indefinite" restart="never" nodeType="tmRoot"/>
      </p:par>
    </p:tnLst>
  </p:timing>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View</Template>
  <TotalTime>2941</TotalTime>
  <Words>836</Words>
  <Application>Microsoft Macintosh PowerPoint</Application>
  <PresentationFormat>Widescreen</PresentationFormat>
  <Paragraphs>174</Paragraphs>
  <Slides>21</Slides>
  <Notes>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21</vt:i4>
      </vt:variant>
    </vt:vector>
  </HeadingPairs>
  <TitlesOfParts>
    <vt:vector size="26" baseType="lpstr">
      <vt:lpstr>Calibri</vt:lpstr>
      <vt:lpstr>Century Schoolbook</vt:lpstr>
      <vt:lpstr>Wingdings 2</vt:lpstr>
      <vt:lpstr>Arial</vt:lpstr>
      <vt:lpstr>View</vt:lpstr>
      <vt:lpstr>Student Success Scorecard 2018</vt:lpstr>
      <vt:lpstr>Scorecard Metrics for 2018</vt:lpstr>
      <vt:lpstr>Comparisons</vt:lpstr>
      <vt:lpstr>Remedial / ESL Metrics: Definitions</vt:lpstr>
      <vt:lpstr>Remedial / ESL Metrics: 2011-12 Cohort</vt:lpstr>
      <vt:lpstr>Remedial / ESL Metrics: Trends</vt:lpstr>
      <vt:lpstr>Transfer Level Achievement: Definitions</vt:lpstr>
      <vt:lpstr>Transfer Level Achievement: 2015-16 Cohort</vt:lpstr>
      <vt:lpstr>Transfer Level Achievement: Trends</vt:lpstr>
      <vt:lpstr>Persistence Rate: Definition</vt:lpstr>
      <vt:lpstr>Persistence Rate: 2011-12 Cohort</vt:lpstr>
      <vt:lpstr>Persistence Rate: Trends</vt:lpstr>
      <vt:lpstr>30 Unit Rate: Definition</vt:lpstr>
      <vt:lpstr>30 Unit Rate: 2011-12 Cohort</vt:lpstr>
      <vt:lpstr>30 Unit Rate: Trends</vt:lpstr>
      <vt:lpstr>Completion Rate: Definition</vt:lpstr>
      <vt:lpstr>Completion Rate: 2011-12 Cohort</vt:lpstr>
      <vt:lpstr>Completion Rate: Trends</vt:lpstr>
      <vt:lpstr>CTE Rate: Definition</vt:lpstr>
      <vt:lpstr>CTE Rate: 2011-12 Cohort</vt:lpstr>
      <vt:lpstr>CTE Rate: Trends</vt:lpstr>
    </vt:vector>
  </TitlesOfParts>
  <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Edward Karpp</dc:creator>
  <cp:lastModifiedBy>Ed Karpp</cp:lastModifiedBy>
  <cp:revision>303</cp:revision>
  <cp:lastPrinted>2017-08-01T19:07:34Z</cp:lastPrinted>
  <dcterms:created xsi:type="dcterms:W3CDTF">2017-05-17T19:00:37Z</dcterms:created>
  <dcterms:modified xsi:type="dcterms:W3CDTF">2019-03-08T20:05:10Z</dcterms:modified>
</cp:coreProperties>
</file>