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7E0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EF7E0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9F2936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71F2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F8B16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EF7E0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EF7E0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7E0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EF7E0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9F2936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71F2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F8B16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EF7E0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EF7E0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7072" y="2339975"/>
            <a:ext cx="6197854" cy="164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2399538"/>
            <a:ext cx="10679379" cy="3564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Glendal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Glendale.edu/MyG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ed.gov/policy/gen/guid/fpco/ferpa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studentcondu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ual@Glendal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DualEnroll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dua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141" y="2524378"/>
            <a:ext cx="7934959" cy="146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/>
              <a:t>Glendale Community</a:t>
            </a:r>
            <a:r>
              <a:rPr sz="4800" spc="-50" dirty="0"/>
              <a:t> </a:t>
            </a:r>
            <a:r>
              <a:rPr sz="4800" spc="-5" dirty="0"/>
              <a:t>College</a:t>
            </a:r>
            <a:endParaRPr sz="4800"/>
          </a:p>
          <a:p>
            <a:pPr marL="3528695">
              <a:lnSpc>
                <a:spcPct val="100000"/>
              </a:lnSpc>
            </a:pPr>
            <a:r>
              <a:rPr sz="4800" spc="-5" dirty="0"/>
              <a:t>Dual</a:t>
            </a:r>
            <a:r>
              <a:rPr sz="4800" spc="-75" dirty="0"/>
              <a:t> </a:t>
            </a:r>
            <a:r>
              <a:rPr sz="4800" dirty="0"/>
              <a:t>Enrollment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554982" y="4091304"/>
            <a:ext cx="46393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spc="-45" dirty="0">
                <a:solidFill>
                  <a:srgbClr val="7E7E7E"/>
                </a:solidFill>
                <a:latin typeface="Trebuchet MS"/>
                <a:cs typeface="Trebuchet MS"/>
              </a:rPr>
              <a:t>Taking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a FREE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college class at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my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high</a:t>
            </a:r>
            <a:r>
              <a:rPr sz="1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school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076" y="647065"/>
            <a:ext cx="4075429" cy="121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105" dirty="0">
                <a:solidFill>
                  <a:srgbClr val="C00000"/>
                </a:solidFill>
                <a:latin typeface="Trebuchet MS"/>
                <a:cs typeface="Trebuchet MS"/>
              </a:rPr>
              <a:t>ACTIVATE</a:t>
            </a:r>
            <a:endParaRPr sz="4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0" b="1" spc="-5" dirty="0">
                <a:latin typeface="Trebuchet MS"/>
                <a:cs typeface="Trebuchet MS"/>
              </a:rPr>
              <a:t>MyGCC </a:t>
            </a:r>
            <a:r>
              <a:rPr sz="3000" dirty="0"/>
              <a:t>--Student</a:t>
            </a:r>
            <a:r>
              <a:rPr sz="3000" spc="-105" dirty="0"/>
              <a:t> </a:t>
            </a:r>
            <a:r>
              <a:rPr sz="3000" spc="-25" dirty="0"/>
              <a:t>Portal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076" y="2430526"/>
            <a:ext cx="4926965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2250" spc="7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latin typeface="Trebuchet MS"/>
                <a:cs typeface="Trebuchet MS"/>
                <a:hlinkClick r:id="rId2"/>
              </a:rPr>
              <a:t>www.Glendale.edu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with your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ID</a:t>
            </a:r>
            <a:r>
              <a:rPr sz="2800" spc="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number.</a:t>
            </a:r>
            <a:endParaRPr sz="2800">
              <a:latin typeface="Trebuchet MS"/>
              <a:cs typeface="Trebuchet MS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The first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time you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in,  you will use your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birthday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as  6-digits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6671" y="3747515"/>
            <a:ext cx="3884676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7632" y="496823"/>
            <a:ext cx="4800600" cy="3227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1731" y="458723"/>
            <a:ext cx="390525" cy="320040"/>
          </a:xfrm>
          <a:custGeom>
            <a:avLst/>
            <a:gdLst/>
            <a:ahLst/>
            <a:cxnLst/>
            <a:rect l="l" t="t" r="r" b="b"/>
            <a:pathLst>
              <a:path w="390525" h="320040">
                <a:moveTo>
                  <a:pt x="0" y="160020"/>
                </a:moveTo>
                <a:lnTo>
                  <a:pt x="6970" y="117475"/>
                </a:lnTo>
                <a:lnTo>
                  <a:pt x="26641" y="79248"/>
                </a:lnTo>
                <a:lnTo>
                  <a:pt x="57150" y="46862"/>
                </a:lnTo>
                <a:lnTo>
                  <a:pt x="96632" y="21843"/>
                </a:lnTo>
                <a:lnTo>
                  <a:pt x="143227" y="5714"/>
                </a:lnTo>
                <a:lnTo>
                  <a:pt x="195072" y="0"/>
                </a:lnTo>
                <a:lnTo>
                  <a:pt x="246916" y="5714"/>
                </a:lnTo>
                <a:lnTo>
                  <a:pt x="293511" y="21843"/>
                </a:lnTo>
                <a:lnTo>
                  <a:pt x="332994" y="46862"/>
                </a:lnTo>
                <a:lnTo>
                  <a:pt x="363502" y="79248"/>
                </a:lnTo>
                <a:lnTo>
                  <a:pt x="383173" y="117475"/>
                </a:lnTo>
                <a:lnTo>
                  <a:pt x="390144" y="160020"/>
                </a:lnTo>
                <a:lnTo>
                  <a:pt x="383173" y="202564"/>
                </a:lnTo>
                <a:lnTo>
                  <a:pt x="363502" y="240791"/>
                </a:lnTo>
                <a:lnTo>
                  <a:pt x="332994" y="273176"/>
                </a:lnTo>
                <a:lnTo>
                  <a:pt x="293511" y="298195"/>
                </a:lnTo>
                <a:lnTo>
                  <a:pt x="246916" y="314324"/>
                </a:lnTo>
                <a:lnTo>
                  <a:pt x="195072" y="320039"/>
                </a:lnTo>
                <a:lnTo>
                  <a:pt x="143227" y="314325"/>
                </a:lnTo>
                <a:lnTo>
                  <a:pt x="96632" y="298196"/>
                </a:lnTo>
                <a:lnTo>
                  <a:pt x="57150" y="273177"/>
                </a:lnTo>
                <a:lnTo>
                  <a:pt x="26641" y="240792"/>
                </a:lnTo>
                <a:lnTo>
                  <a:pt x="6970" y="202565"/>
                </a:lnTo>
                <a:lnTo>
                  <a:pt x="0" y="160020"/>
                </a:lnTo>
                <a:close/>
              </a:path>
            </a:pathLst>
          </a:custGeom>
          <a:ln w="762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269" y="850900"/>
            <a:ext cx="1539240" cy="1360805"/>
          </a:xfrm>
          <a:custGeom>
            <a:avLst/>
            <a:gdLst/>
            <a:ahLst/>
            <a:cxnLst/>
            <a:rect l="l" t="t" r="r" b="b"/>
            <a:pathLst>
              <a:path w="1539240" h="1360805">
                <a:moveTo>
                  <a:pt x="881887" y="0"/>
                </a:moveTo>
                <a:lnTo>
                  <a:pt x="1026667" y="183896"/>
                </a:lnTo>
                <a:lnTo>
                  <a:pt x="0" y="992886"/>
                </a:lnTo>
                <a:lnTo>
                  <a:pt x="289686" y="1360551"/>
                </a:lnTo>
                <a:lnTo>
                  <a:pt x="1316481" y="551561"/>
                </a:lnTo>
                <a:lnTo>
                  <a:pt x="1483061" y="551561"/>
                </a:lnTo>
                <a:lnTo>
                  <a:pt x="1539239" y="77977"/>
                </a:lnTo>
                <a:lnTo>
                  <a:pt x="881887" y="0"/>
                </a:lnTo>
                <a:close/>
              </a:path>
              <a:path w="1539240" h="1360805">
                <a:moveTo>
                  <a:pt x="1483061" y="551561"/>
                </a:moveTo>
                <a:lnTo>
                  <a:pt x="1316481" y="551561"/>
                </a:lnTo>
                <a:lnTo>
                  <a:pt x="1461261" y="735329"/>
                </a:lnTo>
                <a:lnTo>
                  <a:pt x="1483061" y="55156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6269" y="850900"/>
            <a:ext cx="1539240" cy="1360805"/>
          </a:xfrm>
          <a:custGeom>
            <a:avLst/>
            <a:gdLst/>
            <a:ahLst/>
            <a:cxnLst/>
            <a:rect l="l" t="t" r="r" b="b"/>
            <a:pathLst>
              <a:path w="1539240" h="1360805">
                <a:moveTo>
                  <a:pt x="0" y="992886"/>
                </a:moveTo>
                <a:lnTo>
                  <a:pt x="1026667" y="183896"/>
                </a:lnTo>
                <a:lnTo>
                  <a:pt x="881887" y="0"/>
                </a:lnTo>
                <a:lnTo>
                  <a:pt x="1539239" y="77977"/>
                </a:lnTo>
                <a:lnTo>
                  <a:pt x="1461261" y="735329"/>
                </a:lnTo>
                <a:lnTo>
                  <a:pt x="1316481" y="551561"/>
                </a:lnTo>
                <a:lnTo>
                  <a:pt x="289686" y="1360551"/>
                </a:lnTo>
                <a:lnTo>
                  <a:pt x="0" y="992886"/>
                </a:lnTo>
                <a:close/>
              </a:path>
            </a:pathLst>
          </a:custGeom>
          <a:ln w="1905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9456"/>
            <a:ext cx="254812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2032" y="0"/>
            <a:ext cx="5096256" cy="6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8127" y="1901951"/>
            <a:ext cx="6096000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023359"/>
            <a:ext cx="426720" cy="1926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7647" y="3730752"/>
            <a:ext cx="1024127" cy="35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7647" y="4669535"/>
            <a:ext cx="1731263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7647" y="5718047"/>
            <a:ext cx="1316736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522" y="701040"/>
            <a:ext cx="0" cy="3340735"/>
          </a:xfrm>
          <a:custGeom>
            <a:avLst/>
            <a:gdLst/>
            <a:ahLst/>
            <a:cxnLst/>
            <a:rect l="l" t="t" r="r" b="b"/>
            <a:pathLst>
              <a:path h="3340735">
                <a:moveTo>
                  <a:pt x="0" y="3340608"/>
                </a:moveTo>
                <a:lnTo>
                  <a:pt x="0" y="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5079" y="4066032"/>
            <a:ext cx="0" cy="614680"/>
          </a:xfrm>
          <a:custGeom>
            <a:avLst/>
            <a:gdLst/>
            <a:ahLst/>
            <a:cxnLst/>
            <a:rect l="l" t="t" r="r" b="b"/>
            <a:pathLst>
              <a:path h="614679">
                <a:moveTo>
                  <a:pt x="0" y="614171"/>
                </a:moveTo>
                <a:lnTo>
                  <a:pt x="0" y="0"/>
                </a:lnTo>
              </a:path>
            </a:pathLst>
          </a:custGeom>
          <a:ln w="12192">
            <a:solidFill>
              <a:srgbClr val="384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5079" y="3310128"/>
            <a:ext cx="0" cy="437515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437388"/>
                </a:moveTo>
                <a:lnTo>
                  <a:pt x="0" y="0"/>
                </a:lnTo>
              </a:path>
            </a:pathLst>
          </a:custGeom>
          <a:ln w="12192">
            <a:solidFill>
              <a:srgbClr val="384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5079" y="6053328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377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2B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5079" y="5126735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606551"/>
                </a:moveTo>
                <a:lnTo>
                  <a:pt x="0" y="0"/>
                </a:lnTo>
              </a:path>
            </a:pathLst>
          </a:custGeom>
          <a:ln w="12192">
            <a:solidFill>
              <a:srgbClr val="384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2885" y="4779264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954024"/>
                </a:moveTo>
                <a:lnTo>
                  <a:pt x="0" y="0"/>
                </a:lnTo>
              </a:path>
            </a:pathLst>
          </a:custGeom>
          <a:ln w="19812">
            <a:solidFill>
              <a:srgbClr val="48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25078" y="3845052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151"/>
                </a:moveTo>
                <a:lnTo>
                  <a:pt x="0" y="0"/>
                </a:lnTo>
              </a:path>
            </a:pathLst>
          </a:custGeom>
          <a:ln w="10668">
            <a:solidFill>
              <a:srgbClr val="2B4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5078" y="3310128"/>
            <a:ext cx="0" cy="437515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437388"/>
                </a:moveTo>
                <a:lnTo>
                  <a:pt x="0" y="0"/>
                </a:lnTo>
              </a:path>
            </a:pathLst>
          </a:custGeom>
          <a:ln w="10668">
            <a:solidFill>
              <a:srgbClr val="283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07552" y="5830823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166877"/>
                </a:moveTo>
                <a:lnTo>
                  <a:pt x="0" y="0"/>
                </a:lnTo>
              </a:path>
            </a:pathLst>
          </a:custGeom>
          <a:ln w="25908">
            <a:solidFill>
              <a:srgbClr val="3F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07552" y="6055614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375665"/>
                </a:moveTo>
                <a:lnTo>
                  <a:pt x="0" y="0"/>
                </a:lnTo>
              </a:path>
            </a:pathLst>
          </a:custGeom>
          <a:ln w="25908">
            <a:solidFill>
              <a:srgbClr val="3F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2927" y="530351"/>
            <a:ext cx="3499485" cy="0"/>
          </a:xfrm>
          <a:custGeom>
            <a:avLst/>
            <a:gdLst/>
            <a:ahLst/>
            <a:cxnLst/>
            <a:rect l="l" t="t" r="r" b="b"/>
            <a:pathLst>
              <a:path w="3499485">
                <a:moveTo>
                  <a:pt x="0" y="0"/>
                </a:moveTo>
                <a:lnTo>
                  <a:pt x="3499104" y="0"/>
                </a:lnTo>
              </a:path>
            </a:pathLst>
          </a:custGeom>
          <a:ln w="24384">
            <a:solidFill>
              <a:srgbClr val="8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39" y="272034"/>
            <a:ext cx="6132830" cy="0"/>
          </a:xfrm>
          <a:custGeom>
            <a:avLst/>
            <a:gdLst/>
            <a:ahLst/>
            <a:cxnLst/>
            <a:rect l="l" t="t" r="r" b="b"/>
            <a:pathLst>
              <a:path w="6132830">
                <a:moveTo>
                  <a:pt x="0" y="0"/>
                </a:moveTo>
                <a:lnTo>
                  <a:pt x="6132576" y="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216" y="1286255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2" y="0"/>
                </a:lnTo>
              </a:path>
            </a:pathLst>
          </a:custGeom>
          <a:ln w="9144">
            <a:solidFill>
              <a:srgbClr val="485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97395" y="1886711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09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70A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8984" y="3742944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7" y="0"/>
                </a:lnTo>
              </a:path>
            </a:pathLst>
          </a:custGeom>
          <a:ln w="9144">
            <a:solidFill>
              <a:srgbClr val="283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33488" y="3862578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923" y="0"/>
                </a:lnTo>
              </a:path>
            </a:pathLst>
          </a:custGeom>
          <a:ln w="35052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33488" y="4049267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923" y="0"/>
                </a:lnTo>
              </a:path>
            </a:pathLst>
          </a:custGeom>
          <a:ln w="45720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659" y="6470141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556" y="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8984" y="4675632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7" y="0"/>
                </a:lnTo>
              </a:path>
            </a:pathLst>
          </a:custGeom>
          <a:ln w="9144">
            <a:solidFill>
              <a:srgbClr val="283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0623" y="4792979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589787" y="0"/>
                </a:lnTo>
              </a:path>
            </a:pathLst>
          </a:custGeom>
          <a:ln w="27432">
            <a:solidFill>
              <a:srgbClr val="647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40623" y="5104638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589787" y="0"/>
                </a:lnTo>
              </a:path>
            </a:pathLst>
          </a:custGeom>
          <a:ln w="38100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48984" y="5727953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7" y="0"/>
                </a:lnTo>
              </a:path>
            </a:pathLst>
          </a:custGeom>
          <a:ln w="10668">
            <a:solidFill>
              <a:srgbClr val="384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6095" y="5849873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38100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6095" y="6026658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57912">
            <a:solidFill>
              <a:srgbClr val="6B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57217" y="1551178"/>
            <a:ext cx="3111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50" spc="-475" dirty="0">
                <a:solidFill>
                  <a:srgbClr val="C1CADB"/>
                </a:solidFill>
                <a:latin typeface="Arial"/>
                <a:cs typeface="Arial"/>
              </a:rPr>
              <a:t>I</a:t>
            </a:r>
            <a:endParaRPr sz="1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23488" y="1334770"/>
            <a:ext cx="222885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14020" algn="l"/>
                <a:tab pos="828675" algn="l"/>
                <a:tab pos="1243330" algn="l"/>
                <a:tab pos="1657985" algn="l"/>
                <a:tab pos="1864995" algn="l"/>
                <a:tab pos="2072005" algn="l"/>
              </a:tabLst>
            </a:pPr>
            <a:r>
              <a:rPr sz="1850" dirty="0">
                <a:solidFill>
                  <a:srgbClr val="C1CADB"/>
                </a:solidFill>
                <a:latin typeface="Arial"/>
                <a:cs typeface="Arial"/>
              </a:rPr>
              <a:t>-	-	-	-	-	-	</a:t>
            </a:r>
            <a:r>
              <a:rPr sz="1850" spc="-240" dirty="0">
                <a:solidFill>
                  <a:srgbClr val="C1CADB"/>
                </a:solidFill>
                <a:latin typeface="Arial"/>
                <a:cs typeface="Arial"/>
              </a:rPr>
              <a:t>--,</a:t>
            </a:r>
            <a:endParaRPr sz="1850">
              <a:latin typeface="Arial"/>
              <a:cs typeface="Arial"/>
            </a:endParaRPr>
          </a:p>
          <a:p>
            <a:pPr marR="40005" algn="ctr">
              <a:lnSpc>
                <a:spcPct val="100000"/>
              </a:lnSpc>
              <a:spcBef>
                <a:spcPts val="1019"/>
              </a:spcBef>
            </a:pPr>
            <a:r>
              <a:rPr sz="600" spc="170" dirty="0">
                <a:solidFill>
                  <a:srgbClr val="49753F"/>
                </a:solidFill>
                <a:latin typeface="Arial"/>
                <a:cs typeface="Arial"/>
              </a:rPr>
              <a:t>SEARCH FOR</a:t>
            </a:r>
            <a:r>
              <a:rPr sz="600" spc="400" dirty="0">
                <a:solidFill>
                  <a:srgbClr val="49753F"/>
                </a:solidFill>
                <a:latin typeface="Arial"/>
                <a:cs typeface="Arial"/>
              </a:rPr>
              <a:t> </a:t>
            </a:r>
            <a:r>
              <a:rPr sz="600" spc="165" dirty="0">
                <a:solidFill>
                  <a:srgbClr val="49753F"/>
                </a:solidFill>
                <a:latin typeface="Arial"/>
                <a:cs typeface="Arial"/>
              </a:rPr>
              <a:t>CLASSES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510" y="726185"/>
            <a:ext cx="55118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45" dirty="0">
                <a:solidFill>
                  <a:srgbClr val="38363B"/>
                </a:solidFill>
                <a:latin typeface="Arial"/>
                <a:cs typeface="Arial"/>
              </a:rPr>
              <a:t>Favo</a:t>
            </a:r>
            <a:r>
              <a:rPr sz="1575" spc="-217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....</a:t>
            </a:r>
            <a:r>
              <a:rPr sz="950" spc="-145" dirty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1575" spc="-217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</a:t>
            </a:r>
            <a:r>
              <a:rPr sz="1575" spc="-337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8363B"/>
                </a:solidFill>
                <a:latin typeface="Arial"/>
                <a:cs typeface="Arial"/>
              </a:rPr>
              <a:t>ites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75726" y="738885"/>
            <a:ext cx="91566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>
                <a:solidFill>
                  <a:srgbClr val="38363B"/>
                </a:solidFill>
                <a:latin typeface="Arial"/>
                <a:cs typeface="Arial"/>
              </a:rPr>
              <a:t>Student</a:t>
            </a:r>
            <a:r>
              <a:rPr sz="950" spc="1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38363B"/>
                </a:solidFill>
                <a:latin typeface="Arial"/>
                <a:cs typeface="Arial"/>
              </a:rPr>
              <a:t>Center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1731" y="719835"/>
            <a:ext cx="842644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30" dirty="0">
                <a:solidFill>
                  <a:srgbClr val="38363B"/>
                </a:solidFill>
                <a:latin typeface="Arial"/>
                <a:cs typeface="Arial"/>
              </a:rPr>
              <a:t>Main</a:t>
            </a:r>
            <a:r>
              <a:rPr sz="1575" spc="-195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...</a:t>
            </a:r>
            <a:r>
              <a:rPr sz="950" spc="-130" dirty="0">
                <a:solidFill>
                  <a:srgbClr val="38363B"/>
                </a:solidFill>
                <a:latin typeface="Arial"/>
                <a:cs typeface="Arial"/>
              </a:rPr>
              <a:t>M</a:t>
            </a:r>
            <a:r>
              <a:rPr sz="1575" spc="-195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..  </a:t>
            </a:r>
            <a:r>
              <a:rPr sz="950" spc="35" dirty="0">
                <a:solidFill>
                  <a:srgbClr val="38363B"/>
                </a:solidFill>
                <a:latin typeface="Arial"/>
                <a:cs typeface="Arial"/>
              </a:rPr>
              <a:t>enu </a:t>
            </a:r>
            <a:r>
              <a:rPr sz="950" spc="24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1100" spc="-195" dirty="0">
                <a:solidFill>
                  <a:srgbClr val="808EA8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3958" y="1600250"/>
            <a:ext cx="158750" cy="156210"/>
          </a:xfrm>
          <a:custGeom>
            <a:avLst/>
            <a:gdLst/>
            <a:ahLst/>
            <a:cxnLst/>
            <a:rect l="l" t="t" r="r" b="b"/>
            <a:pathLst>
              <a:path w="158750" h="156210">
                <a:moveTo>
                  <a:pt x="0" y="0"/>
                </a:moveTo>
                <a:lnTo>
                  <a:pt x="158305" y="0"/>
                </a:lnTo>
                <a:lnTo>
                  <a:pt x="158305" y="155934"/>
                </a:lnTo>
                <a:lnTo>
                  <a:pt x="0" y="155934"/>
                </a:lnTo>
                <a:lnTo>
                  <a:pt x="0" y="0"/>
                </a:lnTo>
                <a:close/>
              </a:path>
            </a:pathLst>
          </a:custGeom>
          <a:solidFill>
            <a:srgbClr val="5E7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144" y="1598409"/>
            <a:ext cx="476250" cy="163830"/>
          </a:xfrm>
          <a:custGeom>
            <a:avLst/>
            <a:gdLst/>
            <a:ahLst/>
            <a:cxnLst/>
            <a:rect l="l" t="t" r="r" b="b"/>
            <a:pathLst>
              <a:path w="476250" h="163830">
                <a:moveTo>
                  <a:pt x="0" y="0"/>
                </a:moveTo>
                <a:lnTo>
                  <a:pt x="476173" y="0"/>
                </a:lnTo>
                <a:lnTo>
                  <a:pt x="476173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1258" y="1604771"/>
            <a:ext cx="7937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90" dirty="0">
                <a:solidFill>
                  <a:srgbClr val="B3E6B8"/>
                </a:solidFill>
                <a:latin typeface="Arial"/>
                <a:cs typeface="Arial"/>
              </a:rPr>
              <a:t>.....</a:t>
            </a:r>
            <a:r>
              <a:rPr sz="900" spc="25" dirty="0">
                <a:solidFill>
                  <a:srgbClr val="B3E6B8"/>
                </a:solidFill>
                <a:latin typeface="Arial"/>
                <a:cs typeface="Arial"/>
              </a:rPr>
              <a:t> </a:t>
            </a: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Academi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5825" y="1931416"/>
            <a:ext cx="1445895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47090">
              <a:lnSpc>
                <a:spcPct val="105000"/>
              </a:lnSpc>
            </a:pP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Search  </a:t>
            </a:r>
            <a:r>
              <a:rPr sz="800" u="heavy" spc="75" dirty="0">
                <a:solidFill>
                  <a:srgbClr val="3B42C8"/>
                </a:solidFill>
                <a:latin typeface="Arial"/>
                <a:cs typeface="Arial"/>
              </a:rPr>
              <a:t>MyPlanner </a:t>
            </a:r>
            <a:r>
              <a:rPr sz="800" spc="40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70" dirty="0">
                <a:solidFill>
                  <a:srgbClr val="3B42C8"/>
                </a:solidFill>
                <a:latin typeface="Arial"/>
                <a:cs typeface="Arial"/>
              </a:rPr>
              <a:t>Enrol</a:t>
            </a:r>
            <a:r>
              <a:rPr sz="800" spc="70" dirty="0">
                <a:solidFill>
                  <a:srgbClr val="3B42C8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u="heavy" spc="110" dirty="0">
                <a:solidFill>
                  <a:srgbClr val="3B42C8"/>
                </a:solidFill>
                <a:latin typeface="Arial"/>
                <a:cs typeface="Arial"/>
              </a:rPr>
              <a:t>My</a:t>
            </a:r>
            <a:r>
              <a:rPr sz="800" u="heavy" spc="45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heavy" spc="75" dirty="0">
                <a:solidFill>
                  <a:srgbClr val="3B42C8"/>
                </a:solidFill>
                <a:latin typeface="Arial"/>
                <a:cs typeface="Arial"/>
              </a:rPr>
              <a:t>Academics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u="sng" spc="40" dirty="0">
                <a:solidFill>
                  <a:srgbClr val="3B42C8"/>
                </a:solidFill>
                <a:latin typeface="Arial"/>
                <a:cs typeface="Arial"/>
              </a:rPr>
              <a:t>MYGCC </a:t>
            </a:r>
            <a:r>
              <a:rPr sz="800" u="sng" spc="75" dirty="0">
                <a:solidFill>
                  <a:srgbClr val="3B42C8"/>
                </a:solidFill>
                <a:latin typeface="Arial"/>
                <a:cs typeface="Arial"/>
              </a:rPr>
              <a:t>Schedule</a:t>
            </a:r>
            <a:r>
              <a:rPr sz="800" u="sng" spc="250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Planner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17584" y="2201296"/>
            <a:ext cx="281305" cy="127635"/>
          </a:xfrm>
          <a:custGeom>
            <a:avLst/>
            <a:gdLst/>
            <a:ahLst/>
            <a:cxnLst/>
            <a:rect l="l" t="t" r="r" b="b"/>
            <a:pathLst>
              <a:path w="281305" h="127635">
                <a:moveTo>
                  <a:pt x="0" y="0"/>
                </a:moveTo>
                <a:lnTo>
                  <a:pt x="281101" y="0"/>
                </a:lnTo>
                <a:lnTo>
                  <a:pt x="281101" y="127316"/>
                </a:lnTo>
                <a:lnTo>
                  <a:pt x="0" y="127316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6153" y="2201296"/>
            <a:ext cx="198120" cy="127635"/>
          </a:xfrm>
          <a:custGeom>
            <a:avLst/>
            <a:gdLst/>
            <a:ahLst/>
            <a:cxnLst/>
            <a:rect l="l" t="t" r="r" b="b"/>
            <a:pathLst>
              <a:path w="198119" h="127635">
                <a:moveTo>
                  <a:pt x="0" y="0"/>
                </a:moveTo>
                <a:lnTo>
                  <a:pt x="197713" y="0"/>
                </a:lnTo>
                <a:lnTo>
                  <a:pt x="197713" y="127316"/>
                </a:lnTo>
                <a:lnTo>
                  <a:pt x="0" y="127316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80168" y="2201296"/>
            <a:ext cx="394970" cy="127635"/>
          </a:xfrm>
          <a:custGeom>
            <a:avLst/>
            <a:gdLst/>
            <a:ahLst/>
            <a:cxnLst/>
            <a:rect l="l" t="t" r="r" b="b"/>
            <a:pathLst>
              <a:path w="394970" h="127635">
                <a:moveTo>
                  <a:pt x="0" y="0"/>
                </a:moveTo>
                <a:lnTo>
                  <a:pt x="394804" y="0"/>
                </a:lnTo>
                <a:lnTo>
                  <a:pt x="394804" y="127316"/>
                </a:lnTo>
                <a:lnTo>
                  <a:pt x="0" y="127316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04884" y="2206244"/>
            <a:ext cx="148018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90" dirty="0">
                <a:solidFill>
                  <a:srgbClr val="F9F9FB"/>
                </a:solidFill>
                <a:latin typeface="Arial"/>
                <a:cs typeface="Arial"/>
              </a:rPr>
              <a:t>Spring </a:t>
            </a:r>
            <a:r>
              <a:rPr sz="700" b="1" spc="235" dirty="0">
                <a:solidFill>
                  <a:srgbClr val="F9F9FB"/>
                </a:solidFill>
                <a:latin typeface="Arial"/>
                <a:cs typeface="Arial"/>
              </a:rPr>
              <a:t>2018</a:t>
            </a:r>
            <a:r>
              <a:rPr sz="700" b="1" spc="254" dirty="0">
                <a:solidFill>
                  <a:srgbClr val="F9F9FB"/>
                </a:solidFill>
                <a:latin typeface="Arial"/>
                <a:cs typeface="Arial"/>
              </a:rPr>
              <a:t> </a:t>
            </a:r>
            <a:r>
              <a:rPr sz="700" b="1" spc="190" dirty="0">
                <a:solidFill>
                  <a:srgbClr val="F9F9FB"/>
                </a:solidFill>
                <a:latin typeface="Arial"/>
                <a:cs typeface="Arial"/>
              </a:rPr>
              <a:t>Schedule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81476" y="2366771"/>
            <a:ext cx="184594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5390">
              <a:lnSpc>
                <a:spcPct val="100000"/>
              </a:lnSpc>
            </a:pPr>
            <a:r>
              <a:rPr sz="900" b="1" u="sng" spc="50" dirty="0">
                <a:solidFill>
                  <a:srgbClr val="5E87B1"/>
                </a:solidFill>
                <a:latin typeface="Arial"/>
                <a:cs typeface="Arial"/>
              </a:rPr>
              <a:t>Schedule</a:t>
            </a:r>
            <a:endParaRPr sz="900">
              <a:latin typeface="Arial"/>
              <a:cs typeface="Arial"/>
            </a:endParaRPr>
          </a:p>
          <a:p>
            <a:pPr marL="665480">
              <a:lnSpc>
                <a:spcPts val="935"/>
              </a:lnSpc>
              <a:spcBef>
                <a:spcPts val="340"/>
              </a:spcBef>
            </a:pPr>
            <a:r>
              <a:rPr sz="800" spc="50" dirty="0">
                <a:solidFill>
                  <a:srgbClr val="0E0E0E"/>
                </a:solidFill>
                <a:latin typeface="Arial"/>
                <a:cs typeface="Arial"/>
              </a:rPr>
              <a:t>Tu </a:t>
            </a:r>
            <a:r>
              <a:rPr sz="800" spc="90" dirty="0">
                <a:solidFill>
                  <a:srgbClr val="0E0E0E"/>
                </a:solidFill>
                <a:latin typeface="Arial"/>
                <a:cs typeface="Arial"/>
              </a:rPr>
              <a:t>1:40PM </a:t>
            </a:r>
            <a:r>
              <a:rPr sz="800" spc="50" dirty="0">
                <a:solidFill>
                  <a:srgbClr val="38363B"/>
                </a:solidFill>
                <a:latin typeface="Arial"/>
                <a:cs typeface="Arial"/>
              </a:rPr>
              <a:t>-</a:t>
            </a:r>
            <a:r>
              <a:rPr sz="800" spc="9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0E0E0E"/>
                </a:solidFill>
                <a:latin typeface="Arial"/>
                <a:cs typeface="Arial"/>
              </a:rPr>
              <a:t>2</a:t>
            </a:r>
            <a:r>
              <a:rPr sz="800" spc="85" dirty="0">
                <a:solidFill>
                  <a:srgbClr val="38363B"/>
                </a:solidFill>
                <a:latin typeface="Arial"/>
                <a:cs typeface="Arial"/>
              </a:rPr>
              <a:t>: </a:t>
            </a:r>
            <a:r>
              <a:rPr sz="800" spc="65" dirty="0">
                <a:solidFill>
                  <a:srgbClr val="0E0E0E"/>
                </a:solidFill>
                <a:latin typeface="Arial"/>
                <a:cs typeface="Arial"/>
              </a:rPr>
              <a:t>45PM</a:t>
            </a:r>
            <a:endParaRPr sz="800">
              <a:latin typeface="Arial"/>
              <a:cs typeface="Arial"/>
            </a:endParaRPr>
          </a:p>
          <a:p>
            <a:pPr marL="669290">
              <a:lnSpc>
                <a:spcPts val="925"/>
              </a:lnSpc>
            </a:pPr>
            <a:r>
              <a:rPr sz="800" spc="45" dirty="0">
                <a:solidFill>
                  <a:srgbClr val="0E0E0E"/>
                </a:solidFill>
                <a:latin typeface="Arial"/>
                <a:cs typeface="Arial"/>
              </a:rPr>
              <a:t>San </a:t>
            </a:r>
            <a:r>
              <a:rPr sz="800" spc="65" dirty="0">
                <a:solidFill>
                  <a:srgbClr val="0E0E0E"/>
                </a:solidFill>
                <a:latin typeface="Arial"/>
                <a:cs typeface="Arial"/>
              </a:rPr>
              <a:t>Rafael  </a:t>
            </a:r>
            <a:r>
              <a:rPr sz="800" spc="45" dirty="0">
                <a:solidFill>
                  <a:srgbClr val="0E0E0E"/>
                </a:solidFill>
                <a:latin typeface="Arial"/>
                <a:cs typeface="Arial"/>
              </a:rPr>
              <a:t>- </a:t>
            </a:r>
            <a:r>
              <a:rPr sz="800" spc="70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0E0E0E"/>
                </a:solidFill>
                <a:latin typeface="Arial"/>
                <a:cs typeface="Arial"/>
              </a:rPr>
              <a:t>112</a:t>
            </a:r>
            <a:endParaRPr sz="800">
              <a:latin typeface="Arial"/>
              <a:cs typeface="Arial"/>
            </a:endParaRPr>
          </a:p>
          <a:p>
            <a:pPr marL="665480">
              <a:lnSpc>
                <a:spcPts val="935"/>
              </a:lnSpc>
            </a:pPr>
            <a:r>
              <a:rPr sz="800" spc="80" dirty="0">
                <a:solidFill>
                  <a:srgbClr val="0E0E0E"/>
                </a:solidFill>
                <a:latin typeface="Arial"/>
                <a:cs typeface="Arial"/>
              </a:rPr>
              <a:t>Th </a:t>
            </a:r>
            <a:r>
              <a:rPr sz="800" spc="90" dirty="0">
                <a:solidFill>
                  <a:srgbClr val="0E0E0E"/>
                </a:solidFill>
                <a:latin typeface="Arial"/>
                <a:cs typeface="Arial"/>
              </a:rPr>
              <a:t>1:40PM </a:t>
            </a:r>
            <a:r>
              <a:rPr sz="800" spc="50" dirty="0">
                <a:solidFill>
                  <a:srgbClr val="38363B"/>
                </a:solidFill>
                <a:latin typeface="Arial"/>
                <a:cs typeface="Arial"/>
              </a:rPr>
              <a:t>-</a:t>
            </a:r>
            <a:r>
              <a:rPr sz="800" spc="22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0E0E0E"/>
                </a:solidFill>
                <a:latin typeface="Arial"/>
                <a:cs typeface="Arial"/>
              </a:rPr>
              <a:t>2:30PM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0"/>
              </a:lnSpc>
              <a:tabLst>
                <a:tab pos="500380" algn="l"/>
                <a:tab pos="669290" algn="l"/>
              </a:tabLst>
            </a:pPr>
            <a:r>
              <a:rPr sz="800" u="heavy" spc="-5" dirty="0">
                <a:solidFill>
                  <a:srgbClr val="0E0E0E"/>
                </a:solidFill>
                <a:latin typeface="Arial"/>
                <a:cs typeface="Arial"/>
              </a:rPr>
              <a:t> 	</a:t>
            </a:r>
            <a:r>
              <a:rPr sz="800" spc="-5" dirty="0">
                <a:solidFill>
                  <a:srgbClr val="0E0E0E"/>
                </a:solidFill>
                <a:latin typeface="Arial"/>
                <a:cs typeface="Arial"/>
              </a:rPr>
              <a:t>	</a:t>
            </a:r>
            <a:r>
              <a:rPr sz="800" spc="85" dirty="0">
                <a:solidFill>
                  <a:srgbClr val="0E0E0E"/>
                </a:solidFill>
                <a:latin typeface="Arial"/>
                <a:cs typeface="Arial"/>
              </a:rPr>
              <a:t>San </a:t>
            </a:r>
            <a:r>
              <a:rPr sz="800" spc="20" dirty="0">
                <a:solidFill>
                  <a:srgbClr val="0E0E0E"/>
                </a:solidFill>
                <a:latin typeface="Arial"/>
                <a:cs typeface="Arial"/>
              </a:rPr>
              <a:t>Rafae </a:t>
            </a:r>
            <a:r>
              <a:rPr sz="800" spc="5" dirty="0">
                <a:solidFill>
                  <a:srgbClr val="38363B"/>
                </a:solidFill>
                <a:latin typeface="Arial"/>
                <a:cs typeface="Arial"/>
              </a:rPr>
              <a:t>l   </a:t>
            </a:r>
            <a:r>
              <a:rPr sz="800" spc="10" dirty="0">
                <a:solidFill>
                  <a:srgbClr val="38363B"/>
                </a:solidFill>
                <a:latin typeface="Arial"/>
                <a:cs typeface="Arial"/>
              </a:rPr>
              <a:t>-</a:t>
            </a:r>
            <a:r>
              <a:rPr sz="800" spc="18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0E0E0E"/>
                </a:solidFill>
                <a:latin typeface="Arial"/>
                <a:cs typeface="Arial"/>
              </a:rPr>
              <a:t>112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54016" y="3105403"/>
            <a:ext cx="103695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30" dirty="0">
                <a:solidFill>
                  <a:srgbClr val="4F5D8C"/>
                </a:solidFill>
                <a:latin typeface="Arial"/>
                <a:cs typeface="Arial"/>
              </a:rPr>
              <a:t>weekly </a:t>
            </a:r>
            <a:r>
              <a:rPr sz="700" b="1" spc="105" dirty="0">
                <a:solidFill>
                  <a:srgbClr val="4F5D8C"/>
                </a:solidFill>
                <a:latin typeface="Arial"/>
                <a:cs typeface="Arial"/>
              </a:rPr>
              <a:t>schedule</a:t>
            </a:r>
            <a:r>
              <a:rPr sz="700" b="1" spc="70" dirty="0">
                <a:solidFill>
                  <a:srgbClr val="4F5D8C"/>
                </a:solidFill>
                <a:latin typeface="Arial"/>
                <a:cs typeface="Arial"/>
              </a:rPr>
              <a:t> </a:t>
            </a:r>
            <a:r>
              <a:rPr sz="700" spc="70" dirty="0">
                <a:solidFill>
                  <a:srgbClr val="5E87B1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7179" y="2861055"/>
            <a:ext cx="995680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90" dirty="0">
                <a:solidFill>
                  <a:srgbClr val="0E0E0E"/>
                </a:solidFill>
                <a:latin typeface="Arial"/>
                <a:cs typeface="Arial"/>
              </a:rPr>
              <a:t>other</a:t>
            </a:r>
            <a:r>
              <a:rPr sz="800" spc="70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0E0E0E"/>
                </a:solidFill>
                <a:latin typeface="Arial"/>
                <a:cs typeface="Arial"/>
              </a:rPr>
              <a:t>academic...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66034" y="2662935"/>
            <a:ext cx="817244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0" dirty="0">
                <a:solidFill>
                  <a:srgbClr val="0E0E0E"/>
                </a:solidFill>
                <a:latin typeface="Arial"/>
                <a:cs typeface="Arial"/>
              </a:rPr>
              <a:t>ST </a:t>
            </a:r>
            <a:r>
              <a:rPr sz="800" spc="110" dirty="0">
                <a:solidFill>
                  <a:srgbClr val="0E0E0E"/>
                </a:solidFill>
                <a:latin typeface="Arial"/>
                <a:cs typeface="Arial"/>
              </a:rPr>
              <a:t>DV</a:t>
            </a:r>
            <a:r>
              <a:rPr sz="800" spc="-105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105" dirty="0">
                <a:solidFill>
                  <a:srgbClr val="0E0E0E"/>
                </a:solidFill>
                <a:latin typeface="Arial"/>
                <a:cs typeface="Arial"/>
              </a:rPr>
              <a:t>141-40</a:t>
            </a: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45"/>
              </a:spcBef>
            </a:pPr>
            <a:r>
              <a:rPr sz="800" spc="20" dirty="0">
                <a:solidFill>
                  <a:srgbClr val="0E0E0E"/>
                </a:solidFill>
                <a:latin typeface="Arial"/>
                <a:cs typeface="Arial"/>
              </a:rPr>
              <a:t>LEC</a:t>
            </a:r>
            <a:r>
              <a:rPr sz="800" spc="-25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110" dirty="0">
                <a:solidFill>
                  <a:srgbClr val="0E0E0E"/>
                </a:solidFill>
                <a:latin typeface="Arial"/>
                <a:cs typeface="Arial"/>
              </a:rPr>
              <a:t>(2320)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15753" y="3791762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934"/>
                </a:lnTo>
              </a:path>
            </a:pathLst>
          </a:custGeom>
          <a:ln w="31661">
            <a:solidFill>
              <a:srgbClr val="5E7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4992" y="3789921"/>
            <a:ext cx="495300" cy="163830"/>
          </a:xfrm>
          <a:custGeom>
            <a:avLst/>
            <a:gdLst/>
            <a:ahLst/>
            <a:cxnLst/>
            <a:rect l="l" t="t" r="r" b="b"/>
            <a:pathLst>
              <a:path w="495300" h="163829">
                <a:moveTo>
                  <a:pt x="0" y="0"/>
                </a:moveTo>
                <a:lnTo>
                  <a:pt x="495033" y="0"/>
                </a:lnTo>
                <a:lnTo>
                  <a:pt x="495033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5753" y="4117898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934"/>
                </a:lnTo>
              </a:path>
            </a:pathLst>
          </a:custGeom>
          <a:ln w="31661">
            <a:solidFill>
              <a:srgbClr val="5E7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4992" y="4116057"/>
            <a:ext cx="482600" cy="163830"/>
          </a:xfrm>
          <a:custGeom>
            <a:avLst/>
            <a:gdLst/>
            <a:ahLst/>
            <a:cxnLst/>
            <a:rect l="l" t="t" r="r" b="b"/>
            <a:pathLst>
              <a:path w="482600" h="163829">
                <a:moveTo>
                  <a:pt x="0" y="0"/>
                </a:moveTo>
                <a:lnTo>
                  <a:pt x="482345" y="0"/>
                </a:lnTo>
                <a:lnTo>
                  <a:pt x="482345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0883" y="4116057"/>
            <a:ext cx="628015" cy="163830"/>
          </a:xfrm>
          <a:custGeom>
            <a:avLst/>
            <a:gdLst/>
            <a:ahLst/>
            <a:cxnLst/>
            <a:rect l="l" t="t" r="r" b="b"/>
            <a:pathLst>
              <a:path w="628014" h="163829">
                <a:moveTo>
                  <a:pt x="0" y="0"/>
                </a:moveTo>
                <a:lnTo>
                  <a:pt x="627964" y="0"/>
                </a:lnTo>
                <a:lnTo>
                  <a:pt x="627964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62292" y="4122420"/>
            <a:ext cx="14725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Personal</a:t>
            </a:r>
            <a:r>
              <a:rPr sz="900" b="1" spc="100" dirty="0">
                <a:solidFill>
                  <a:srgbClr val="F9F9FB"/>
                </a:solidFill>
                <a:latin typeface="Arial"/>
                <a:cs typeface="Arial"/>
              </a:rPr>
              <a:t> </a:t>
            </a: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31361" y="2501900"/>
            <a:ext cx="8509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1205" dirty="0">
                <a:solidFill>
                  <a:srgbClr val="C1CADB"/>
                </a:solidFill>
                <a:latin typeface="Times New Roman"/>
                <a:cs typeface="Times New Roman"/>
              </a:rPr>
              <a:t>J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2292" y="3315715"/>
            <a:ext cx="7000875" cy="63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4570">
              <a:lnSpc>
                <a:spcPct val="100000"/>
              </a:lnSpc>
            </a:pPr>
            <a:r>
              <a:rPr sz="700" b="1" spc="120" dirty="0">
                <a:solidFill>
                  <a:srgbClr val="4F5D8C"/>
                </a:solidFill>
                <a:latin typeface="Arial"/>
                <a:cs typeface="Arial"/>
              </a:rPr>
              <a:t>enrollment </a:t>
            </a:r>
            <a:r>
              <a:rPr sz="700" b="1" spc="110" dirty="0">
                <a:solidFill>
                  <a:srgbClr val="4F5D8C"/>
                </a:solidFill>
                <a:latin typeface="Arial"/>
                <a:cs typeface="Arial"/>
              </a:rPr>
              <a:t>shopping </a:t>
            </a:r>
            <a:r>
              <a:rPr sz="700" b="1" spc="95" dirty="0">
                <a:solidFill>
                  <a:srgbClr val="4F5D8C"/>
                </a:solidFill>
                <a:latin typeface="Arial"/>
                <a:cs typeface="Arial"/>
              </a:rPr>
              <a:t>cart</a:t>
            </a:r>
            <a:r>
              <a:rPr sz="700" b="1" spc="150" dirty="0">
                <a:solidFill>
                  <a:srgbClr val="4F5D8C"/>
                </a:solidFill>
                <a:latin typeface="Arial"/>
                <a:cs typeface="Arial"/>
              </a:rPr>
              <a:t> </a:t>
            </a:r>
            <a:r>
              <a:rPr sz="700" b="1" spc="70" dirty="0">
                <a:solidFill>
                  <a:srgbClr val="5E87B1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  <a:p>
            <a:pPr marL="5678805">
              <a:lnSpc>
                <a:spcPct val="100000"/>
              </a:lnSpc>
              <a:spcBef>
                <a:spcPts val="65"/>
              </a:spcBef>
            </a:pP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Open </a:t>
            </a:r>
            <a:r>
              <a:rPr sz="800" u="sng" spc="90" dirty="0">
                <a:solidFill>
                  <a:srgbClr val="3B42C8"/>
                </a:solidFill>
                <a:latin typeface="Arial"/>
                <a:cs typeface="Arial"/>
              </a:rPr>
              <a:t>Enrollment</a:t>
            </a:r>
            <a:r>
              <a:rPr sz="800" u="sng" spc="285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3B42C8"/>
                </a:solidFill>
                <a:latin typeface="Arial"/>
                <a:cs typeface="Arial"/>
              </a:rPr>
              <a:t>Dates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Finances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16243" y="4150359"/>
            <a:ext cx="112077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-1270">
              <a:lnSpc>
                <a:spcPct val="105000"/>
              </a:lnSpc>
            </a:pPr>
            <a:r>
              <a:rPr sz="800" u="sng" spc="65" dirty="0">
                <a:solidFill>
                  <a:srgbClr val="3B42C8"/>
                </a:solidFill>
                <a:latin typeface="Arial"/>
                <a:cs typeface="Arial"/>
              </a:rPr>
              <a:t>Financial </a:t>
            </a:r>
            <a:r>
              <a:rPr sz="800" u="sng" spc="70" dirty="0">
                <a:solidFill>
                  <a:srgbClr val="3B42C8"/>
                </a:solidFill>
                <a:latin typeface="Arial"/>
                <a:cs typeface="Arial"/>
              </a:rPr>
              <a:t>Aid </a:t>
            </a:r>
            <a:r>
              <a:rPr sz="800" u="sng" spc="-75" dirty="0">
                <a:solidFill>
                  <a:srgbClr val="3B42C8"/>
                </a:solidFill>
                <a:latin typeface="Arial"/>
                <a:cs typeface="Arial"/>
              </a:rPr>
              <a:t>Forms  </a:t>
            </a:r>
            <a:r>
              <a:rPr sz="800" u="sng" spc="55" dirty="0">
                <a:solidFill>
                  <a:srgbClr val="3B42C8"/>
                </a:solidFill>
                <a:latin typeface="Arial"/>
                <a:cs typeface="Arial"/>
              </a:rPr>
              <a:t>MOODLE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u="sng" spc="40" dirty="0">
                <a:solidFill>
                  <a:srgbClr val="3B42C8"/>
                </a:solidFill>
                <a:latin typeface="Arial"/>
                <a:cs typeface="Arial"/>
              </a:rPr>
              <a:t>GCC </a:t>
            </a:r>
            <a:r>
              <a:rPr sz="800" u="sng" spc="90" dirty="0">
                <a:solidFill>
                  <a:srgbClr val="3B42C8"/>
                </a:solidFill>
                <a:latin typeface="Arial"/>
                <a:cs typeface="Arial"/>
              </a:rPr>
              <a:t>News</a:t>
            </a:r>
            <a:r>
              <a:rPr sz="800" u="sng" spc="170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65" dirty="0">
                <a:solidFill>
                  <a:srgbClr val="3B42C8"/>
                </a:solidFill>
                <a:latin typeface="Arial"/>
                <a:cs typeface="Arial"/>
              </a:rPr>
              <a:t>Release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13195" y="5201920"/>
            <a:ext cx="111506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>
              <a:lnSpc>
                <a:spcPct val="105000"/>
              </a:lnSpc>
            </a:pPr>
            <a:r>
              <a:rPr sz="800" u="sng" spc="65" dirty="0">
                <a:solidFill>
                  <a:srgbClr val="3B42C8"/>
                </a:solidFill>
                <a:latin typeface="Arial"/>
                <a:cs typeface="Arial"/>
              </a:rPr>
              <a:t>Main </a:t>
            </a:r>
            <a:r>
              <a:rPr sz="800" u="sng" spc="90" dirty="0">
                <a:solidFill>
                  <a:srgbClr val="3B42C8"/>
                </a:solidFill>
                <a:latin typeface="Arial"/>
                <a:cs typeface="Arial"/>
              </a:rPr>
              <a:t>Campus  </a:t>
            </a: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Garfield </a:t>
            </a:r>
            <a:r>
              <a:rPr sz="800" u="sng" spc="95" dirty="0">
                <a:solidFill>
                  <a:srgbClr val="3B42C8"/>
                </a:solidFill>
                <a:latin typeface="Arial"/>
                <a:cs typeface="Arial"/>
              </a:rPr>
              <a:t>Campus  </a:t>
            </a:r>
            <a:r>
              <a:rPr sz="800" u="sng" spc="75" dirty="0">
                <a:solidFill>
                  <a:srgbClr val="3B42C8"/>
                </a:solidFill>
                <a:latin typeface="Arial"/>
                <a:cs typeface="Arial"/>
              </a:rPr>
              <a:t>This </a:t>
            </a:r>
            <a:r>
              <a:rPr sz="800" u="sng" spc="85" dirty="0">
                <a:solidFill>
                  <a:srgbClr val="3B42C8"/>
                </a:solidFill>
                <a:latin typeface="Arial"/>
                <a:cs typeface="Arial"/>
              </a:rPr>
              <a:t>Week's</a:t>
            </a:r>
            <a:r>
              <a:rPr sz="800" u="sng" spc="225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-90" dirty="0">
                <a:solidFill>
                  <a:srgbClr val="3B42C8"/>
                </a:solidFill>
                <a:latin typeface="Arial"/>
                <a:cs typeface="Arial"/>
              </a:rPr>
              <a:t>Events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16243" y="6128511"/>
            <a:ext cx="113665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7500"/>
              </a:lnSpc>
            </a:pPr>
            <a:r>
              <a:rPr sz="800" u="heavy" spc="40" dirty="0">
                <a:solidFill>
                  <a:srgbClr val="3B42C8"/>
                </a:solidFill>
                <a:latin typeface="Arial"/>
                <a:cs typeface="Arial"/>
              </a:rPr>
              <a:t>GCC </a:t>
            </a:r>
            <a:r>
              <a:rPr sz="800" u="heavy" spc="90" dirty="0">
                <a:solidFill>
                  <a:srgbClr val="3B42C8"/>
                </a:solidFill>
                <a:latin typeface="Arial"/>
                <a:cs typeface="Arial"/>
              </a:rPr>
              <a:t>Student </a:t>
            </a:r>
            <a:r>
              <a:rPr sz="800" u="heavy" spc="50" dirty="0">
                <a:solidFill>
                  <a:srgbClr val="3B42C8"/>
                </a:solidFill>
                <a:latin typeface="Arial"/>
                <a:cs typeface="Arial"/>
              </a:rPr>
              <a:t>E-Mai</a:t>
            </a:r>
            <a:r>
              <a:rPr sz="800" spc="50" dirty="0">
                <a:solidFill>
                  <a:srgbClr val="3B42C8"/>
                </a:solidFill>
                <a:latin typeface="Arial"/>
                <a:cs typeface="Arial"/>
              </a:rPr>
              <a:t>l  </a:t>
            </a:r>
            <a:r>
              <a:rPr sz="800" spc="90" dirty="0">
                <a:solidFill>
                  <a:srgbClr val="3B42C8"/>
                </a:solidFill>
                <a:latin typeface="Arial"/>
                <a:cs typeface="Arial"/>
              </a:rPr>
              <a:t>Orientation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68" y="637285"/>
            <a:ext cx="2950845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105" dirty="0">
                <a:solidFill>
                  <a:srgbClr val="C00000"/>
                </a:solidFill>
                <a:latin typeface="Trebuchet MS"/>
                <a:cs typeface="Trebuchet MS"/>
              </a:rPr>
              <a:t>ACTIVATE</a:t>
            </a:r>
            <a:endParaRPr sz="4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800" spc="-5" dirty="0"/>
              <a:t>GCC</a:t>
            </a:r>
            <a:r>
              <a:rPr sz="4800" spc="-75" dirty="0"/>
              <a:t> </a:t>
            </a:r>
            <a:r>
              <a:rPr sz="4800" dirty="0"/>
              <a:t>EMAIL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56310" y="2433573"/>
            <a:ext cx="3830320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b="1" u="heavy" spc="-20" dirty="0">
                <a:latin typeface="Trebuchet MS"/>
                <a:cs typeface="Trebuchet MS"/>
                <a:hlinkClick r:id="rId2"/>
              </a:rPr>
              <a:t>www.Glendale.edu/MyGCC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with your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ID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number.</a:t>
            </a:r>
            <a:endParaRPr sz="2200">
              <a:latin typeface="Trebuchet MS"/>
              <a:cs typeface="Trebuchet MS"/>
            </a:endParaRPr>
          </a:p>
          <a:p>
            <a:pPr marL="355600" marR="227329">
              <a:lnSpc>
                <a:spcPct val="10000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first time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in,  you will use your birthday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6-digits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Can:</a:t>
            </a:r>
            <a:endParaRPr sz="2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Drop</a:t>
            </a:r>
            <a:r>
              <a:rPr sz="2200" spc="-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classes</a:t>
            </a:r>
            <a:endParaRPr sz="2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95"/>
              </a:spcBef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Access your</a:t>
            </a:r>
            <a:r>
              <a:rPr sz="2200" spc="-2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grades</a:t>
            </a:r>
            <a:endParaRPr sz="2200">
              <a:latin typeface="Trebuchet MS"/>
              <a:cs typeface="Trebuchet MS"/>
            </a:endParaRPr>
          </a:p>
          <a:p>
            <a:pPr marL="756285" marR="643255" indent="-287020">
              <a:lnSpc>
                <a:spcPct val="100000"/>
              </a:lnSpc>
              <a:spcBef>
                <a:spcPts val="1010"/>
              </a:spcBef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Plan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future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128" y="275843"/>
            <a:ext cx="5370576" cy="5023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8900" y="3204972"/>
            <a:ext cx="5373624" cy="3250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2043" y="4829555"/>
            <a:ext cx="271780" cy="139065"/>
          </a:xfrm>
          <a:custGeom>
            <a:avLst/>
            <a:gdLst/>
            <a:ahLst/>
            <a:cxnLst/>
            <a:rect l="l" t="t" r="r" b="b"/>
            <a:pathLst>
              <a:path w="271779" h="139064">
                <a:moveTo>
                  <a:pt x="0" y="138684"/>
                </a:moveTo>
                <a:lnTo>
                  <a:pt x="271272" y="138684"/>
                </a:lnTo>
                <a:lnTo>
                  <a:pt x="271272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3671" y="4663440"/>
            <a:ext cx="200025" cy="137160"/>
          </a:xfrm>
          <a:custGeom>
            <a:avLst/>
            <a:gdLst/>
            <a:ahLst/>
            <a:cxnLst/>
            <a:rect l="l" t="t" r="r" b="b"/>
            <a:pathLst>
              <a:path w="200025" h="137160">
                <a:moveTo>
                  <a:pt x="0" y="137160"/>
                </a:moveTo>
                <a:lnTo>
                  <a:pt x="199644" y="137160"/>
                </a:lnTo>
                <a:lnTo>
                  <a:pt x="19964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4078" y="4664202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0" y="137160"/>
                </a:moveTo>
                <a:lnTo>
                  <a:pt x="684276" y="137160"/>
                </a:lnTo>
                <a:lnTo>
                  <a:pt x="68427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4078" y="4664202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0" y="137160"/>
                </a:moveTo>
                <a:lnTo>
                  <a:pt x="684276" y="137160"/>
                </a:lnTo>
                <a:lnTo>
                  <a:pt x="68427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36270"/>
            <a:ext cx="172910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FER</a:t>
            </a:r>
            <a:r>
              <a:rPr sz="5000" spc="-550" dirty="0"/>
              <a:t>P</a:t>
            </a:r>
            <a:r>
              <a:rPr sz="5000" dirty="0"/>
              <a:t>A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756310" y="1816989"/>
            <a:ext cx="8390255" cy="421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FAMILY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EDUCATIONAL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RIGHTS AND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PRIVACY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ACT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(FERPA)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200">
              <a:latin typeface="Trebuchet MS"/>
              <a:cs typeface="Trebuchet MS"/>
            </a:endParaRPr>
          </a:p>
          <a:p>
            <a:pPr marL="355600" marR="161290">
              <a:lnSpc>
                <a:spcPct val="10000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federal law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protects the privacy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of personally identifiable  information contained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a student's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educational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record.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Communication </a:t>
            </a:r>
            <a:r>
              <a:rPr sz="2200" spc="-5" dirty="0">
                <a:latin typeface="Trebuchet MS"/>
                <a:cs typeface="Trebuchet MS"/>
              </a:rPr>
              <a:t>in regards to </a:t>
            </a:r>
            <a:r>
              <a:rPr sz="2200" spc="-10" dirty="0">
                <a:latin typeface="Trebuchet MS"/>
                <a:cs typeface="Trebuchet MS"/>
              </a:rPr>
              <a:t>class and </a:t>
            </a:r>
            <a:r>
              <a:rPr sz="2200" spc="-5" dirty="0">
                <a:latin typeface="Trebuchet MS"/>
                <a:cs typeface="Trebuchet MS"/>
              </a:rPr>
              <a:t>grades </a:t>
            </a:r>
            <a:r>
              <a:rPr sz="2200" spc="-10" dirty="0">
                <a:latin typeface="Trebuchet MS"/>
                <a:cs typeface="Trebuchet MS"/>
              </a:rPr>
              <a:t>CAN </a:t>
            </a:r>
            <a:r>
              <a:rPr sz="2200" spc="-75" dirty="0">
                <a:latin typeface="Trebuchet MS"/>
                <a:cs typeface="Trebuchet MS"/>
              </a:rPr>
              <a:t>ONLY</a:t>
            </a:r>
            <a:r>
              <a:rPr sz="2200" spc="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happen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Trebuchet MS"/>
                <a:cs typeface="Trebuchet MS"/>
              </a:rPr>
              <a:t>between the professor and the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student.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Students need to turn in their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own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forms to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enroll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class.</a:t>
            </a:r>
            <a:endParaRPr sz="2200">
              <a:latin typeface="Trebuchet MS"/>
              <a:cs typeface="Trebuchet MS"/>
            </a:endParaRPr>
          </a:p>
          <a:p>
            <a:pPr marL="355600" marR="22479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access their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information (grades,</a:t>
            </a:r>
            <a:r>
              <a:rPr sz="22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schedule,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etc.)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through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MyGCC,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student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portal.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573405">
              <a:lnSpc>
                <a:spcPct val="100000"/>
              </a:lnSpc>
            </a:pP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Reference  </a:t>
            </a:r>
            <a:r>
              <a:rPr sz="2200" u="heavy" spc="-5" dirty="0">
                <a:solidFill>
                  <a:srgbClr val="6B9F24"/>
                </a:solidFill>
                <a:latin typeface="Trebuchet MS"/>
                <a:cs typeface="Trebuchet MS"/>
                <a:hlinkClick r:id="rId2"/>
              </a:rPr>
              <a:t>http://www2.ed.gov/policy/gen/guid/fpco/ferpa/index.html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36270"/>
            <a:ext cx="7509509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5" dirty="0">
                <a:latin typeface="Trebuchet MS"/>
                <a:cs typeface="Trebuchet MS"/>
              </a:rPr>
              <a:t>Glendale </a:t>
            </a:r>
            <a:r>
              <a:rPr sz="5000" b="1" dirty="0">
                <a:latin typeface="Trebuchet MS"/>
                <a:cs typeface="Trebuchet MS"/>
              </a:rPr>
              <a:t>College</a:t>
            </a:r>
            <a:r>
              <a:rPr sz="5000" b="1" spc="-20" dirty="0">
                <a:latin typeface="Trebuchet MS"/>
                <a:cs typeface="Trebuchet MS"/>
              </a:rPr>
              <a:t> </a:t>
            </a:r>
            <a:r>
              <a:rPr sz="5000" b="1" spc="-5" dirty="0">
                <a:latin typeface="Trebuchet MS"/>
                <a:cs typeface="Trebuchet MS"/>
              </a:rPr>
              <a:t>Student</a:t>
            </a:r>
            <a:endParaRPr sz="5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5000" b="1" dirty="0">
                <a:latin typeface="Trebuchet MS"/>
                <a:cs typeface="Trebuchet MS"/>
              </a:rPr>
              <a:t>Conduct</a:t>
            </a:r>
            <a:r>
              <a:rPr sz="5000" b="1" spc="-95" dirty="0">
                <a:latin typeface="Trebuchet MS"/>
                <a:cs typeface="Trebuchet MS"/>
              </a:rPr>
              <a:t> </a:t>
            </a:r>
            <a:r>
              <a:rPr sz="5000" b="1" spc="-40" dirty="0">
                <a:latin typeface="Trebuchet MS"/>
                <a:cs typeface="Trebuchet MS"/>
              </a:rPr>
              <a:t>Policy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2399538"/>
            <a:ext cx="8428990" cy="3564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Syllabus is a students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contract</a:t>
            </a:r>
            <a:endParaRPr sz="2200">
              <a:latin typeface="Trebuchet MS"/>
              <a:cs typeface="Trebuchet MS"/>
            </a:endParaRPr>
          </a:p>
          <a:p>
            <a:pPr marL="355600" marR="412750" indent="-342900">
              <a:lnSpc>
                <a:spcPts val="238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syllabus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outline course expectations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instructor’s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policies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regards to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conduct,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classroom behavior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and  academic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honesty.</a:t>
            </a:r>
            <a:endParaRPr sz="2200">
              <a:latin typeface="Trebuchet MS"/>
              <a:cs typeface="Trebuchet MS"/>
            </a:endParaRPr>
          </a:p>
          <a:p>
            <a:pPr marL="355600" marR="201295" indent="-342900">
              <a:lnSpc>
                <a:spcPts val="238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Please be respectful of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classroom,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we are</a:t>
            </a:r>
            <a:r>
              <a:rPr sz="22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borrowing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a 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teacher’s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classroom after school. All incidents will be reported  by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instructor.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i="1" spc="-5" dirty="0">
                <a:latin typeface="Trebuchet MS"/>
                <a:cs typeface="Trebuchet MS"/>
              </a:rPr>
              <a:t>This is a </a:t>
            </a:r>
            <a:r>
              <a:rPr sz="2200" i="1" spc="-10" dirty="0">
                <a:latin typeface="Trebuchet MS"/>
                <a:cs typeface="Trebuchet MS"/>
              </a:rPr>
              <a:t>Glendale College </a:t>
            </a:r>
            <a:r>
              <a:rPr sz="2200" i="1" spc="-5" dirty="0">
                <a:latin typeface="Trebuchet MS"/>
                <a:cs typeface="Trebuchet MS"/>
              </a:rPr>
              <a:t>class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, all student conduct rules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apply.</a:t>
            </a:r>
            <a:endParaRPr sz="2200">
              <a:latin typeface="Trebuchet MS"/>
              <a:cs typeface="Trebuchet MS"/>
            </a:endParaRPr>
          </a:p>
          <a:p>
            <a:pPr marL="469900" marR="2012950">
              <a:lnSpc>
                <a:spcPts val="2380"/>
              </a:lnSpc>
              <a:spcBef>
                <a:spcPts val="102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Please refer to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GCC’s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 conduct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policy at  </a:t>
            </a:r>
            <a:r>
              <a:rPr sz="2200" u="heavy" spc="-15" dirty="0">
                <a:solidFill>
                  <a:srgbClr val="6B9F24"/>
                </a:solidFill>
                <a:latin typeface="Trebuchet MS"/>
                <a:cs typeface="Trebuchet MS"/>
                <a:hlinkClick r:id="rId2"/>
              </a:rPr>
              <a:t>http://www.glendale.edu/studentconduct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7300" y="1165860"/>
            <a:ext cx="6559296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310" y="635761"/>
            <a:ext cx="462724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Drop</a:t>
            </a:r>
            <a:r>
              <a:rPr spc="-90" dirty="0"/>
              <a:t> </a:t>
            </a:r>
            <a:r>
              <a:rPr spc="-5" dirty="0"/>
              <a:t>Deadlines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6310" y="2197608"/>
            <a:ext cx="3771265" cy="370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aware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deadlines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to  DROP your</a:t>
            </a:r>
            <a:r>
              <a:rPr sz="24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college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class</a:t>
            </a:r>
            <a:endParaRPr sz="2400" dirty="0">
              <a:latin typeface="Trebuchet MS"/>
              <a:cs typeface="Trebuchet MS"/>
            </a:endParaRPr>
          </a:p>
          <a:p>
            <a:pPr marL="756285" marR="186690" indent="-287020">
              <a:lnSpc>
                <a:spcPct val="100000"/>
              </a:lnSpc>
              <a:spcBef>
                <a:spcPts val="1020"/>
              </a:spcBef>
            </a:pPr>
            <a:r>
              <a:rPr sz="140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00" spc="-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Drop Deadline for class  (Listed 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Flyer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lang="en-US" sz="18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MyGCC</a:t>
            </a:r>
            <a:r>
              <a:rPr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8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EF7E09"/>
                </a:solidFill>
                <a:latin typeface="Times New Roman"/>
                <a:cs typeface="Times New Roman"/>
              </a:rPr>
              <a:t> 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Withdraw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deadline</a:t>
            </a:r>
            <a:endParaRPr sz="1800" dirty="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(Listed 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Flyer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lang="en-US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MyGCC</a:t>
            </a:r>
            <a:r>
              <a:rPr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800" dirty="0">
              <a:latin typeface="Trebuchet MS"/>
              <a:cs typeface="Trebuchet MS"/>
            </a:endParaRPr>
          </a:p>
          <a:p>
            <a:pPr marL="756285" marR="713740" indent="-28702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00" spc="-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does it means to  get a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“W”?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4480" y="3151632"/>
            <a:ext cx="1161415" cy="2828925"/>
          </a:xfrm>
          <a:custGeom>
            <a:avLst/>
            <a:gdLst/>
            <a:ahLst/>
            <a:cxnLst/>
            <a:rect l="l" t="t" r="r" b="b"/>
            <a:pathLst>
              <a:path w="1161415" h="2828925">
                <a:moveTo>
                  <a:pt x="0" y="193547"/>
                </a:moveTo>
                <a:lnTo>
                  <a:pt x="5109" y="149156"/>
                </a:lnTo>
                <a:lnTo>
                  <a:pt x="19665" y="108412"/>
                </a:lnTo>
                <a:lnTo>
                  <a:pt x="42507" y="72476"/>
                </a:lnTo>
                <a:lnTo>
                  <a:pt x="72476" y="42507"/>
                </a:lnTo>
                <a:lnTo>
                  <a:pt x="108412" y="19665"/>
                </a:lnTo>
                <a:lnTo>
                  <a:pt x="149156" y="5109"/>
                </a:lnTo>
                <a:lnTo>
                  <a:pt x="193548" y="0"/>
                </a:lnTo>
                <a:lnTo>
                  <a:pt x="967740" y="0"/>
                </a:lnTo>
                <a:lnTo>
                  <a:pt x="1012131" y="5109"/>
                </a:lnTo>
                <a:lnTo>
                  <a:pt x="1052875" y="19665"/>
                </a:lnTo>
                <a:lnTo>
                  <a:pt x="1088811" y="42507"/>
                </a:lnTo>
                <a:lnTo>
                  <a:pt x="1118780" y="72476"/>
                </a:lnTo>
                <a:lnTo>
                  <a:pt x="1141622" y="108412"/>
                </a:lnTo>
                <a:lnTo>
                  <a:pt x="1156178" y="149156"/>
                </a:lnTo>
                <a:lnTo>
                  <a:pt x="1161288" y="193547"/>
                </a:lnTo>
                <a:lnTo>
                  <a:pt x="1161288" y="2634995"/>
                </a:lnTo>
                <a:lnTo>
                  <a:pt x="1156178" y="2679375"/>
                </a:lnTo>
                <a:lnTo>
                  <a:pt x="1141622" y="2720114"/>
                </a:lnTo>
                <a:lnTo>
                  <a:pt x="1118780" y="2756051"/>
                </a:lnTo>
                <a:lnTo>
                  <a:pt x="1088811" y="2786024"/>
                </a:lnTo>
                <a:lnTo>
                  <a:pt x="1052875" y="2808871"/>
                </a:lnTo>
                <a:lnTo>
                  <a:pt x="1012131" y="2823432"/>
                </a:lnTo>
                <a:lnTo>
                  <a:pt x="967740" y="2828543"/>
                </a:lnTo>
                <a:lnTo>
                  <a:pt x="193548" y="2828543"/>
                </a:lnTo>
                <a:lnTo>
                  <a:pt x="149156" y="2823432"/>
                </a:lnTo>
                <a:lnTo>
                  <a:pt x="108412" y="2808871"/>
                </a:lnTo>
                <a:lnTo>
                  <a:pt x="72476" y="2786024"/>
                </a:lnTo>
                <a:lnTo>
                  <a:pt x="42507" y="2756051"/>
                </a:lnTo>
                <a:lnTo>
                  <a:pt x="19665" y="2720114"/>
                </a:lnTo>
                <a:lnTo>
                  <a:pt x="5109" y="2679375"/>
                </a:lnTo>
                <a:lnTo>
                  <a:pt x="0" y="2634995"/>
                </a:lnTo>
                <a:lnTo>
                  <a:pt x="0" y="19354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9729" y="2358898"/>
            <a:ext cx="908050" cy="900430"/>
          </a:xfrm>
          <a:custGeom>
            <a:avLst/>
            <a:gdLst/>
            <a:ahLst/>
            <a:cxnLst/>
            <a:rect l="l" t="t" r="r" b="b"/>
            <a:pathLst>
              <a:path w="908050" h="900429">
                <a:moveTo>
                  <a:pt x="306704" y="0"/>
                </a:moveTo>
                <a:lnTo>
                  <a:pt x="0" y="315467"/>
                </a:lnTo>
                <a:lnTo>
                  <a:pt x="439166" y="742441"/>
                </a:lnTo>
                <a:lnTo>
                  <a:pt x="285876" y="900176"/>
                </a:lnTo>
                <a:lnTo>
                  <a:pt x="907923" y="891413"/>
                </a:lnTo>
                <a:lnTo>
                  <a:pt x="901381" y="426974"/>
                </a:lnTo>
                <a:lnTo>
                  <a:pt x="745871" y="426974"/>
                </a:lnTo>
                <a:lnTo>
                  <a:pt x="306704" y="0"/>
                </a:lnTo>
                <a:close/>
              </a:path>
              <a:path w="908050" h="900429">
                <a:moveTo>
                  <a:pt x="899160" y="269239"/>
                </a:moveTo>
                <a:lnTo>
                  <a:pt x="745871" y="426974"/>
                </a:lnTo>
                <a:lnTo>
                  <a:pt x="901381" y="426974"/>
                </a:lnTo>
                <a:lnTo>
                  <a:pt x="899160" y="269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9729" y="2358898"/>
            <a:ext cx="908050" cy="900430"/>
          </a:xfrm>
          <a:custGeom>
            <a:avLst/>
            <a:gdLst/>
            <a:ahLst/>
            <a:cxnLst/>
            <a:rect l="l" t="t" r="r" b="b"/>
            <a:pathLst>
              <a:path w="908050" h="900429">
                <a:moveTo>
                  <a:pt x="306704" y="0"/>
                </a:moveTo>
                <a:lnTo>
                  <a:pt x="745871" y="426974"/>
                </a:lnTo>
                <a:lnTo>
                  <a:pt x="899160" y="269239"/>
                </a:lnTo>
                <a:lnTo>
                  <a:pt x="907923" y="891413"/>
                </a:lnTo>
                <a:lnTo>
                  <a:pt x="285876" y="900176"/>
                </a:lnTo>
                <a:lnTo>
                  <a:pt x="439166" y="742441"/>
                </a:lnTo>
                <a:lnTo>
                  <a:pt x="0" y="315467"/>
                </a:lnTo>
                <a:lnTo>
                  <a:pt x="306704" y="0"/>
                </a:lnTo>
              </a:path>
            </a:pathLst>
          </a:custGeom>
          <a:ln w="1905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2775">
              <a:lnSpc>
                <a:spcPct val="100000"/>
              </a:lnSpc>
            </a:pPr>
            <a:r>
              <a:rPr spc="-5" dirty="0"/>
              <a:t>Questions</a:t>
            </a:r>
            <a:r>
              <a:rPr spc="-70" dirty="0"/>
              <a:t> </a:t>
            </a:r>
            <a:r>
              <a:rPr spc="-5" dirty="0"/>
              <a:t>and</a:t>
            </a:r>
          </a:p>
          <a:p>
            <a:pPr marL="2719705">
              <a:lnSpc>
                <a:spcPct val="100000"/>
              </a:lnSpc>
            </a:pPr>
            <a:r>
              <a:rPr spc="-5" dirty="0"/>
              <a:t>Comments?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3996" y="4294632"/>
            <a:ext cx="2216150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(818)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240-1000</a:t>
            </a: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x4767</a:t>
            </a:r>
            <a:endParaRPr sz="1800">
              <a:latin typeface="Trebuchet MS"/>
              <a:cs typeface="Trebuchet MS"/>
            </a:endParaRPr>
          </a:p>
          <a:p>
            <a:pPr marL="20129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Dual@Glendale.edu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41858"/>
            <a:ext cx="537591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Trebuchet MS"/>
                <a:cs typeface="Trebuchet MS"/>
              </a:rPr>
              <a:t>What </a:t>
            </a:r>
            <a:r>
              <a:rPr sz="3600" b="1" spc="-5" dirty="0">
                <a:latin typeface="Trebuchet MS"/>
                <a:cs typeface="Trebuchet MS"/>
              </a:rPr>
              <a:t>is </a:t>
            </a:r>
            <a:r>
              <a:rPr sz="3600" b="1" dirty="0">
                <a:latin typeface="Trebuchet MS"/>
                <a:cs typeface="Trebuchet MS"/>
              </a:rPr>
              <a:t>Dual</a:t>
            </a:r>
            <a:r>
              <a:rPr sz="3600" b="1" spc="-11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Enrollment?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1807336"/>
            <a:ext cx="8041640" cy="309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High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 students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take college</a:t>
            </a:r>
            <a:r>
              <a:rPr sz="20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classes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College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offered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at the high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site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receive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college credit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0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GCC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can receive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high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credit</a:t>
            </a:r>
            <a:endParaRPr sz="2000">
              <a:latin typeface="Trebuchet MS"/>
              <a:cs typeface="Trebuchet MS"/>
            </a:endParaRPr>
          </a:p>
          <a:p>
            <a:pPr marR="2837815" algn="ctr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(please check with your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district)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GCC waives all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fees for</a:t>
            </a:r>
            <a:r>
              <a:rPr sz="20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Books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supplies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are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responsibility of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student.</a:t>
            </a:r>
            <a:r>
              <a:rPr sz="2000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some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classes, books may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be provided by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K-12</a:t>
            </a:r>
            <a:r>
              <a:rPr sz="20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District.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5433364"/>
            <a:ext cx="729360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20" dirty="0" smtClean="0">
                <a:solidFill>
                  <a:srgbClr val="EF7E09"/>
                </a:solidFill>
                <a:latin typeface="Trebuchet MS"/>
                <a:cs typeface="Trebuchet MS"/>
                <a:hlinkClick r:id="rId2"/>
              </a:rPr>
              <a:t>www.</a:t>
            </a:r>
            <a:r>
              <a:rPr sz="3600" i="1" u="heavy" spc="-20" dirty="0" smtClean="0">
                <a:solidFill>
                  <a:srgbClr val="EF7E09"/>
                </a:solidFill>
                <a:latin typeface="Trebuchet MS"/>
                <a:cs typeface="Trebuchet MS"/>
                <a:hlinkClick r:id="rId2"/>
              </a:rPr>
              <a:t>glendale.edu/Dual</a:t>
            </a: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23359"/>
            <a:ext cx="451104" cy="2804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6191" y="0"/>
            <a:ext cx="9912096" cy="6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9803" y="4777232"/>
            <a:ext cx="461200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90" marR="5080" indent="-466725">
              <a:lnSpc>
                <a:spcPts val="1700"/>
              </a:lnSpc>
            </a:pPr>
            <a:r>
              <a:rPr sz="1700" spc="-10" dirty="0">
                <a:solidFill>
                  <a:srgbClr val="3F3B44"/>
                </a:solidFill>
                <a:latin typeface="Arial"/>
                <a:cs typeface="Arial"/>
              </a:rPr>
              <a:t>Dual </a:t>
            </a:r>
            <a:r>
              <a:rPr sz="1700" spc="-15" dirty="0">
                <a:solidFill>
                  <a:srgbClr val="3F3B44"/>
                </a:solidFill>
                <a:latin typeface="Arial"/>
                <a:cs typeface="Arial"/>
              </a:rPr>
              <a:t>Enro</a:t>
            </a:r>
            <a:r>
              <a:rPr sz="1700" spc="-15" dirty="0">
                <a:solidFill>
                  <a:srgbClr val="59343D"/>
                </a:solidFill>
                <a:latin typeface="Arial"/>
                <a:cs typeface="Arial"/>
              </a:rPr>
              <a:t>ll </a:t>
            </a:r>
            <a:r>
              <a:rPr sz="1700" spc="45" dirty="0">
                <a:solidFill>
                  <a:srgbClr val="3F3B44"/>
                </a:solidFill>
                <a:latin typeface="Arial"/>
                <a:cs typeface="Arial"/>
              </a:rPr>
              <a:t>ment </a:t>
            </a:r>
            <a:r>
              <a:rPr sz="1700" spc="-35" dirty="0">
                <a:solidFill>
                  <a:srgbClr val="3F3B44"/>
                </a:solidFill>
                <a:latin typeface="Arial"/>
                <a:cs typeface="Arial"/>
              </a:rPr>
              <a:t>is </a:t>
            </a:r>
            <a:r>
              <a:rPr sz="1700" spc="-30" dirty="0">
                <a:solidFill>
                  <a:srgbClr val="545257"/>
                </a:solidFill>
                <a:latin typeface="Arial"/>
                <a:cs typeface="Arial"/>
              </a:rPr>
              <a:t>an </a:t>
            </a:r>
            <a:r>
              <a:rPr sz="1700" spc="30" dirty="0">
                <a:solidFill>
                  <a:srgbClr val="3F3B44"/>
                </a:solidFill>
                <a:latin typeface="Arial"/>
                <a:cs typeface="Arial"/>
              </a:rPr>
              <a:t>ear</a:t>
            </a:r>
            <a:r>
              <a:rPr sz="1700" spc="30" dirty="0">
                <a:solidFill>
                  <a:srgbClr val="59343D"/>
                </a:solidFill>
                <a:latin typeface="Arial"/>
                <a:cs typeface="Arial"/>
              </a:rPr>
              <a:t>l</a:t>
            </a:r>
            <a:r>
              <a:rPr sz="1700" spc="30" dirty="0">
                <a:solidFill>
                  <a:srgbClr val="3F3B44"/>
                </a:solidFill>
                <a:latin typeface="Arial"/>
                <a:cs typeface="Arial"/>
              </a:rPr>
              <a:t>y </a:t>
            </a:r>
            <a:r>
              <a:rPr sz="1700" spc="20" dirty="0">
                <a:solidFill>
                  <a:srgbClr val="3F3B44"/>
                </a:solidFill>
                <a:latin typeface="Arial"/>
                <a:cs typeface="Arial"/>
              </a:rPr>
              <a:t>college </a:t>
            </a:r>
            <a:r>
              <a:rPr sz="1700" spc="5" dirty="0">
                <a:solidFill>
                  <a:srgbClr val="3F3B44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3A4160"/>
                </a:solidFill>
                <a:latin typeface="Arial"/>
                <a:cs typeface="Arial"/>
              </a:rPr>
              <a:t>n</a:t>
            </a:r>
            <a:r>
              <a:rPr sz="1700" spc="5" dirty="0">
                <a:solidFill>
                  <a:srgbClr val="545257"/>
                </a:solidFill>
                <a:latin typeface="Arial"/>
                <a:cs typeface="Arial"/>
              </a:rPr>
              <a:t>roll </a:t>
            </a:r>
            <a:r>
              <a:rPr sz="1700" spc="-10" dirty="0">
                <a:solidFill>
                  <a:srgbClr val="545257"/>
                </a:solidFill>
                <a:latin typeface="Arial"/>
                <a:cs typeface="Arial"/>
              </a:rPr>
              <a:t>ment  </a:t>
            </a:r>
            <a:r>
              <a:rPr sz="1700" spc="60" dirty="0">
                <a:solidFill>
                  <a:srgbClr val="3F3B44"/>
                </a:solidFill>
                <a:latin typeface="Arial"/>
                <a:cs typeface="Arial"/>
              </a:rPr>
              <a:t>opportunity </a:t>
            </a:r>
            <a:r>
              <a:rPr sz="1700" spc="45" dirty="0">
                <a:solidFill>
                  <a:srgbClr val="3F3B44"/>
                </a:solidFill>
                <a:latin typeface="Arial"/>
                <a:cs typeface="Arial"/>
              </a:rPr>
              <a:t>for </a:t>
            </a:r>
            <a:r>
              <a:rPr sz="1700" spc="35" dirty="0">
                <a:solidFill>
                  <a:srgbClr val="3F3B44"/>
                </a:solidFill>
                <a:latin typeface="Arial"/>
                <a:cs typeface="Arial"/>
              </a:rPr>
              <a:t>high </a:t>
            </a:r>
            <a:r>
              <a:rPr sz="1700" spc="-15" dirty="0">
                <a:solidFill>
                  <a:srgbClr val="3F3B44"/>
                </a:solidFill>
                <a:latin typeface="Arial"/>
                <a:cs typeface="Arial"/>
              </a:rPr>
              <a:t>schoo</a:t>
            </a:r>
            <a:r>
              <a:rPr sz="1700" spc="-15" dirty="0">
                <a:solidFill>
                  <a:srgbClr val="59343D"/>
                </a:solidFill>
                <a:latin typeface="Arial"/>
                <a:cs typeface="Arial"/>
              </a:rPr>
              <a:t>l </a:t>
            </a:r>
            <a:r>
              <a:rPr sz="1700" spc="35" dirty="0">
                <a:solidFill>
                  <a:srgbClr val="59343D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3F3B44"/>
                </a:solidFill>
                <a:latin typeface="Arial"/>
                <a:cs typeface="Arial"/>
              </a:rPr>
              <a:t>students.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404" y="5317490"/>
            <a:ext cx="274701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5" dirty="0">
                <a:solidFill>
                  <a:srgbClr val="9C4F67"/>
                </a:solidFill>
                <a:latin typeface="Times New Roman"/>
                <a:cs typeface="Times New Roman"/>
              </a:rPr>
              <a:t>www</a:t>
            </a:r>
            <a:r>
              <a:rPr sz="2050" spc="-45" dirty="0">
                <a:solidFill>
                  <a:srgbClr val="91898E"/>
                </a:solidFill>
                <a:latin typeface="Times New Roman"/>
                <a:cs typeface="Times New Roman"/>
              </a:rPr>
              <a:t>.</a:t>
            </a:r>
            <a:r>
              <a:rPr sz="2050" spc="-45" dirty="0">
                <a:solidFill>
                  <a:srgbClr val="9C4F67"/>
                </a:solidFill>
                <a:latin typeface="Times New Roman"/>
                <a:cs typeface="Times New Roman"/>
              </a:rPr>
              <a:t>g</a:t>
            </a:r>
            <a:r>
              <a:rPr sz="2050" spc="-229" dirty="0">
                <a:solidFill>
                  <a:srgbClr val="9C4F67"/>
                </a:solidFill>
                <a:latin typeface="Times New Roman"/>
                <a:cs typeface="Times New Roman"/>
              </a:rPr>
              <a:t> </a:t>
            </a:r>
            <a:r>
              <a:rPr sz="2050" spc="90" dirty="0" smtClean="0">
                <a:solidFill>
                  <a:srgbClr val="9C4F67"/>
                </a:solidFill>
                <a:latin typeface="Times New Roman"/>
                <a:cs typeface="Times New Roman"/>
              </a:rPr>
              <a:t>lendale</a:t>
            </a:r>
            <a:r>
              <a:rPr sz="2050" spc="90" dirty="0" smtClean="0">
                <a:solidFill>
                  <a:srgbClr val="91898E"/>
                </a:solidFill>
                <a:latin typeface="Times New Roman"/>
                <a:cs typeface="Times New Roman"/>
              </a:rPr>
              <a:t>.</a:t>
            </a:r>
            <a:r>
              <a:rPr sz="2050" spc="90" dirty="0" smtClean="0">
                <a:solidFill>
                  <a:srgbClr val="9C4F67"/>
                </a:solidFill>
                <a:latin typeface="Times New Roman"/>
                <a:cs typeface="Times New Roman"/>
              </a:rPr>
              <a:t>edu/dua</a:t>
            </a:r>
            <a:r>
              <a:rPr sz="2050" spc="-45" dirty="0" smtClean="0">
                <a:solidFill>
                  <a:srgbClr val="824960"/>
                </a:solidFill>
                <a:latin typeface="Times New Roman"/>
                <a:cs typeface="Times New Roman"/>
              </a:rPr>
              <a:t>l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7052" y="5776721"/>
            <a:ext cx="2912110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9"/>
              </a:lnSpc>
            </a:pPr>
            <a:r>
              <a:rPr sz="1550" spc="-195" dirty="0">
                <a:solidFill>
                  <a:srgbClr val="545257"/>
                </a:solidFill>
                <a:latin typeface="Arial"/>
                <a:cs typeface="Arial"/>
              </a:rPr>
              <a:t>Turn </a:t>
            </a:r>
            <a:r>
              <a:rPr sz="1550" spc="-55" dirty="0">
                <a:solidFill>
                  <a:srgbClr val="646466"/>
                </a:solidFill>
                <a:latin typeface="Arial"/>
                <a:cs typeface="Arial"/>
              </a:rPr>
              <a:t>in </a:t>
            </a:r>
            <a:r>
              <a:rPr sz="1650" spc="-145" dirty="0">
                <a:solidFill>
                  <a:srgbClr val="545257"/>
                </a:solidFill>
                <a:latin typeface="Times New Roman"/>
                <a:cs typeface="Times New Roman"/>
              </a:rPr>
              <a:t>paperwork  </a:t>
            </a:r>
            <a:r>
              <a:rPr sz="1650" spc="-80" dirty="0">
                <a:solidFill>
                  <a:srgbClr val="545257"/>
                </a:solidFill>
                <a:latin typeface="Times New Roman"/>
                <a:cs typeface="Times New Roman"/>
              </a:rPr>
              <a:t>to </a:t>
            </a:r>
            <a:r>
              <a:rPr sz="1650" spc="-140" dirty="0">
                <a:solidFill>
                  <a:srgbClr val="545257"/>
                </a:solidFill>
                <a:latin typeface="Times New Roman"/>
                <a:cs typeface="Times New Roman"/>
              </a:rPr>
              <a:t>dua </a:t>
            </a:r>
            <a:r>
              <a:rPr sz="1650" spc="-290" dirty="0">
                <a:solidFill>
                  <a:srgbClr val="545257"/>
                </a:solidFill>
                <a:latin typeface="Times New Roman"/>
                <a:cs typeface="Times New Roman"/>
              </a:rPr>
              <a:t>l@g  </a:t>
            </a:r>
            <a:r>
              <a:rPr sz="1650" spc="-195" dirty="0" err="1">
                <a:solidFill>
                  <a:srgbClr val="545257"/>
                </a:solidFill>
                <a:latin typeface="Times New Roman"/>
                <a:cs typeface="Times New Roman"/>
              </a:rPr>
              <a:t>lenda</a:t>
            </a:r>
            <a:r>
              <a:rPr sz="1650" spc="-195" dirty="0">
                <a:solidFill>
                  <a:srgbClr val="545257"/>
                </a:solidFill>
                <a:latin typeface="Times New Roman"/>
                <a:cs typeface="Times New Roman"/>
              </a:rPr>
              <a:t> </a:t>
            </a:r>
            <a:r>
              <a:rPr sz="1650" spc="-165" dirty="0" smtClean="0">
                <a:solidFill>
                  <a:srgbClr val="3A4160"/>
                </a:solidFill>
                <a:latin typeface="Times New Roman"/>
                <a:cs typeface="Times New Roman"/>
              </a:rPr>
              <a:t>l</a:t>
            </a:r>
            <a:r>
              <a:rPr sz="1650" spc="-165" dirty="0" smtClean="0">
                <a:solidFill>
                  <a:srgbClr val="545257"/>
                </a:solidFill>
                <a:latin typeface="Times New Roman"/>
                <a:cs typeface="Times New Roman"/>
              </a:rPr>
              <a:t>e.edu</a:t>
            </a:r>
            <a:endParaRPr sz="1650" dirty="0">
              <a:latin typeface="Times New Roman"/>
              <a:cs typeface="Times New Roman"/>
            </a:endParaRPr>
          </a:p>
          <a:p>
            <a:pPr marL="31750" algn="ctr">
              <a:lnSpc>
                <a:spcPts val="1700"/>
              </a:lnSpc>
            </a:pPr>
            <a:r>
              <a:rPr sz="1450" spc="-125" dirty="0">
                <a:solidFill>
                  <a:srgbClr val="646466"/>
                </a:solidFill>
                <a:latin typeface="Arial"/>
                <a:cs typeface="Arial"/>
              </a:rPr>
              <a:t>(8</a:t>
            </a:r>
            <a:r>
              <a:rPr sz="1450" spc="-125" dirty="0">
                <a:solidFill>
                  <a:srgbClr val="3F3B44"/>
                </a:solidFill>
                <a:latin typeface="Arial"/>
                <a:cs typeface="Arial"/>
              </a:rPr>
              <a:t>18</a:t>
            </a:r>
            <a:r>
              <a:rPr sz="1450" spc="-125" dirty="0">
                <a:solidFill>
                  <a:srgbClr val="646466"/>
                </a:solidFill>
                <a:latin typeface="Arial"/>
                <a:cs typeface="Arial"/>
              </a:rPr>
              <a:t>) </a:t>
            </a:r>
            <a:r>
              <a:rPr sz="1450" spc="-150" dirty="0">
                <a:solidFill>
                  <a:srgbClr val="545257"/>
                </a:solidFill>
                <a:latin typeface="Arial"/>
                <a:cs typeface="Arial"/>
              </a:rPr>
              <a:t>240-1000  </a:t>
            </a:r>
            <a:r>
              <a:rPr sz="1450" spc="-90" dirty="0">
                <a:solidFill>
                  <a:srgbClr val="545257"/>
                </a:solidFill>
                <a:latin typeface="Arial"/>
                <a:cs typeface="Arial"/>
              </a:rPr>
              <a:t>Ext.</a:t>
            </a:r>
            <a:r>
              <a:rPr sz="1450" spc="-200" dirty="0">
                <a:solidFill>
                  <a:srgbClr val="545257"/>
                </a:solidFill>
                <a:latin typeface="Arial"/>
                <a:cs typeface="Arial"/>
              </a:rPr>
              <a:t> </a:t>
            </a:r>
            <a:r>
              <a:rPr sz="1450" spc="-105" dirty="0">
                <a:solidFill>
                  <a:srgbClr val="545257"/>
                </a:solidFill>
                <a:latin typeface="Arial"/>
                <a:cs typeface="Arial"/>
              </a:rPr>
              <a:t>4767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527" y="398017"/>
            <a:ext cx="777240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 smtClean="0">
                <a:solidFill>
                  <a:srgbClr val="EF7E09"/>
                </a:solidFill>
                <a:latin typeface="Trebuchet MS"/>
                <a:cs typeface="Trebuchet MS"/>
              </a:rPr>
              <a:t>Class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offerings </a:t>
            </a:r>
            <a:r>
              <a:rPr sz="3200" spc="-5" dirty="0">
                <a:solidFill>
                  <a:srgbClr val="EF7E09"/>
                </a:solidFill>
                <a:latin typeface="Trebuchet MS"/>
                <a:cs typeface="Trebuchet MS"/>
              </a:rPr>
              <a:t>at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High</a:t>
            </a:r>
            <a:r>
              <a:rPr sz="3200" spc="-5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EF7E09"/>
                </a:solidFill>
                <a:latin typeface="Trebuchet MS"/>
                <a:cs typeface="Trebuchet MS"/>
              </a:rPr>
              <a:t>Schools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527" y="2836671"/>
            <a:ext cx="4481830" cy="99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Find class listings</a:t>
            </a:r>
            <a:r>
              <a:rPr sz="3200" spc="-6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EF7E09"/>
                </a:solidFill>
                <a:latin typeface="Trebuchet MS"/>
                <a:cs typeface="Trebuchet MS"/>
              </a:rPr>
              <a:t>at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EF7E09"/>
                </a:solidFill>
                <a:latin typeface="Trebuchet MS"/>
                <a:cs typeface="Trebuchet MS"/>
                <a:hlinkClick r:id="rId2"/>
              </a:rPr>
              <a:t>www.Glendale.edu/dual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544" y="4958207"/>
            <a:ext cx="80371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40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00" spc="-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(note: Students need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2.0 cumulative high school 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GPA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enroll except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classes with an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asterisk*)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388" y="1931796"/>
            <a:ext cx="2343150" cy="221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Trebuchet MS"/>
                <a:cs typeface="Trebuchet MS"/>
              </a:rPr>
              <a:t>STEP</a:t>
            </a:r>
            <a:r>
              <a:rPr sz="3600" b="1" u="heavy" spc="-1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Trebuchet MS"/>
                <a:cs typeface="Trebuchet MS"/>
              </a:rPr>
              <a:t>1: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GCC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EF7E09"/>
                </a:solidFill>
                <a:latin typeface="Trebuchet MS"/>
                <a:cs typeface="Trebuchet MS"/>
              </a:rPr>
              <a:t>App</a:t>
            </a:r>
            <a:r>
              <a:rPr sz="3600" spc="-20" dirty="0">
                <a:solidFill>
                  <a:srgbClr val="EF7E09"/>
                </a:solidFill>
                <a:latin typeface="Trebuchet MS"/>
                <a:cs typeface="Trebuchet MS"/>
              </a:rPr>
              <a:t>l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ic</a:t>
            </a:r>
            <a:r>
              <a:rPr sz="3600" spc="5" dirty="0">
                <a:solidFill>
                  <a:srgbClr val="EF7E09"/>
                </a:solidFill>
                <a:latin typeface="Trebuchet MS"/>
                <a:cs typeface="Trebuchet MS"/>
              </a:rPr>
              <a:t>a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tion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7140" y="545809"/>
            <a:ext cx="4662778" cy="608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162" y="677798"/>
            <a:ext cx="329692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3200" b="1" u="heavy" spc="-5" dirty="0">
                <a:solidFill>
                  <a:srgbClr val="C00000"/>
                </a:solidFill>
                <a:latin typeface="Trebuchet MS"/>
                <a:cs typeface="Trebuchet MS"/>
              </a:rPr>
              <a:t>STEP</a:t>
            </a:r>
            <a:r>
              <a:rPr sz="3200" b="1" u="heavy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Trebuchet MS"/>
                <a:cs typeface="Trebuchet MS"/>
              </a:rPr>
              <a:t>2:</a:t>
            </a:r>
            <a:endParaRPr sz="32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3200" spc="-5" dirty="0">
                <a:solidFill>
                  <a:srgbClr val="C00000"/>
                </a:solidFill>
                <a:latin typeface="Trebuchet MS"/>
                <a:cs typeface="Trebuchet MS"/>
              </a:rPr>
              <a:t>FORMS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3200" b="1" u="heavy" spc="-5" dirty="0">
                <a:solidFill>
                  <a:srgbClr val="EF7E09"/>
                </a:solidFill>
                <a:latin typeface="Trebuchet MS"/>
                <a:cs typeface="Trebuchet MS"/>
              </a:rPr>
              <a:t>FORM</a:t>
            </a:r>
            <a:r>
              <a:rPr sz="3200" b="1" u="heavy" spc="-9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b="1" u="heavy" spc="-10" dirty="0">
                <a:solidFill>
                  <a:srgbClr val="EF7E09"/>
                </a:solidFill>
                <a:latin typeface="Trebuchet MS"/>
                <a:cs typeface="Trebuchet MS"/>
              </a:rPr>
              <a:t>#1</a:t>
            </a:r>
            <a:endParaRPr sz="3200">
              <a:latin typeface="Trebuchet MS"/>
              <a:cs typeface="Trebuchet MS"/>
            </a:endParaRPr>
          </a:p>
          <a:p>
            <a:pPr marL="12700" marR="5080" indent="65405" algn="just">
              <a:lnSpc>
                <a:spcPct val="100000"/>
              </a:lnSpc>
            </a:pPr>
            <a:r>
              <a:rPr sz="3200" spc="-15" dirty="0">
                <a:solidFill>
                  <a:srgbClr val="EF7E09"/>
                </a:solidFill>
                <a:latin typeface="Trebuchet MS"/>
                <a:cs typeface="Trebuchet MS"/>
              </a:rPr>
              <a:t>Recommendation 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for Admission of  Selected</a:t>
            </a:r>
            <a:r>
              <a:rPr sz="3200" spc="-8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Students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1559" y="173736"/>
            <a:ext cx="4562855" cy="604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8055" y="2677604"/>
            <a:ext cx="752868" cy="347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3776" y="2706623"/>
            <a:ext cx="662939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3776" y="2706623"/>
            <a:ext cx="662940" cy="243840"/>
          </a:xfrm>
          <a:custGeom>
            <a:avLst/>
            <a:gdLst/>
            <a:ahLst/>
            <a:cxnLst/>
            <a:rect l="l" t="t" r="r" b="b"/>
            <a:pathLst>
              <a:path w="662939" h="243839">
                <a:moveTo>
                  <a:pt x="0" y="60960"/>
                </a:moveTo>
                <a:lnTo>
                  <a:pt x="541020" y="60960"/>
                </a:lnTo>
                <a:lnTo>
                  <a:pt x="541020" y="0"/>
                </a:lnTo>
                <a:lnTo>
                  <a:pt x="662939" y="121920"/>
                </a:lnTo>
                <a:lnTo>
                  <a:pt x="541020" y="243839"/>
                </a:lnTo>
                <a:lnTo>
                  <a:pt x="541020" y="182879"/>
                </a:lnTo>
                <a:lnTo>
                  <a:pt x="0" y="182879"/>
                </a:lnTo>
                <a:lnTo>
                  <a:pt x="0" y="60960"/>
                </a:lnTo>
                <a:close/>
              </a:path>
            </a:pathLst>
          </a:custGeom>
          <a:ln w="12192">
            <a:solidFill>
              <a:srgbClr val="C197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0527" y="417576"/>
            <a:ext cx="7150608" cy="562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919" y="5801867"/>
            <a:ext cx="7522209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</a:pP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NOTE: Add forms will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given to students at the information session and  on the first day of class only if you have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completed application</a:t>
            </a:r>
            <a:r>
              <a:rPr sz="180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packet.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00527" y="1466088"/>
            <a:ext cx="6917690" cy="820419"/>
          </a:xfrm>
          <a:custGeom>
            <a:avLst/>
            <a:gdLst/>
            <a:ahLst/>
            <a:cxnLst/>
            <a:rect l="l" t="t" r="r" b="b"/>
            <a:pathLst>
              <a:path w="6917690" h="820419">
                <a:moveTo>
                  <a:pt x="0" y="409956"/>
                </a:moveTo>
                <a:lnTo>
                  <a:pt x="13752" y="373142"/>
                </a:lnTo>
                <a:lnTo>
                  <a:pt x="41669" y="346123"/>
                </a:lnTo>
                <a:lnTo>
                  <a:pt x="84123" y="319676"/>
                </a:lnTo>
                <a:lnTo>
                  <a:pt x="120259" y="302390"/>
                </a:lnTo>
                <a:lnTo>
                  <a:pt x="162490" y="285402"/>
                </a:lnTo>
                <a:lnTo>
                  <a:pt x="210670" y="268729"/>
                </a:lnTo>
                <a:lnTo>
                  <a:pt x="264653" y="252388"/>
                </a:lnTo>
                <a:lnTo>
                  <a:pt x="324291" y="236397"/>
                </a:lnTo>
                <a:lnTo>
                  <a:pt x="389439" y="220772"/>
                </a:lnTo>
                <a:lnTo>
                  <a:pt x="459951" y="205532"/>
                </a:lnTo>
                <a:lnTo>
                  <a:pt x="535679" y="190693"/>
                </a:lnTo>
                <a:lnTo>
                  <a:pt x="575453" y="183429"/>
                </a:lnTo>
                <a:lnTo>
                  <a:pt x="616477" y="176272"/>
                </a:lnTo>
                <a:lnTo>
                  <a:pt x="658732" y="169225"/>
                </a:lnTo>
                <a:lnTo>
                  <a:pt x="702199" y="162288"/>
                </a:lnTo>
                <a:lnTo>
                  <a:pt x="746861" y="155465"/>
                </a:lnTo>
                <a:lnTo>
                  <a:pt x="792698" y="148758"/>
                </a:lnTo>
                <a:lnTo>
                  <a:pt x="839694" y="142168"/>
                </a:lnTo>
                <a:lnTo>
                  <a:pt x="887829" y="135698"/>
                </a:lnTo>
                <a:lnTo>
                  <a:pt x="937085" y="129350"/>
                </a:lnTo>
                <a:lnTo>
                  <a:pt x="987444" y="123127"/>
                </a:lnTo>
                <a:lnTo>
                  <a:pt x="1038887" y="117029"/>
                </a:lnTo>
                <a:lnTo>
                  <a:pt x="1091397" y="111061"/>
                </a:lnTo>
                <a:lnTo>
                  <a:pt x="1144954" y="105223"/>
                </a:lnTo>
                <a:lnTo>
                  <a:pt x="1199541" y="99518"/>
                </a:lnTo>
                <a:lnTo>
                  <a:pt x="1255140" y="93948"/>
                </a:lnTo>
                <a:lnTo>
                  <a:pt x="1311731" y="88515"/>
                </a:lnTo>
                <a:lnTo>
                  <a:pt x="1369297" y="83222"/>
                </a:lnTo>
                <a:lnTo>
                  <a:pt x="1427819" y="78070"/>
                </a:lnTo>
                <a:lnTo>
                  <a:pt x="1487280" y="73062"/>
                </a:lnTo>
                <a:lnTo>
                  <a:pt x="1547660" y="68200"/>
                </a:lnTo>
                <a:lnTo>
                  <a:pt x="1608942" y="63486"/>
                </a:lnTo>
                <a:lnTo>
                  <a:pt x="1671107" y="58922"/>
                </a:lnTo>
                <a:lnTo>
                  <a:pt x="1734137" y="54511"/>
                </a:lnTo>
                <a:lnTo>
                  <a:pt x="1798013" y="50254"/>
                </a:lnTo>
                <a:lnTo>
                  <a:pt x="1862718" y="46154"/>
                </a:lnTo>
                <a:lnTo>
                  <a:pt x="1928232" y="42213"/>
                </a:lnTo>
                <a:lnTo>
                  <a:pt x="1994539" y="38433"/>
                </a:lnTo>
                <a:lnTo>
                  <a:pt x="2061618" y="34816"/>
                </a:lnTo>
                <a:lnTo>
                  <a:pt x="2129453" y="31365"/>
                </a:lnTo>
                <a:lnTo>
                  <a:pt x="2198024" y="28081"/>
                </a:lnTo>
                <a:lnTo>
                  <a:pt x="2267314" y="24967"/>
                </a:lnTo>
                <a:lnTo>
                  <a:pt x="2337303" y="22025"/>
                </a:lnTo>
                <a:lnTo>
                  <a:pt x="2407975" y="19257"/>
                </a:lnTo>
                <a:lnTo>
                  <a:pt x="2479310" y="16665"/>
                </a:lnTo>
                <a:lnTo>
                  <a:pt x="2551291" y="14252"/>
                </a:lnTo>
                <a:lnTo>
                  <a:pt x="2623898" y="12019"/>
                </a:lnTo>
                <a:lnTo>
                  <a:pt x="2697114" y="9969"/>
                </a:lnTo>
                <a:lnTo>
                  <a:pt x="2770920" y="8104"/>
                </a:lnTo>
                <a:lnTo>
                  <a:pt x="2845298" y="6426"/>
                </a:lnTo>
                <a:lnTo>
                  <a:pt x="2920230" y="4938"/>
                </a:lnTo>
                <a:lnTo>
                  <a:pt x="2995697" y="3641"/>
                </a:lnTo>
                <a:lnTo>
                  <a:pt x="3071681" y="2537"/>
                </a:lnTo>
                <a:lnTo>
                  <a:pt x="3148164" y="1629"/>
                </a:lnTo>
                <a:lnTo>
                  <a:pt x="3225127" y="920"/>
                </a:lnTo>
                <a:lnTo>
                  <a:pt x="3302553" y="410"/>
                </a:lnTo>
                <a:lnTo>
                  <a:pt x="3380423" y="102"/>
                </a:lnTo>
                <a:lnTo>
                  <a:pt x="3458718" y="0"/>
                </a:lnTo>
                <a:lnTo>
                  <a:pt x="3537012" y="102"/>
                </a:lnTo>
                <a:lnTo>
                  <a:pt x="3614882" y="410"/>
                </a:lnTo>
                <a:lnTo>
                  <a:pt x="3692308" y="920"/>
                </a:lnTo>
                <a:lnTo>
                  <a:pt x="3769271" y="1629"/>
                </a:lnTo>
                <a:lnTo>
                  <a:pt x="3845754" y="2537"/>
                </a:lnTo>
                <a:lnTo>
                  <a:pt x="3921738" y="3641"/>
                </a:lnTo>
                <a:lnTo>
                  <a:pt x="3997205" y="4938"/>
                </a:lnTo>
                <a:lnTo>
                  <a:pt x="4072137" y="6426"/>
                </a:lnTo>
                <a:lnTo>
                  <a:pt x="4146515" y="8104"/>
                </a:lnTo>
                <a:lnTo>
                  <a:pt x="4220321" y="9969"/>
                </a:lnTo>
                <a:lnTo>
                  <a:pt x="4293537" y="12019"/>
                </a:lnTo>
                <a:lnTo>
                  <a:pt x="4366144" y="14252"/>
                </a:lnTo>
                <a:lnTo>
                  <a:pt x="4438125" y="16665"/>
                </a:lnTo>
                <a:lnTo>
                  <a:pt x="4509460" y="19257"/>
                </a:lnTo>
                <a:lnTo>
                  <a:pt x="4580132" y="22025"/>
                </a:lnTo>
                <a:lnTo>
                  <a:pt x="4650121" y="24967"/>
                </a:lnTo>
                <a:lnTo>
                  <a:pt x="4719411" y="28081"/>
                </a:lnTo>
                <a:lnTo>
                  <a:pt x="4787982" y="31365"/>
                </a:lnTo>
                <a:lnTo>
                  <a:pt x="4855817" y="34816"/>
                </a:lnTo>
                <a:lnTo>
                  <a:pt x="4922896" y="38433"/>
                </a:lnTo>
                <a:lnTo>
                  <a:pt x="4989203" y="42213"/>
                </a:lnTo>
                <a:lnTo>
                  <a:pt x="5054717" y="46154"/>
                </a:lnTo>
                <a:lnTo>
                  <a:pt x="5119422" y="50254"/>
                </a:lnTo>
                <a:lnTo>
                  <a:pt x="5183298" y="54511"/>
                </a:lnTo>
                <a:lnTo>
                  <a:pt x="5246328" y="58922"/>
                </a:lnTo>
                <a:lnTo>
                  <a:pt x="5308493" y="63486"/>
                </a:lnTo>
                <a:lnTo>
                  <a:pt x="5369775" y="68200"/>
                </a:lnTo>
                <a:lnTo>
                  <a:pt x="5430155" y="73062"/>
                </a:lnTo>
                <a:lnTo>
                  <a:pt x="5489616" y="78070"/>
                </a:lnTo>
                <a:lnTo>
                  <a:pt x="5548138" y="83222"/>
                </a:lnTo>
                <a:lnTo>
                  <a:pt x="5605704" y="88515"/>
                </a:lnTo>
                <a:lnTo>
                  <a:pt x="5662295" y="93948"/>
                </a:lnTo>
                <a:lnTo>
                  <a:pt x="5717894" y="99518"/>
                </a:lnTo>
                <a:lnTo>
                  <a:pt x="5772481" y="105223"/>
                </a:lnTo>
                <a:lnTo>
                  <a:pt x="5826038" y="111061"/>
                </a:lnTo>
                <a:lnTo>
                  <a:pt x="5878548" y="117029"/>
                </a:lnTo>
                <a:lnTo>
                  <a:pt x="5929991" y="123127"/>
                </a:lnTo>
                <a:lnTo>
                  <a:pt x="5980350" y="129350"/>
                </a:lnTo>
                <a:lnTo>
                  <a:pt x="6029606" y="135698"/>
                </a:lnTo>
                <a:lnTo>
                  <a:pt x="6077741" y="142168"/>
                </a:lnTo>
                <a:lnTo>
                  <a:pt x="6124737" y="148758"/>
                </a:lnTo>
                <a:lnTo>
                  <a:pt x="6170574" y="155465"/>
                </a:lnTo>
                <a:lnTo>
                  <a:pt x="6215236" y="162288"/>
                </a:lnTo>
                <a:lnTo>
                  <a:pt x="6258703" y="169225"/>
                </a:lnTo>
                <a:lnTo>
                  <a:pt x="6300958" y="176272"/>
                </a:lnTo>
                <a:lnTo>
                  <a:pt x="6341982" y="183429"/>
                </a:lnTo>
                <a:lnTo>
                  <a:pt x="6381756" y="190693"/>
                </a:lnTo>
                <a:lnTo>
                  <a:pt x="6420263" y="198061"/>
                </a:lnTo>
                <a:lnTo>
                  <a:pt x="6493401" y="213103"/>
                </a:lnTo>
                <a:lnTo>
                  <a:pt x="6561249" y="228538"/>
                </a:lnTo>
                <a:lnTo>
                  <a:pt x="6623661" y="244348"/>
                </a:lnTo>
                <a:lnTo>
                  <a:pt x="6680490" y="260516"/>
                </a:lnTo>
                <a:lnTo>
                  <a:pt x="6731589" y="277026"/>
                </a:lnTo>
                <a:lnTo>
                  <a:pt x="6776813" y="293858"/>
                </a:lnTo>
                <a:lnTo>
                  <a:pt x="6816015" y="310997"/>
                </a:lnTo>
                <a:lnTo>
                  <a:pt x="6863206" y="337241"/>
                </a:lnTo>
                <a:lnTo>
                  <a:pt x="6896023" y="364076"/>
                </a:lnTo>
                <a:lnTo>
                  <a:pt x="6916567" y="400674"/>
                </a:lnTo>
                <a:lnTo>
                  <a:pt x="6917436" y="409956"/>
                </a:lnTo>
                <a:lnTo>
                  <a:pt x="6916567" y="419237"/>
                </a:lnTo>
                <a:lnTo>
                  <a:pt x="6896023" y="455835"/>
                </a:lnTo>
                <a:lnTo>
                  <a:pt x="6863206" y="482670"/>
                </a:lnTo>
                <a:lnTo>
                  <a:pt x="6816015" y="508914"/>
                </a:lnTo>
                <a:lnTo>
                  <a:pt x="6776813" y="526053"/>
                </a:lnTo>
                <a:lnTo>
                  <a:pt x="6731589" y="542885"/>
                </a:lnTo>
                <a:lnTo>
                  <a:pt x="6680490" y="559395"/>
                </a:lnTo>
                <a:lnTo>
                  <a:pt x="6623661" y="575563"/>
                </a:lnTo>
                <a:lnTo>
                  <a:pt x="6561249" y="591373"/>
                </a:lnTo>
                <a:lnTo>
                  <a:pt x="6493401" y="606808"/>
                </a:lnTo>
                <a:lnTo>
                  <a:pt x="6420263" y="621850"/>
                </a:lnTo>
                <a:lnTo>
                  <a:pt x="6381756" y="629218"/>
                </a:lnTo>
                <a:lnTo>
                  <a:pt x="6341982" y="636482"/>
                </a:lnTo>
                <a:lnTo>
                  <a:pt x="6300958" y="643639"/>
                </a:lnTo>
                <a:lnTo>
                  <a:pt x="6258703" y="650686"/>
                </a:lnTo>
                <a:lnTo>
                  <a:pt x="6215236" y="657623"/>
                </a:lnTo>
                <a:lnTo>
                  <a:pt x="6170574" y="664446"/>
                </a:lnTo>
                <a:lnTo>
                  <a:pt x="6124737" y="671153"/>
                </a:lnTo>
                <a:lnTo>
                  <a:pt x="6077741" y="677743"/>
                </a:lnTo>
                <a:lnTo>
                  <a:pt x="6029606" y="684213"/>
                </a:lnTo>
                <a:lnTo>
                  <a:pt x="5980350" y="690561"/>
                </a:lnTo>
                <a:lnTo>
                  <a:pt x="5929991" y="696784"/>
                </a:lnTo>
                <a:lnTo>
                  <a:pt x="5878548" y="702882"/>
                </a:lnTo>
                <a:lnTo>
                  <a:pt x="5826038" y="708850"/>
                </a:lnTo>
                <a:lnTo>
                  <a:pt x="5772481" y="714688"/>
                </a:lnTo>
                <a:lnTo>
                  <a:pt x="5717894" y="720393"/>
                </a:lnTo>
                <a:lnTo>
                  <a:pt x="5662295" y="725963"/>
                </a:lnTo>
                <a:lnTo>
                  <a:pt x="5605704" y="731396"/>
                </a:lnTo>
                <a:lnTo>
                  <a:pt x="5548138" y="736689"/>
                </a:lnTo>
                <a:lnTo>
                  <a:pt x="5489616" y="741841"/>
                </a:lnTo>
                <a:lnTo>
                  <a:pt x="5430155" y="746849"/>
                </a:lnTo>
                <a:lnTo>
                  <a:pt x="5369775" y="751711"/>
                </a:lnTo>
                <a:lnTo>
                  <a:pt x="5308493" y="756425"/>
                </a:lnTo>
                <a:lnTo>
                  <a:pt x="5246328" y="760989"/>
                </a:lnTo>
                <a:lnTo>
                  <a:pt x="5183298" y="765400"/>
                </a:lnTo>
                <a:lnTo>
                  <a:pt x="5119422" y="769657"/>
                </a:lnTo>
                <a:lnTo>
                  <a:pt x="5054717" y="773757"/>
                </a:lnTo>
                <a:lnTo>
                  <a:pt x="4989203" y="777698"/>
                </a:lnTo>
                <a:lnTo>
                  <a:pt x="4922896" y="781478"/>
                </a:lnTo>
                <a:lnTo>
                  <a:pt x="4855817" y="785095"/>
                </a:lnTo>
                <a:lnTo>
                  <a:pt x="4787982" y="788546"/>
                </a:lnTo>
                <a:lnTo>
                  <a:pt x="4719411" y="791830"/>
                </a:lnTo>
                <a:lnTo>
                  <a:pt x="4650121" y="794944"/>
                </a:lnTo>
                <a:lnTo>
                  <a:pt x="4580132" y="797886"/>
                </a:lnTo>
                <a:lnTo>
                  <a:pt x="4509460" y="800654"/>
                </a:lnTo>
                <a:lnTo>
                  <a:pt x="4438125" y="803246"/>
                </a:lnTo>
                <a:lnTo>
                  <a:pt x="4366144" y="805659"/>
                </a:lnTo>
                <a:lnTo>
                  <a:pt x="4293537" y="807892"/>
                </a:lnTo>
                <a:lnTo>
                  <a:pt x="4220321" y="809942"/>
                </a:lnTo>
                <a:lnTo>
                  <a:pt x="4146515" y="811807"/>
                </a:lnTo>
                <a:lnTo>
                  <a:pt x="4072137" y="813485"/>
                </a:lnTo>
                <a:lnTo>
                  <a:pt x="3997205" y="814973"/>
                </a:lnTo>
                <a:lnTo>
                  <a:pt x="3921738" y="816270"/>
                </a:lnTo>
                <a:lnTo>
                  <a:pt x="3845754" y="817374"/>
                </a:lnTo>
                <a:lnTo>
                  <a:pt x="3769271" y="818282"/>
                </a:lnTo>
                <a:lnTo>
                  <a:pt x="3692308" y="818991"/>
                </a:lnTo>
                <a:lnTo>
                  <a:pt x="3614882" y="819501"/>
                </a:lnTo>
                <a:lnTo>
                  <a:pt x="3537012" y="819809"/>
                </a:lnTo>
                <a:lnTo>
                  <a:pt x="3458718" y="819912"/>
                </a:lnTo>
                <a:lnTo>
                  <a:pt x="3380423" y="819809"/>
                </a:lnTo>
                <a:lnTo>
                  <a:pt x="3302553" y="819501"/>
                </a:lnTo>
                <a:lnTo>
                  <a:pt x="3225127" y="818991"/>
                </a:lnTo>
                <a:lnTo>
                  <a:pt x="3148164" y="818282"/>
                </a:lnTo>
                <a:lnTo>
                  <a:pt x="3071681" y="817374"/>
                </a:lnTo>
                <a:lnTo>
                  <a:pt x="2995697" y="816270"/>
                </a:lnTo>
                <a:lnTo>
                  <a:pt x="2920230" y="814973"/>
                </a:lnTo>
                <a:lnTo>
                  <a:pt x="2845298" y="813485"/>
                </a:lnTo>
                <a:lnTo>
                  <a:pt x="2770920" y="811807"/>
                </a:lnTo>
                <a:lnTo>
                  <a:pt x="2697114" y="809942"/>
                </a:lnTo>
                <a:lnTo>
                  <a:pt x="2623898" y="807892"/>
                </a:lnTo>
                <a:lnTo>
                  <a:pt x="2551291" y="805659"/>
                </a:lnTo>
                <a:lnTo>
                  <a:pt x="2479310" y="803246"/>
                </a:lnTo>
                <a:lnTo>
                  <a:pt x="2407975" y="800654"/>
                </a:lnTo>
                <a:lnTo>
                  <a:pt x="2337303" y="797886"/>
                </a:lnTo>
                <a:lnTo>
                  <a:pt x="2267314" y="794944"/>
                </a:lnTo>
                <a:lnTo>
                  <a:pt x="2198024" y="791830"/>
                </a:lnTo>
                <a:lnTo>
                  <a:pt x="2129453" y="788546"/>
                </a:lnTo>
                <a:lnTo>
                  <a:pt x="2061618" y="785095"/>
                </a:lnTo>
                <a:lnTo>
                  <a:pt x="1994539" y="781478"/>
                </a:lnTo>
                <a:lnTo>
                  <a:pt x="1928232" y="777698"/>
                </a:lnTo>
                <a:lnTo>
                  <a:pt x="1862718" y="773757"/>
                </a:lnTo>
                <a:lnTo>
                  <a:pt x="1798013" y="769657"/>
                </a:lnTo>
                <a:lnTo>
                  <a:pt x="1734137" y="765400"/>
                </a:lnTo>
                <a:lnTo>
                  <a:pt x="1671107" y="760989"/>
                </a:lnTo>
                <a:lnTo>
                  <a:pt x="1608942" y="756425"/>
                </a:lnTo>
                <a:lnTo>
                  <a:pt x="1547660" y="751711"/>
                </a:lnTo>
                <a:lnTo>
                  <a:pt x="1487280" y="746849"/>
                </a:lnTo>
                <a:lnTo>
                  <a:pt x="1427819" y="741841"/>
                </a:lnTo>
                <a:lnTo>
                  <a:pt x="1369297" y="736689"/>
                </a:lnTo>
                <a:lnTo>
                  <a:pt x="1311731" y="731396"/>
                </a:lnTo>
                <a:lnTo>
                  <a:pt x="1255140" y="725963"/>
                </a:lnTo>
                <a:lnTo>
                  <a:pt x="1199541" y="720393"/>
                </a:lnTo>
                <a:lnTo>
                  <a:pt x="1144954" y="714688"/>
                </a:lnTo>
                <a:lnTo>
                  <a:pt x="1091397" y="708850"/>
                </a:lnTo>
                <a:lnTo>
                  <a:pt x="1038887" y="702882"/>
                </a:lnTo>
                <a:lnTo>
                  <a:pt x="987444" y="696784"/>
                </a:lnTo>
                <a:lnTo>
                  <a:pt x="937085" y="690561"/>
                </a:lnTo>
                <a:lnTo>
                  <a:pt x="887829" y="684213"/>
                </a:lnTo>
                <a:lnTo>
                  <a:pt x="839694" y="677743"/>
                </a:lnTo>
                <a:lnTo>
                  <a:pt x="792698" y="671153"/>
                </a:lnTo>
                <a:lnTo>
                  <a:pt x="746861" y="664446"/>
                </a:lnTo>
                <a:lnTo>
                  <a:pt x="702199" y="657623"/>
                </a:lnTo>
                <a:lnTo>
                  <a:pt x="658732" y="650686"/>
                </a:lnTo>
                <a:lnTo>
                  <a:pt x="616477" y="643639"/>
                </a:lnTo>
                <a:lnTo>
                  <a:pt x="575453" y="636482"/>
                </a:lnTo>
                <a:lnTo>
                  <a:pt x="535679" y="629218"/>
                </a:lnTo>
                <a:lnTo>
                  <a:pt x="497172" y="621850"/>
                </a:lnTo>
                <a:lnTo>
                  <a:pt x="424034" y="606808"/>
                </a:lnTo>
                <a:lnTo>
                  <a:pt x="356186" y="591373"/>
                </a:lnTo>
                <a:lnTo>
                  <a:pt x="293774" y="575563"/>
                </a:lnTo>
                <a:lnTo>
                  <a:pt x="236945" y="559395"/>
                </a:lnTo>
                <a:lnTo>
                  <a:pt x="185846" y="542885"/>
                </a:lnTo>
                <a:lnTo>
                  <a:pt x="140622" y="526053"/>
                </a:lnTo>
                <a:lnTo>
                  <a:pt x="101420" y="508914"/>
                </a:lnTo>
                <a:lnTo>
                  <a:pt x="54229" y="482670"/>
                </a:lnTo>
                <a:lnTo>
                  <a:pt x="21412" y="455835"/>
                </a:lnTo>
                <a:lnTo>
                  <a:pt x="868" y="419237"/>
                </a:lnTo>
                <a:lnTo>
                  <a:pt x="0" y="40995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7144" y="422148"/>
            <a:ext cx="2895600" cy="836930"/>
          </a:xfrm>
          <a:custGeom>
            <a:avLst/>
            <a:gdLst/>
            <a:ahLst/>
            <a:cxnLst/>
            <a:rect l="l" t="t" r="r" b="b"/>
            <a:pathLst>
              <a:path w="2895600" h="836930">
                <a:moveTo>
                  <a:pt x="0" y="418338"/>
                </a:moveTo>
                <a:lnTo>
                  <a:pt x="6627" y="378053"/>
                </a:lnTo>
                <a:lnTo>
                  <a:pt x="26106" y="338851"/>
                </a:lnTo>
                <a:lnTo>
                  <a:pt x="57828" y="300907"/>
                </a:lnTo>
                <a:lnTo>
                  <a:pt x="101188" y="264397"/>
                </a:lnTo>
                <a:lnTo>
                  <a:pt x="155579" y="229495"/>
                </a:lnTo>
                <a:lnTo>
                  <a:pt x="220394" y="196377"/>
                </a:lnTo>
                <a:lnTo>
                  <a:pt x="256520" y="180542"/>
                </a:lnTo>
                <a:lnTo>
                  <a:pt x="295025" y="165218"/>
                </a:lnTo>
                <a:lnTo>
                  <a:pt x="335833" y="150429"/>
                </a:lnTo>
                <a:lnTo>
                  <a:pt x="378867" y="136195"/>
                </a:lnTo>
                <a:lnTo>
                  <a:pt x="424052" y="122539"/>
                </a:lnTo>
                <a:lnTo>
                  <a:pt x="471313" y="109482"/>
                </a:lnTo>
                <a:lnTo>
                  <a:pt x="520572" y="97046"/>
                </a:lnTo>
                <a:lnTo>
                  <a:pt x="571755" y="85254"/>
                </a:lnTo>
                <a:lnTo>
                  <a:pt x="624786" y="74128"/>
                </a:lnTo>
                <a:lnTo>
                  <a:pt x="679588" y="63688"/>
                </a:lnTo>
                <a:lnTo>
                  <a:pt x="736086" y="53958"/>
                </a:lnTo>
                <a:lnTo>
                  <a:pt x="794204" y="44959"/>
                </a:lnTo>
                <a:lnTo>
                  <a:pt x="853866" y="36713"/>
                </a:lnTo>
                <a:lnTo>
                  <a:pt x="914997" y="29241"/>
                </a:lnTo>
                <a:lnTo>
                  <a:pt x="977520" y="22567"/>
                </a:lnTo>
                <a:lnTo>
                  <a:pt x="1041360" y="16711"/>
                </a:lnTo>
                <a:lnTo>
                  <a:pt x="1106440" y="11696"/>
                </a:lnTo>
                <a:lnTo>
                  <a:pt x="1172685" y="7544"/>
                </a:lnTo>
                <a:lnTo>
                  <a:pt x="1240020" y="4276"/>
                </a:lnTo>
                <a:lnTo>
                  <a:pt x="1308368" y="1915"/>
                </a:lnTo>
                <a:lnTo>
                  <a:pt x="1377653" y="482"/>
                </a:lnTo>
                <a:lnTo>
                  <a:pt x="1447800" y="0"/>
                </a:lnTo>
                <a:lnTo>
                  <a:pt x="1517946" y="482"/>
                </a:lnTo>
                <a:lnTo>
                  <a:pt x="1587231" y="1915"/>
                </a:lnTo>
                <a:lnTo>
                  <a:pt x="1655579" y="4276"/>
                </a:lnTo>
                <a:lnTo>
                  <a:pt x="1722914" y="7544"/>
                </a:lnTo>
                <a:lnTo>
                  <a:pt x="1789159" y="11696"/>
                </a:lnTo>
                <a:lnTo>
                  <a:pt x="1854239" y="16711"/>
                </a:lnTo>
                <a:lnTo>
                  <a:pt x="1918079" y="22567"/>
                </a:lnTo>
                <a:lnTo>
                  <a:pt x="1980602" y="29241"/>
                </a:lnTo>
                <a:lnTo>
                  <a:pt x="2041733" y="36713"/>
                </a:lnTo>
                <a:lnTo>
                  <a:pt x="2101395" y="44959"/>
                </a:lnTo>
                <a:lnTo>
                  <a:pt x="2159513" y="53958"/>
                </a:lnTo>
                <a:lnTo>
                  <a:pt x="2216011" y="63688"/>
                </a:lnTo>
                <a:lnTo>
                  <a:pt x="2270813" y="74128"/>
                </a:lnTo>
                <a:lnTo>
                  <a:pt x="2323844" y="85254"/>
                </a:lnTo>
                <a:lnTo>
                  <a:pt x="2375027" y="97046"/>
                </a:lnTo>
                <a:lnTo>
                  <a:pt x="2424286" y="109482"/>
                </a:lnTo>
                <a:lnTo>
                  <a:pt x="2471547" y="122539"/>
                </a:lnTo>
                <a:lnTo>
                  <a:pt x="2516732" y="136195"/>
                </a:lnTo>
                <a:lnTo>
                  <a:pt x="2559766" y="150429"/>
                </a:lnTo>
                <a:lnTo>
                  <a:pt x="2600574" y="165218"/>
                </a:lnTo>
                <a:lnTo>
                  <a:pt x="2639079" y="180542"/>
                </a:lnTo>
                <a:lnTo>
                  <a:pt x="2675205" y="196377"/>
                </a:lnTo>
                <a:lnTo>
                  <a:pt x="2740020" y="229495"/>
                </a:lnTo>
                <a:lnTo>
                  <a:pt x="2794411" y="264397"/>
                </a:lnTo>
                <a:lnTo>
                  <a:pt x="2837771" y="300907"/>
                </a:lnTo>
                <a:lnTo>
                  <a:pt x="2869493" y="338851"/>
                </a:lnTo>
                <a:lnTo>
                  <a:pt x="2888972" y="378053"/>
                </a:lnTo>
                <a:lnTo>
                  <a:pt x="2895600" y="418338"/>
                </a:lnTo>
                <a:lnTo>
                  <a:pt x="2893930" y="438604"/>
                </a:lnTo>
                <a:lnTo>
                  <a:pt x="2880801" y="478369"/>
                </a:lnTo>
                <a:lnTo>
                  <a:pt x="2855125" y="516964"/>
                </a:lnTo>
                <a:lnTo>
                  <a:pt x="2817507" y="554213"/>
                </a:lnTo>
                <a:lnTo>
                  <a:pt x="2768556" y="589941"/>
                </a:lnTo>
                <a:lnTo>
                  <a:pt x="2708878" y="623973"/>
                </a:lnTo>
                <a:lnTo>
                  <a:pt x="2639079" y="656133"/>
                </a:lnTo>
                <a:lnTo>
                  <a:pt x="2600574" y="671457"/>
                </a:lnTo>
                <a:lnTo>
                  <a:pt x="2559766" y="686246"/>
                </a:lnTo>
                <a:lnTo>
                  <a:pt x="2516732" y="700480"/>
                </a:lnTo>
                <a:lnTo>
                  <a:pt x="2471546" y="714136"/>
                </a:lnTo>
                <a:lnTo>
                  <a:pt x="2424286" y="727193"/>
                </a:lnTo>
                <a:lnTo>
                  <a:pt x="2375027" y="739629"/>
                </a:lnTo>
                <a:lnTo>
                  <a:pt x="2323844" y="751421"/>
                </a:lnTo>
                <a:lnTo>
                  <a:pt x="2270813" y="762547"/>
                </a:lnTo>
                <a:lnTo>
                  <a:pt x="2216011" y="772987"/>
                </a:lnTo>
                <a:lnTo>
                  <a:pt x="2159513" y="782717"/>
                </a:lnTo>
                <a:lnTo>
                  <a:pt x="2101395" y="791716"/>
                </a:lnTo>
                <a:lnTo>
                  <a:pt x="2041733" y="799962"/>
                </a:lnTo>
                <a:lnTo>
                  <a:pt x="1980602" y="807434"/>
                </a:lnTo>
                <a:lnTo>
                  <a:pt x="1918079" y="814108"/>
                </a:lnTo>
                <a:lnTo>
                  <a:pt x="1854239" y="819964"/>
                </a:lnTo>
                <a:lnTo>
                  <a:pt x="1789159" y="824979"/>
                </a:lnTo>
                <a:lnTo>
                  <a:pt x="1722914" y="829131"/>
                </a:lnTo>
                <a:lnTo>
                  <a:pt x="1655579" y="832399"/>
                </a:lnTo>
                <a:lnTo>
                  <a:pt x="1587231" y="834760"/>
                </a:lnTo>
                <a:lnTo>
                  <a:pt x="1517946" y="836193"/>
                </a:lnTo>
                <a:lnTo>
                  <a:pt x="1447800" y="836676"/>
                </a:lnTo>
                <a:lnTo>
                  <a:pt x="1377653" y="836193"/>
                </a:lnTo>
                <a:lnTo>
                  <a:pt x="1308368" y="834760"/>
                </a:lnTo>
                <a:lnTo>
                  <a:pt x="1240020" y="832399"/>
                </a:lnTo>
                <a:lnTo>
                  <a:pt x="1172685" y="829131"/>
                </a:lnTo>
                <a:lnTo>
                  <a:pt x="1106440" y="824979"/>
                </a:lnTo>
                <a:lnTo>
                  <a:pt x="1041360" y="819964"/>
                </a:lnTo>
                <a:lnTo>
                  <a:pt x="977520" y="814108"/>
                </a:lnTo>
                <a:lnTo>
                  <a:pt x="914997" y="807434"/>
                </a:lnTo>
                <a:lnTo>
                  <a:pt x="853866" y="799962"/>
                </a:lnTo>
                <a:lnTo>
                  <a:pt x="794204" y="791716"/>
                </a:lnTo>
                <a:lnTo>
                  <a:pt x="736086" y="782717"/>
                </a:lnTo>
                <a:lnTo>
                  <a:pt x="679588" y="772987"/>
                </a:lnTo>
                <a:lnTo>
                  <a:pt x="624786" y="762547"/>
                </a:lnTo>
                <a:lnTo>
                  <a:pt x="571755" y="751421"/>
                </a:lnTo>
                <a:lnTo>
                  <a:pt x="520572" y="739629"/>
                </a:lnTo>
                <a:lnTo>
                  <a:pt x="471313" y="727193"/>
                </a:lnTo>
                <a:lnTo>
                  <a:pt x="424052" y="714136"/>
                </a:lnTo>
                <a:lnTo>
                  <a:pt x="378867" y="700480"/>
                </a:lnTo>
                <a:lnTo>
                  <a:pt x="335833" y="686246"/>
                </a:lnTo>
                <a:lnTo>
                  <a:pt x="295025" y="671457"/>
                </a:lnTo>
                <a:lnTo>
                  <a:pt x="256520" y="656133"/>
                </a:lnTo>
                <a:lnTo>
                  <a:pt x="220394" y="640298"/>
                </a:lnTo>
                <a:lnTo>
                  <a:pt x="155579" y="607180"/>
                </a:lnTo>
                <a:lnTo>
                  <a:pt x="101188" y="572278"/>
                </a:lnTo>
                <a:lnTo>
                  <a:pt x="57828" y="535768"/>
                </a:lnTo>
                <a:lnTo>
                  <a:pt x="26106" y="497824"/>
                </a:lnTo>
                <a:lnTo>
                  <a:pt x="6627" y="458622"/>
                </a:lnTo>
                <a:lnTo>
                  <a:pt x="0" y="41833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81059" y="681227"/>
            <a:ext cx="1256030" cy="820419"/>
          </a:xfrm>
          <a:custGeom>
            <a:avLst/>
            <a:gdLst/>
            <a:ahLst/>
            <a:cxnLst/>
            <a:rect l="l" t="t" r="r" b="b"/>
            <a:pathLst>
              <a:path w="1256029" h="820419">
                <a:moveTo>
                  <a:pt x="0" y="409956"/>
                </a:moveTo>
                <a:lnTo>
                  <a:pt x="10114" y="336258"/>
                </a:lnTo>
                <a:lnTo>
                  <a:pt x="39274" y="266897"/>
                </a:lnTo>
                <a:lnTo>
                  <a:pt x="60444" y="234205"/>
                </a:lnTo>
                <a:lnTo>
                  <a:pt x="85710" y="203030"/>
                </a:lnTo>
                <a:lnTo>
                  <a:pt x="114853" y="173519"/>
                </a:lnTo>
                <a:lnTo>
                  <a:pt x="147650" y="145814"/>
                </a:lnTo>
                <a:lnTo>
                  <a:pt x="183880" y="120062"/>
                </a:lnTo>
                <a:lnTo>
                  <a:pt x="223321" y="96407"/>
                </a:lnTo>
                <a:lnTo>
                  <a:pt x="265752" y="74992"/>
                </a:lnTo>
                <a:lnTo>
                  <a:pt x="310952" y="55964"/>
                </a:lnTo>
                <a:lnTo>
                  <a:pt x="358699" y="39467"/>
                </a:lnTo>
                <a:lnTo>
                  <a:pt x="408771" y="25644"/>
                </a:lnTo>
                <a:lnTo>
                  <a:pt x="460948" y="14642"/>
                </a:lnTo>
                <a:lnTo>
                  <a:pt x="515007" y="6603"/>
                </a:lnTo>
                <a:lnTo>
                  <a:pt x="570727" y="1675"/>
                </a:lnTo>
                <a:lnTo>
                  <a:pt x="627888" y="0"/>
                </a:lnTo>
                <a:lnTo>
                  <a:pt x="685029" y="1675"/>
                </a:lnTo>
                <a:lnTo>
                  <a:pt x="740735" y="6603"/>
                </a:lnTo>
                <a:lnTo>
                  <a:pt x="794783" y="14642"/>
                </a:lnTo>
                <a:lnTo>
                  <a:pt x="846953" y="25644"/>
                </a:lnTo>
                <a:lnTo>
                  <a:pt x="897021" y="39467"/>
                </a:lnTo>
                <a:lnTo>
                  <a:pt x="944767" y="55964"/>
                </a:lnTo>
                <a:lnTo>
                  <a:pt x="989968" y="74992"/>
                </a:lnTo>
                <a:lnTo>
                  <a:pt x="1032402" y="96407"/>
                </a:lnTo>
                <a:lnTo>
                  <a:pt x="1071848" y="120062"/>
                </a:lnTo>
                <a:lnTo>
                  <a:pt x="1108083" y="145814"/>
                </a:lnTo>
                <a:lnTo>
                  <a:pt x="1140887" y="173519"/>
                </a:lnTo>
                <a:lnTo>
                  <a:pt x="1170036" y="203030"/>
                </a:lnTo>
                <a:lnTo>
                  <a:pt x="1195310" y="234205"/>
                </a:lnTo>
                <a:lnTo>
                  <a:pt x="1216486" y="266897"/>
                </a:lnTo>
                <a:lnTo>
                  <a:pt x="1245657" y="336258"/>
                </a:lnTo>
                <a:lnTo>
                  <a:pt x="1255776" y="409956"/>
                </a:lnTo>
                <a:lnTo>
                  <a:pt x="1253209" y="447274"/>
                </a:lnTo>
                <a:lnTo>
                  <a:pt x="1233342" y="518948"/>
                </a:lnTo>
                <a:lnTo>
                  <a:pt x="1195310" y="585706"/>
                </a:lnTo>
                <a:lnTo>
                  <a:pt x="1170036" y="616881"/>
                </a:lnTo>
                <a:lnTo>
                  <a:pt x="1140887" y="646392"/>
                </a:lnTo>
                <a:lnTo>
                  <a:pt x="1108083" y="674097"/>
                </a:lnTo>
                <a:lnTo>
                  <a:pt x="1071848" y="699849"/>
                </a:lnTo>
                <a:lnTo>
                  <a:pt x="1032402" y="723504"/>
                </a:lnTo>
                <a:lnTo>
                  <a:pt x="989968" y="744919"/>
                </a:lnTo>
                <a:lnTo>
                  <a:pt x="944767" y="763947"/>
                </a:lnTo>
                <a:lnTo>
                  <a:pt x="897021" y="780444"/>
                </a:lnTo>
                <a:lnTo>
                  <a:pt x="846953" y="794267"/>
                </a:lnTo>
                <a:lnTo>
                  <a:pt x="794783" y="805269"/>
                </a:lnTo>
                <a:lnTo>
                  <a:pt x="740735" y="813308"/>
                </a:lnTo>
                <a:lnTo>
                  <a:pt x="685029" y="818236"/>
                </a:lnTo>
                <a:lnTo>
                  <a:pt x="627888" y="819912"/>
                </a:lnTo>
                <a:lnTo>
                  <a:pt x="570727" y="818236"/>
                </a:lnTo>
                <a:lnTo>
                  <a:pt x="515007" y="813308"/>
                </a:lnTo>
                <a:lnTo>
                  <a:pt x="460948" y="805269"/>
                </a:lnTo>
                <a:lnTo>
                  <a:pt x="408771" y="794267"/>
                </a:lnTo>
                <a:lnTo>
                  <a:pt x="358699" y="780444"/>
                </a:lnTo>
                <a:lnTo>
                  <a:pt x="310952" y="763947"/>
                </a:lnTo>
                <a:lnTo>
                  <a:pt x="265752" y="744919"/>
                </a:lnTo>
                <a:lnTo>
                  <a:pt x="223321" y="723504"/>
                </a:lnTo>
                <a:lnTo>
                  <a:pt x="183880" y="699849"/>
                </a:lnTo>
                <a:lnTo>
                  <a:pt x="147650" y="674097"/>
                </a:lnTo>
                <a:lnTo>
                  <a:pt x="114853" y="646392"/>
                </a:lnTo>
                <a:lnTo>
                  <a:pt x="85710" y="616881"/>
                </a:lnTo>
                <a:lnTo>
                  <a:pt x="60444" y="585706"/>
                </a:lnTo>
                <a:lnTo>
                  <a:pt x="39274" y="553014"/>
                </a:lnTo>
                <a:lnTo>
                  <a:pt x="10114" y="483653"/>
                </a:lnTo>
                <a:lnTo>
                  <a:pt x="0" y="40995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7029" y="2612898"/>
            <a:ext cx="1388745" cy="277495"/>
          </a:xfrm>
          <a:custGeom>
            <a:avLst/>
            <a:gdLst/>
            <a:ahLst/>
            <a:cxnLst/>
            <a:rect l="l" t="t" r="r" b="b"/>
            <a:pathLst>
              <a:path w="1388745" h="277494">
                <a:moveTo>
                  <a:pt x="0" y="277367"/>
                </a:moveTo>
                <a:lnTo>
                  <a:pt x="1388364" y="277367"/>
                </a:lnTo>
                <a:lnTo>
                  <a:pt x="1388364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7029" y="2612898"/>
            <a:ext cx="1388745" cy="277495"/>
          </a:xfrm>
          <a:custGeom>
            <a:avLst/>
            <a:gdLst/>
            <a:ahLst/>
            <a:cxnLst/>
            <a:rect l="l" t="t" r="r" b="b"/>
            <a:pathLst>
              <a:path w="1388745" h="277494">
                <a:moveTo>
                  <a:pt x="0" y="277367"/>
                </a:moveTo>
                <a:lnTo>
                  <a:pt x="1388364" y="277367"/>
                </a:lnTo>
                <a:lnTo>
                  <a:pt x="1388364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ln w="19812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7509" y="1759584"/>
            <a:ext cx="19094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spc="-5" dirty="0">
                <a:latin typeface="Trebuchet MS"/>
                <a:cs typeface="Trebuchet MS"/>
              </a:rPr>
              <a:t>FORM</a:t>
            </a:r>
            <a:r>
              <a:rPr sz="3600" b="1" u="heavy" spc="-80" dirty="0">
                <a:latin typeface="Trebuchet MS"/>
                <a:cs typeface="Trebuchet MS"/>
              </a:rPr>
              <a:t> </a:t>
            </a:r>
            <a:r>
              <a:rPr sz="3600" b="1" u="heavy" dirty="0">
                <a:latin typeface="Trebuchet MS"/>
                <a:cs typeface="Trebuchet MS"/>
              </a:rPr>
              <a:t>#2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5837" y="2856865"/>
            <a:ext cx="1233170" cy="11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EF7E09"/>
                </a:solidFill>
                <a:latin typeface="Trebuchet MS"/>
                <a:cs typeface="Trebuchet MS"/>
              </a:rPr>
              <a:t>ADD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EF7E09"/>
                </a:solidFill>
                <a:latin typeface="Trebuchet MS"/>
                <a:cs typeface="Trebuchet MS"/>
              </a:rPr>
              <a:t>FORM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9896" y="21"/>
            <a:ext cx="5290522" cy="6849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898" y="1739519"/>
            <a:ext cx="2872740" cy="276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600" u="heavy" dirty="0">
                <a:solidFill>
                  <a:srgbClr val="EF7E09"/>
                </a:solidFill>
                <a:latin typeface="Trebuchet MS"/>
                <a:cs typeface="Trebuchet MS"/>
              </a:rPr>
              <a:t>FORM</a:t>
            </a:r>
            <a:r>
              <a:rPr sz="3600" u="heavy" spc="-11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u="heavy" spc="-5" dirty="0">
                <a:solidFill>
                  <a:srgbClr val="EF7E09"/>
                </a:solidFill>
                <a:latin typeface="Trebuchet MS"/>
                <a:cs typeface="Trebuchet MS"/>
              </a:rPr>
              <a:t>#3</a:t>
            </a:r>
            <a:endParaRPr sz="3600">
              <a:latin typeface="Trebuchet MS"/>
              <a:cs typeface="Trebuchet MS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3600" dirty="0">
                <a:solidFill>
                  <a:srgbClr val="EF7E09"/>
                </a:solidFill>
                <a:latin typeface="Trebuchet MS"/>
                <a:cs typeface="Trebuchet MS"/>
              </a:rPr>
              <a:t>Authorization  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and Consent  </a:t>
            </a:r>
            <a:r>
              <a:rPr sz="3600" dirty="0">
                <a:solidFill>
                  <a:srgbClr val="EF7E09"/>
                </a:solidFill>
                <a:latin typeface="Trebuchet MS"/>
                <a:cs typeface="Trebuchet MS"/>
              </a:rPr>
              <a:t>for</a:t>
            </a:r>
            <a:r>
              <a:rPr sz="3600" spc="-16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spc="-45" dirty="0">
                <a:solidFill>
                  <a:srgbClr val="EF7E09"/>
                </a:solidFill>
                <a:latin typeface="Trebuchet MS"/>
                <a:cs typeface="Trebuchet MS"/>
              </a:rPr>
              <a:t>Treatment  </a:t>
            </a:r>
            <a:r>
              <a:rPr sz="3600" dirty="0">
                <a:solidFill>
                  <a:srgbClr val="EF7E09"/>
                </a:solidFill>
                <a:latin typeface="Trebuchet MS"/>
                <a:cs typeface="Trebuchet MS"/>
              </a:rPr>
              <a:t>of a</a:t>
            </a:r>
            <a:r>
              <a:rPr sz="3600" spc="-9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Minor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5797" y="1773301"/>
            <a:ext cx="5859145" cy="331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600" b="1" spc="-5" dirty="0">
                <a:solidFill>
                  <a:srgbClr val="EF7E09"/>
                </a:solidFill>
                <a:latin typeface="Trebuchet MS"/>
                <a:cs typeface="Trebuchet MS"/>
              </a:rPr>
              <a:t>FORM</a:t>
            </a:r>
            <a:r>
              <a:rPr sz="3600" b="1" spc="-7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b="1" u="heavy" dirty="0">
                <a:solidFill>
                  <a:srgbClr val="EF7E09"/>
                </a:solidFill>
                <a:latin typeface="Trebuchet MS"/>
                <a:cs typeface="Trebuchet MS"/>
              </a:rPr>
              <a:t>#4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High School</a:t>
            </a:r>
            <a:r>
              <a:rPr sz="3600" spc="-13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EF7E09"/>
                </a:solidFill>
                <a:latin typeface="Trebuchet MS"/>
                <a:cs typeface="Trebuchet MS"/>
              </a:rPr>
              <a:t>Transcript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reflecting cumulative</a:t>
            </a:r>
            <a:r>
              <a:rPr sz="3600" spc="-6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spc="-135" dirty="0">
                <a:solidFill>
                  <a:srgbClr val="EF7E09"/>
                </a:solidFill>
                <a:latin typeface="Trebuchet MS"/>
                <a:cs typeface="Trebuchet MS"/>
              </a:rPr>
              <a:t>GPA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(from </a:t>
            </a:r>
            <a:r>
              <a:rPr sz="3600" dirty="0">
                <a:solidFill>
                  <a:srgbClr val="EF7E09"/>
                </a:solidFill>
                <a:latin typeface="Trebuchet MS"/>
                <a:cs typeface="Trebuchet MS"/>
              </a:rPr>
              <a:t>high school</a:t>
            </a:r>
            <a:r>
              <a:rPr sz="3600" spc="-8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counselor)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282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Office Theme</vt:lpstr>
      <vt:lpstr>Glendale Community College Dual Enrollment</vt:lpstr>
      <vt:lpstr>What is Dual Enrollment?</vt:lpstr>
      <vt:lpstr>PowerPoint Presentation</vt:lpstr>
      <vt:lpstr>PowerPoint Presentation</vt:lpstr>
      <vt:lpstr>PowerPoint Presentation</vt:lpstr>
      <vt:lpstr>PowerPoint Presentation</vt:lpstr>
      <vt:lpstr>FORM #2</vt:lpstr>
      <vt:lpstr>PowerPoint Presentation</vt:lpstr>
      <vt:lpstr>PowerPoint Presentation</vt:lpstr>
      <vt:lpstr>ACTIVATE MyGCC --Student Portal</vt:lpstr>
      <vt:lpstr>PowerPoint Presentation</vt:lpstr>
      <vt:lpstr>ACTIVATE GCC EMAIL</vt:lpstr>
      <vt:lpstr>FERPA</vt:lpstr>
      <vt:lpstr>Glendale College Student Conduct Policy</vt:lpstr>
      <vt:lpstr>Drop Deadlines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Chil-Gevorkyan</dc:creator>
  <cp:lastModifiedBy>Meg Chil-Gevorkyan</cp:lastModifiedBy>
  <cp:revision>1</cp:revision>
  <dcterms:created xsi:type="dcterms:W3CDTF">2019-09-04T15:50:07Z</dcterms:created>
  <dcterms:modified xsi:type="dcterms:W3CDTF">2019-09-04T22:52:07Z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2019-09-04T00:00:00Z</vt:filetime>
  </property>
</Properties>
</file>