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5340"/>
  </p:normalViewPr>
  <p:slideViewPr>
    <p:cSldViewPr snapToGrid="0" snapToObjects="1">
      <p:cViewPr varScale="1">
        <p:scale>
          <a:sx n="125" d="100"/>
          <a:sy n="125" d="100"/>
        </p:scale>
        <p:origin x="5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40EE-44FA-DF49-A5C0-413139E7BA1C}" type="datetimeFigureOut">
              <a:rPr lang="en-US" smtClean="0"/>
              <a:t>5/21/19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E01B-1E70-5040-9427-7DC6DA49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00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40EE-44FA-DF49-A5C0-413139E7BA1C}" type="datetimeFigureOut">
              <a:rPr lang="en-US" smtClean="0"/>
              <a:t>5/21/19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E01B-1E70-5040-9427-7DC6DA49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55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40EE-44FA-DF49-A5C0-413139E7BA1C}" type="datetimeFigureOut">
              <a:rPr lang="en-US" smtClean="0"/>
              <a:t>5/21/19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E01B-1E70-5040-9427-7DC6DA49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23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40EE-44FA-DF49-A5C0-413139E7BA1C}" type="datetimeFigureOut">
              <a:rPr lang="en-US" smtClean="0"/>
              <a:t>5/21/19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E01B-1E70-5040-9427-7DC6DA49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797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40EE-44FA-DF49-A5C0-413139E7BA1C}" type="datetimeFigureOut">
              <a:rPr lang="en-US" smtClean="0"/>
              <a:t>5/21/19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E01B-1E70-5040-9427-7DC6DA49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573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40EE-44FA-DF49-A5C0-413139E7BA1C}" type="datetimeFigureOut">
              <a:rPr lang="en-US" smtClean="0"/>
              <a:t>5/21/19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E01B-1E70-5040-9427-7DC6DA49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2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40EE-44FA-DF49-A5C0-413139E7BA1C}" type="datetimeFigureOut">
              <a:rPr lang="en-US" smtClean="0"/>
              <a:t>5/21/19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E01B-1E70-5040-9427-7DC6DA49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49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40EE-44FA-DF49-A5C0-413139E7BA1C}" type="datetimeFigureOut">
              <a:rPr lang="en-US" smtClean="0"/>
              <a:t>5/21/19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E01B-1E70-5040-9427-7DC6DA49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887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40EE-44FA-DF49-A5C0-413139E7BA1C}" type="datetimeFigureOut">
              <a:rPr lang="en-US" smtClean="0"/>
              <a:t>5/21/19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E01B-1E70-5040-9427-7DC6DA49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19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40EE-44FA-DF49-A5C0-413139E7BA1C}" type="datetimeFigureOut">
              <a:rPr lang="en-US" smtClean="0"/>
              <a:t>5/21/19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E01B-1E70-5040-9427-7DC6DA49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40EE-44FA-DF49-A5C0-413139E7BA1C}" type="datetimeFigureOut">
              <a:rPr lang="en-US" smtClean="0"/>
              <a:t>5/21/19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E01B-1E70-5040-9427-7DC6DA49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354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A40EE-44FA-DF49-A5C0-413139E7BA1C}" type="datetimeFigureOut">
              <a:rPr lang="en-US" smtClean="0"/>
              <a:t>5/21/19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3E01B-1E70-5040-9427-7DC6DA49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36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Teaching Math 136</a:t>
            </a:r>
            <a:br>
              <a:rPr lang="en-US" dirty="0"/>
            </a:br>
            <a:r>
              <a:rPr lang="en-US" dirty="0"/>
              <a:t>Statistics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Part 2</a:t>
            </a:r>
          </a:p>
          <a:p>
            <a:r>
              <a:rPr lang="en-US" dirty="0"/>
              <a:t>Glendale Community College</a:t>
            </a:r>
          </a:p>
          <a:p>
            <a:r>
              <a:rPr lang="en-US" dirty="0"/>
              <a:t>Kim Foong Chong</a:t>
            </a:r>
          </a:p>
          <a:p>
            <a:r>
              <a:rPr lang="en-US" dirty="0"/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532670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300" dirty="0"/>
              <a:t>We make inference about parameters not statistics.  We use statistics to do this.</a:t>
            </a:r>
          </a:p>
          <a:p>
            <a:endParaRPr lang="en-US" sz="3300" dirty="0"/>
          </a:p>
          <a:p>
            <a:r>
              <a:rPr lang="en-US" sz="3300" dirty="0"/>
              <a:t>Inference answers two basic questions.</a:t>
            </a:r>
          </a:p>
          <a:p>
            <a:pPr marL="0" indent="0">
              <a:buNone/>
            </a:pPr>
            <a:endParaRPr lang="en-US" sz="3300" dirty="0"/>
          </a:p>
          <a:p>
            <a:pPr marL="0" indent="0">
              <a:buNone/>
            </a:pPr>
            <a:r>
              <a:rPr lang="en-US" sz="3300" dirty="0"/>
              <a:t>    1. What are possible values of a parameter?  Use Confidence Intervals.</a:t>
            </a:r>
          </a:p>
          <a:p>
            <a:pPr marL="0" indent="0">
              <a:buNone/>
            </a:pPr>
            <a:endParaRPr lang="en-US" sz="3300" dirty="0"/>
          </a:p>
          <a:p>
            <a:pPr marL="0" indent="0">
              <a:buNone/>
            </a:pPr>
            <a:r>
              <a:rPr lang="en-US" sz="3300" dirty="0"/>
              <a:t>    2. Is a value of a parameter plausible? Use Hypothesis Tests.</a:t>
            </a:r>
          </a:p>
          <a:p>
            <a:pPr marL="0" indent="0">
              <a:buNone/>
            </a:pPr>
            <a:endParaRPr lang="en-US" sz="3300" dirty="0"/>
          </a:p>
          <a:p>
            <a:pPr marL="0" indent="0">
              <a:buNone/>
            </a:pPr>
            <a:r>
              <a:rPr lang="en-US" sz="3300" dirty="0"/>
              <a:t>Inference relies on the statistic from a single sample, the sampling distribution of that statistic, and probability.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295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C-level Confidence Interval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Take a sample and calculate the statistic.</a:t>
                </a:r>
              </a:p>
              <a:p>
                <a:r>
                  <a:rPr lang="en-US" dirty="0"/>
                  <a:t>Using the sampling distribution of the statistic and a confidence level to calculate the margin of error around the statistic.</a:t>
                </a:r>
              </a:p>
              <a:p>
                <a:r>
                  <a:rPr lang="en-US" dirty="0"/>
                  <a:t>The Confidence Interval:      statistic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±</m:t>
                    </m:r>
                  </m:oMath>
                </a14:m>
                <a:r>
                  <a:rPr lang="en-US" dirty="0"/>
                  <a:t>margin of error.</a:t>
                </a:r>
              </a:p>
              <a:p>
                <a:r>
                  <a:rPr lang="en-US" dirty="0"/>
                  <a:t>The confidence level C tells us the probability that the CI will contain the parameter.  </a:t>
                </a:r>
              </a:p>
              <a:p>
                <a:r>
                  <a:rPr lang="en-US" i="1" dirty="0"/>
                  <a:t>We say we are confident in the method of calculating confidence intervals.  At 95% confidence, if we had to calculate many CI’s, 95% of them would capture the parameter but 5% would not.  We do not know if our interval is one that does capture the parameter or not.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3081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6689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a Confidence Interval for 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A random sample of 100 students finds that 10 are left-handed.  Find a 95% CI for the proportion of left-handed students.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±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𝑍</m:t>
                        </m:r>
                      </m:e>
                      <m:sup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∗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mr-IN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acc>
                              <m:accPr>
                                <m:chr m:val="̂"/>
                                <m:ctrlPr>
                                  <a:rPr lang="mr-IN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𝑝</m:t>
                                </m:r>
                              </m:e>
                            </m:acc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  <m:t>(1−</m:t>
                            </m:r>
                            <m:acc>
                              <m:accPr>
                                <m:chr m:val="̂"/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𝑝</m:t>
                                </m:r>
                              </m:e>
                            </m:acc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  <m:t>𝑛</m:t>
                            </m:r>
                          </m:den>
                        </m:f>
                      </m:e>
                    </m:rad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6206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Hypothesis Test (for a population proportion)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Hypothesis tests involves testing a null hypothesis that the parameter is equal to a specific value (H</a:t>
                </a:r>
                <a:r>
                  <a:rPr lang="en-US" baseline="-25000" dirty="0"/>
                  <a:t>0</a:t>
                </a:r>
                <a:r>
                  <a:rPr lang="en-US" dirty="0"/>
                  <a:t>: p=1/6) against some alternative hypothesis (H</a:t>
                </a:r>
                <a:r>
                  <a:rPr lang="en-US" baseline="-25000" dirty="0"/>
                  <a:t>a</a:t>
                </a:r>
                <a:r>
                  <a:rPr lang="en-US" dirty="0"/>
                  <a:t>: p&lt;1/6).</a:t>
                </a:r>
              </a:p>
              <a:p>
                <a:r>
                  <a:rPr lang="en-US" dirty="0"/>
                  <a:t>We take a single sample and calculate the statistic,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en-US" baseline="-25000" dirty="0"/>
                  <a:t>1.</a:t>
                </a:r>
                <a:endParaRPr lang="en-US" dirty="0"/>
              </a:p>
              <a:p>
                <a:r>
                  <a:rPr lang="en-US" dirty="0"/>
                  <a:t>Assuming the null hypothesis to be true, use the sampling distribution for statistic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en-US" dirty="0"/>
                  <a:t> to calculate the probability of a value equal to or more extreme than the value for the statistic you found.  This is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charset="0"/>
                      </a:rPr>
                      <m:t>𝑃</m:t>
                    </m:r>
                    <m:r>
                      <a:rPr lang="en-US" b="0" i="1" smtClean="0">
                        <a:latin typeface="Cambria Math" charset="0"/>
                      </a:rPr>
                      <m:t>(</m:t>
                    </m:r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charset="0"/>
                          </a:rPr>
                          <m:t>𝑝</m:t>
                        </m:r>
                      </m:e>
                    </m:acc>
                    <m:r>
                      <a:rPr lang="en-US" b="0" i="0" smtClean="0">
                        <a:latin typeface="Cambria Math" charset="0"/>
                      </a:rPr>
                      <m:t>&lt;</m:t>
                    </m:r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en-US" baseline="-25000" dirty="0"/>
                  <a:t>1</a:t>
                </a:r>
                <a:r>
                  <a:rPr lang="en-US" dirty="0"/>
                  <a:t>).</a:t>
                </a:r>
              </a:p>
              <a:p>
                <a:r>
                  <a:rPr lang="en-US" dirty="0"/>
                  <a:t>The probability of such results is the p-value and gives us mounting evidence against the validity of null hypothesis.  </a:t>
                </a:r>
                <a:r>
                  <a:rPr lang="en-US" dirty="0" err="1"/>
                  <a:t>p</a:t>
                </a:r>
                <a:r>
                  <a:rPr lang="en-US" baseline="-25000" dirty="0" err="1"/>
                  <a:t>val</a:t>
                </a:r>
                <a:r>
                  <a:rPr lang="en-US" dirty="0"/>
                  <a:t>=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𝑃</m:t>
                    </m:r>
                    <m:r>
                      <a:rPr lang="en-US" i="1">
                        <a:latin typeface="Cambria Math" charset="0"/>
                      </a:rPr>
                      <m:t>(</m:t>
                    </m:r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charset="0"/>
                          </a:rPr>
                          <m:t>𝑝</m:t>
                        </m:r>
                      </m:e>
                    </m:acc>
                    <m:r>
                      <a:rPr lang="en-US" b="0" i="0" smtClean="0">
                        <a:latin typeface="Cambria Math" charset="0"/>
                      </a:rPr>
                      <m:t>&lt;</m:t>
                    </m:r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en-US" baseline="-25000" dirty="0"/>
                  <a:t>1</a:t>
                </a:r>
                <a:r>
                  <a:rPr lang="en-US" dirty="0"/>
                  <a:t>).</a:t>
                </a:r>
              </a:p>
              <a:p>
                <a:r>
                  <a:rPr lang="en-US" dirty="0"/>
                  <a:t>We decide to reject or fail to reject the null hypothesis based on  a threshold value,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∝</m:t>
                    </m:r>
                  </m:oMath>
                </a14:m>
                <a:r>
                  <a:rPr lang="en-US" dirty="0"/>
                  <a:t>.  Reject H</a:t>
                </a:r>
                <a:r>
                  <a:rPr lang="en-US" baseline="-25000" dirty="0"/>
                  <a:t>0</a:t>
                </a:r>
                <a:r>
                  <a:rPr lang="en-US" dirty="0"/>
                  <a:t> if </a:t>
                </a:r>
                <a:r>
                  <a:rPr lang="en-US" dirty="0" err="1"/>
                  <a:t>p</a:t>
                </a:r>
                <a:r>
                  <a:rPr lang="en-US" baseline="-25000" dirty="0" err="1"/>
                  <a:t>val</a:t>
                </a:r>
                <a:r>
                  <a:rPr lang="en-US" dirty="0"/>
                  <a:t> &lt;</a:t>
                </a:r>
                <a:r>
                  <a:rPr lang="en-US" dirty="0">
                    <a:ea typeface="Cambria Math" charset="0"/>
                    <a:cs typeface="Cambria Math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∝</m:t>
                    </m:r>
                    <m:r>
                      <a:rPr lang="en-US" b="0" i="0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.</m:t>
                    </m:r>
                  </m:oMath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28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138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gamblers change the odd?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game of craps involves tossing two 6-sided dice.  If one can reduce the chance of throwing a 7 the expected winnings will be in the player’s favor.  </a:t>
            </a:r>
          </a:p>
          <a:p>
            <a:r>
              <a:rPr lang="en-US" dirty="0"/>
              <a:t>Suppose a gambler throws 6 sevens out of 80 tosses.  Is there evidence that she throws less 7’s than normal?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755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at GCC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Statcrunch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requires code ($13) and computer classroom (maybe), </a:t>
            </a:r>
          </a:p>
          <a:p>
            <a:pPr marL="0" indent="0">
              <a:buNone/>
            </a:pPr>
            <a:r>
              <a:rPr lang="en-US" dirty="0"/>
              <a:t>		very intuitive, handles large datasets with ease.</a:t>
            </a:r>
          </a:p>
          <a:p>
            <a:r>
              <a:rPr lang="en-US" dirty="0" err="1"/>
              <a:t>Ti</a:t>
            </a:r>
            <a:r>
              <a:rPr lang="en-US" dirty="0"/>
              <a:t> Calculator </a:t>
            </a:r>
            <a:r>
              <a:rPr lang="mr-IN" dirty="0"/>
              <a:t>–</a:t>
            </a:r>
            <a:r>
              <a:rPr lang="en-US" dirty="0"/>
              <a:t> GCC rents </a:t>
            </a:r>
            <a:r>
              <a:rPr lang="en-US" dirty="0" err="1"/>
              <a:t>Ti’s</a:t>
            </a:r>
            <a:r>
              <a:rPr lang="en-US" dirty="0"/>
              <a:t> ($20) or purchase ($20 plus) or use 			online simulator, no special classroom required, not so 			intuitive, logistically cannot use large datasets.</a:t>
            </a:r>
          </a:p>
          <a:p>
            <a:r>
              <a:rPr lang="en-US" dirty="0"/>
              <a:t>Excel </a:t>
            </a:r>
            <a:r>
              <a:rPr lang="mr-IN" dirty="0"/>
              <a:t>–</a:t>
            </a:r>
            <a:r>
              <a:rPr lang="en-US" dirty="0"/>
              <a:t> requires computer classroom, installed on GCC computers,  			off-campus use free online versions, can use imported 			large datasets.</a:t>
            </a:r>
          </a:p>
          <a:p>
            <a:r>
              <a:rPr lang="en-US" dirty="0"/>
              <a:t>Technology not supported needs to be accessible and reasonable for students.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067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GAISE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Updated Guidelines</a:t>
            </a:r>
          </a:p>
          <a:p>
            <a:pPr marL="0" indent="0">
              <a:buNone/>
            </a:pPr>
            <a:r>
              <a:rPr lang="en-US" dirty="0"/>
              <a:t>    https://</a:t>
            </a:r>
            <a:r>
              <a:rPr lang="en-US" dirty="0" err="1"/>
              <a:t>magazine.amstat.org</a:t>
            </a:r>
            <a:r>
              <a:rPr lang="en-US" dirty="0"/>
              <a:t>/blog/2017/09/01/</a:t>
            </a:r>
            <a:r>
              <a:rPr lang="en-US" dirty="0" err="1"/>
              <a:t>gaisecollegereport</a:t>
            </a:r>
            <a:r>
              <a:rPr lang="en-US" dirty="0"/>
              <a:t>/</a:t>
            </a:r>
          </a:p>
          <a:p>
            <a:r>
              <a:rPr lang="en-US" dirty="0"/>
              <a:t>Guideline focus on problem solving, critical thinking and conceptual understanding.</a:t>
            </a:r>
          </a:p>
          <a:p>
            <a:r>
              <a:rPr lang="en-US" dirty="0"/>
              <a:t>Guidelines emphasize active learning, integrating real datasets and using technology to explore and analyze data.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They suggest that algebra is not the focus of statistics.  </a:t>
            </a:r>
          </a:p>
        </p:txBody>
      </p:sp>
    </p:spTree>
    <p:extLst>
      <p:ext uri="{BB962C8B-B14F-4D97-AF65-F5344CB8AC3E}">
        <p14:creationId xmlns:p14="http://schemas.microsoft.com/office/powerpoint/2010/main" val="1504569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Distributions of Populations--Curves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439" y="1542197"/>
            <a:ext cx="10066361" cy="48938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model of the shape of the histogram is a curve.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				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48403" y="2176397"/>
                <a:ext cx="1296409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Distribution of the Sample,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𝑥</m:t>
                        </m:r>
                      </m:e>
                    </m:acc>
                    <m:r>
                      <a:rPr lang="en-US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, </m:t>
                    </m:r>
                    <m:r>
                      <a:rPr lang="en-US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𝑠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8403" y="2176397"/>
                <a:ext cx="1296409" cy="1200329"/>
              </a:xfrm>
              <a:prstGeom prst="rect">
                <a:avLst/>
              </a:prstGeom>
              <a:blipFill rotWithShape="0">
                <a:blip r:embed="rId5"/>
                <a:stretch>
                  <a:fillRect l="-3756" t="-2538" r="-7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 rot="10800000" flipV="1">
            <a:off x="1410629" y="4578336"/>
            <a:ext cx="99431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We model the population distribution with appropriate parameters μ, </a:t>
            </a:r>
            <a:r>
              <a:rPr lang="en-US" sz="2800" dirty="0" err="1"/>
              <a:t>σ</a:t>
            </a:r>
            <a:r>
              <a:rPr lang="en-US" sz="2800" dirty="0"/>
              <a:t>, or p by a curve.</a:t>
            </a:r>
          </a:p>
        </p:txBody>
      </p:sp>
      <p:pic>
        <p:nvPicPr>
          <p:cNvPr id="1034" name="Picture 10" descr="mage result for bell shaped histogra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812" y="2039570"/>
            <a:ext cx="2844812" cy="16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oxfordmathcenter.com/images/notes/300-00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6293" y="2208117"/>
            <a:ext cx="2576727" cy="1319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644107" y="3804449"/>
            <a:ext cx="358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Histogram is bell shaped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5880538" y="3989114"/>
            <a:ext cx="2463935" cy="62625"/>
          </a:xfrm>
          <a:prstGeom prst="straightConnector1">
            <a:avLst/>
          </a:prstGeom>
          <a:ln w="9842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 rot="10800000" flipV="1">
            <a:off x="8344473" y="3573617"/>
            <a:ext cx="23446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Model is  Normal Curve</a:t>
            </a:r>
          </a:p>
        </p:txBody>
      </p:sp>
      <p:sp>
        <p:nvSpPr>
          <p:cNvPr id="5" name="Freeform 4"/>
          <p:cNvSpPr/>
          <p:nvPr/>
        </p:nvSpPr>
        <p:spPr>
          <a:xfrm>
            <a:off x="3090041" y="2680138"/>
            <a:ext cx="2585545" cy="882869"/>
          </a:xfrm>
          <a:custGeom>
            <a:avLst/>
            <a:gdLst>
              <a:gd name="connsiteX0" fmla="*/ 0 w 2585545"/>
              <a:gd name="connsiteY0" fmla="*/ 867103 h 882869"/>
              <a:gd name="connsiteX1" fmla="*/ 173421 w 2585545"/>
              <a:gd name="connsiteY1" fmla="*/ 851338 h 882869"/>
              <a:gd name="connsiteX2" fmla="*/ 220718 w 2585545"/>
              <a:gd name="connsiteY2" fmla="*/ 835572 h 882869"/>
              <a:gd name="connsiteX3" fmla="*/ 236483 w 2585545"/>
              <a:gd name="connsiteY3" fmla="*/ 788276 h 882869"/>
              <a:gd name="connsiteX4" fmla="*/ 283780 w 2585545"/>
              <a:gd name="connsiteY4" fmla="*/ 756745 h 882869"/>
              <a:gd name="connsiteX5" fmla="*/ 362607 w 2585545"/>
              <a:gd name="connsiteY5" fmla="*/ 677917 h 882869"/>
              <a:gd name="connsiteX6" fmla="*/ 394138 w 2585545"/>
              <a:gd name="connsiteY6" fmla="*/ 630621 h 882869"/>
              <a:gd name="connsiteX7" fmla="*/ 441435 w 2585545"/>
              <a:gd name="connsiteY7" fmla="*/ 599090 h 882869"/>
              <a:gd name="connsiteX8" fmla="*/ 583325 w 2585545"/>
              <a:gd name="connsiteY8" fmla="*/ 472965 h 882869"/>
              <a:gd name="connsiteX9" fmla="*/ 662152 w 2585545"/>
              <a:gd name="connsiteY9" fmla="*/ 394138 h 882869"/>
              <a:gd name="connsiteX10" fmla="*/ 693683 w 2585545"/>
              <a:gd name="connsiteY10" fmla="*/ 346841 h 882869"/>
              <a:gd name="connsiteX11" fmla="*/ 788276 w 2585545"/>
              <a:gd name="connsiteY11" fmla="*/ 268014 h 882869"/>
              <a:gd name="connsiteX12" fmla="*/ 867104 w 2585545"/>
              <a:gd name="connsiteY12" fmla="*/ 204952 h 882869"/>
              <a:gd name="connsiteX13" fmla="*/ 898635 w 2585545"/>
              <a:gd name="connsiteY13" fmla="*/ 157655 h 882869"/>
              <a:gd name="connsiteX14" fmla="*/ 1040525 w 2585545"/>
              <a:gd name="connsiteY14" fmla="*/ 63062 h 882869"/>
              <a:gd name="connsiteX15" fmla="*/ 1087821 w 2585545"/>
              <a:gd name="connsiteY15" fmla="*/ 31531 h 882869"/>
              <a:gd name="connsiteX16" fmla="*/ 1182414 w 2585545"/>
              <a:gd name="connsiteY16" fmla="*/ 0 h 882869"/>
              <a:gd name="connsiteX17" fmla="*/ 1403131 w 2585545"/>
              <a:gd name="connsiteY17" fmla="*/ 15765 h 882869"/>
              <a:gd name="connsiteX18" fmla="*/ 1497725 w 2585545"/>
              <a:gd name="connsiteY18" fmla="*/ 47296 h 882869"/>
              <a:gd name="connsiteX19" fmla="*/ 1529256 w 2585545"/>
              <a:gd name="connsiteY19" fmla="*/ 78828 h 882869"/>
              <a:gd name="connsiteX20" fmla="*/ 1623849 w 2585545"/>
              <a:gd name="connsiteY20" fmla="*/ 157655 h 882869"/>
              <a:gd name="connsiteX21" fmla="*/ 1686911 w 2585545"/>
              <a:gd name="connsiteY21" fmla="*/ 252248 h 882869"/>
              <a:gd name="connsiteX22" fmla="*/ 1718442 w 2585545"/>
              <a:gd name="connsiteY22" fmla="*/ 299545 h 882869"/>
              <a:gd name="connsiteX23" fmla="*/ 1765738 w 2585545"/>
              <a:gd name="connsiteY23" fmla="*/ 331076 h 882869"/>
              <a:gd name="connsiteX24" fmla="*/ 1876097 w 2585545"/>
              <a:gd name="connsiteY24" fmla="*/ 441434 h 882869"/>
              <a:gd name="connsiteX25" fmla="*/ 1954925 w 2585545"/>
              <a:gd name="connsiteY25" fmla="*/ 520262 h 882869"/>
              <a:gd name="connsiteX26" fmla="*/ 2049518 w 2585545"/>
              <a:gd name="connsiteY26" fmla="*/ 583324 h 882869"/>
              <a:gd name="connsiteX27" fmla="*/ 2191407 w 2585545"/>
              <a:gd name="connsiteY27" fmla="*/ 693683 h 882869"/>
              <a:gd name="connsiteX28" fmla="*/ 2286000 w 2585545"/>
              <a:gd name="connsiteY28" fmla="*/ 740979 h 882869"/>
              <a:gd name="connsiteX29" fmla="*/ 2333297 w 2585545"/>
              <a:gd name="connsiteY29" fmla="*/ 772510 h 882869"/>
              <a:gd name="connsiteX30" fmla="*/ 2427890 w 2585545"/>
              <a:gd name="connsiteY30" fmla="*/ 804041 h 882869"/>
              <a:gd name="connsiteX31" fmla="*/ 2475187 w 2585545"/>
              <a:gd name="connsiteY31" fmla="*/ 835572 h 882869"/>
              <a:gd name="connsiteX32" fmla="*/ 2585545 w 2585545"/>
              <a:gd name="connsiteY32" fmla="*/ 882869 h 882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585545" h="882869">
                <a:moveTo>
                  <a:pt x="0" y="867103"/>
                </a:moveTo>
                <a:cubicBezTo>
                  <a:pt x="57807" y="861848"/>
                  <a:pt x="115959" y="859547"/>
                  <a:pt x="173421" y="851338"/>
                </a:cubicBezTo>
                <a:cubicBezTo>
                  <a:pt x="189872" y="848988"/>
                  <a:pt x="208967" y="847323"/>
                  <a:pt x="220718" y="835572"/>
                </a:cubicBezTo>
                <a:cubicBezTo>
                  <a:pt x="232469" y="823821"/>
                  <a:pt x="226102" y="801253"/>
                  <a:pt x="236483" y="788276"/>
                </a:cubicBezTo>
                <a:cubicBezTo>
                  <a:pt x="248320" y="773480"/>
                  <a:pt x="268014" y="767255"/>
                  <a:pt x="283780" y="756745"/>
                </a:cubicBezTo>
                <a:cubicBezTo>
                  <a:pt x="367861" y="630623"/>
                  <a:pt x="257507" y="783017"/>
                  <a:pt x="362607" y="677917"/>
                </a:cubicBezTo>
                <a:cubicBezTo>
                  <a:pt x="376005" y="664519"/>
                  <a:pt x="380740" y="644019"/>
                  <a:pt x="394138" y="630621"/>
                </a:cubicBezTo>
                <a:cubicBezTo>
                  <a:pt x="407536" y="617223"/>
                  <a:pt x="427273" y="611678"/>
                  <a:pt x="441435" y="599090"/>
                </a:cubicBezTo>
                <a:cubicBezTo>
                  <a:pt x="603422" y="455101"/>
                  <a:pt x="475981" y="544527"/>
                  <a:pt x="583325" y="472965"/>
                </a:cubicBezTo>
                <a:cubicBezTo>
                  <a:pt x="667410" y="346838"/>
                  <a:pt x="557047" y="499245"/>
                  <a:pt x="662152" y="394138"/>
                </a:cubicBezTo>
                <a:cubicBezTo>
                  <a:pt x="675550" y="380740"/>
                  <a:pt x="681553" y="361397"/>
                  <a:pt x="693683" y="346841"/>
                </a:cubicBezTo>
                <a:cubicBezTo>
                  <a:pt x="731615" y="301323"/>
                  <a:pt x="741773" y="299016"/>
                  <a:pt x="788276" y="268014"/>
                </a:cubicBezTo>
                <a:cubicBezTo>
                  <a:pt x="878640" y="132467"/>
                  <a:pt x="758317" y="291981"/>
                  <a:pt x="867104" y="204952"/>
                </a:cubicBezTo>
                <a:cubicBezTo>
                  <a:pt x="881900" y="193115"/>
                  <a:pt x="884375" y="170132"/>
                  <a:pt x="898635" y="157655"/>
                </a:cubicBezTo>
                <a:cubicBezTo>
                  <a:pt x="898640" y="157650"/>
                  <a:pt x="1016874" y="78829"/>
                  <a:pt x="1040525" y="63062"/>
                </a:cubicBezTo>
                <a:cubicBezTo>
                  <a:pt x="1056290" y="52552"/>
                  <a:pt x="1069846" y="37523"/>
                  <a:pt x="1087821" y="31531"/>
                </a:cubicBezTo>
                <a:lnTo>
                  <a:pt x="1182414" y="0"/>
                </a:lnTo>
                <a:cubicBezTo>
                  <a:pt x="1255986" y="5255"/>
                  <a:pt x="1330187" y="4824"/>
                  <a:pt x="1403131" y="15765"/>
                </a:cubicBezTo>
                <a:cubicBezTo>
                  <a:pt x="1436000" y="20695"/>
                  <a:pt x="1497725" y="47296"/>
                  <a:pt x="1497725" y="47296"/>
                </a:cubicBezTo>
                <a:cubicBezTo>
                  <a:pt x="1508235" y="57807"/>
                  <a:pt x="1517649" y="69542"/>
                  <a:pt x="1529256" y="78828"/>
                </a:cubicBezTo>
                <a:cubicBezTo>
                  <a:pt x="1582837" y="121694"/>
                  <a:pt x="1577588" y="98177"/>
                  <a:pt x="1623849" y="157655"/>
                </a:cubicBezTo>
                <a:cubicBezTo>
                  <a:pt x="1647115" y="187568"/>
                  <a:pt x="1665890" y="220717"/>
                  <a:pt x="1686911" y="252248"/>
                </a:cubicBezTo>
                <a:cubicBezTo>
                  <a:pt x="1697421" y="268014"/>
                  <a:pt x="1702676" y="289035"/>
                  <a:pt x="1718442" y="299545"/>
                </a:cubicBezTo>
                <a:lnTo>
                  <a:pt x="1765738" y="331076"/>
                </a:lnTo>
                <a:cubicBezTo>
                  <a:pt x="1838018" y="439496"/>
                  <a:pt x="1792849" y="413686"/>
                  <a:pt x="1876097" y="441434"/>
                </a:cubicBezTo>
                <a:cubicBezTo>
                  <a:pt x="1902373" y="467710"/>
                  <a:pt x="1924006" y="499649"/>
                  <a:pt x="1954925" y="520262"/>
                </a:cubicBezTo>
                <a:cubicBezTo>
                  <a:pt x="1986456" y="541283"/>
                  <a:pt x="2022722" y="556528"/>
                  <a:pt x="2049518" y="583324"/>
                </a:cubicBezTo>
                <a:cubicBezTo>
                  <a:pt x="2123609" y="657417"/>
                  <a:pt x="2078264" y="618254"/>
                  <a:pt x="2191407" y="693683"/>
                </a:cubicBezTo>
                <a:cubicBezTo>
                  <a:pt x="2252530" y="734432"/>
                  <a:pt x="2220729" y="719223"/>
                  <a:pt x="2286000" y="740979"/>
                </a:cubicBezTo>
                <a:cubicBezTo>
                  <a:pt x="2301766" y="751489"/>
                  <a:pt x="2315982" y="764815"/>
                  <a:pt x="2333297" y="772510"/>
                </a:cubicBezTo>
                <a:cubicBezTo>
                  <a:pt x="2363669" y="786009"/>
                  <a:pt x="2427890" y="804041"/>
                  <a:pt x="2427890" y="804041"/>
                </a:cubicBezTo>
                <a:cubicBezTo>
                  <a:pt x="2443656" y="814551"/>
                  <a:pt x="2457872" y="827877"/>
                  <a:pt x="2475187" y="835572"/>
                </a:cubicBezTo>
                <a:cubicBezTo>
                  <a:pt x="2597157" y="889781"/>
                  <a:pt x="2541734" y="839055"/>
                  <a:pt x="2585545" y="882869"/>
                </a:cubicBezTo>
              </a:path>
            </a:pathLst>
          </a:custGeom>
          <a:noFill/>
          <a:ln w="444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6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4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Distributions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Distributions-Normal, Binomial, Chi-Squared, Student T, and F. </a:t>
            </a:r>
          </a:p>
          <a:p>
            <a:r>
              <a:rPr lang="en-US" dirty="0"/>
              <a:t>Area under the curve is 1.00.</a:t>
            </a:r>
          </a:p>
          <a:p>
            <a:r>
              <a:rPr lang="en-US" dirty="0"/>
              <a:t>Areas under the curve give probabilities and are related to values on x-axis.</a:t>
            </a:r>
          </a:p>
          <a:p>
            <a:r>
              <a:rPr lang="en-US" dirty="0"/>
              <a:t>The Normal Curve, N(μ, </a:t>
            </a:r>
            <a:r>
              <a:rPr lang="en-US" dirty="0" err="1"/>
              <a:t>σ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  a) Center is μ, standard deviation is </a:t>
            </a:r>
            <a:r>
              <a:rPr lang="en-US" dirty="0" err="1"/>
              <a:t>σ</a:t>
            </a:r>
            <a:r>
              <a:rPr lang="en-US" dirty="0"/>
              <a:t>.  </a:t>
            </a:r>
          </a:p>
          <a:p>
            <a:pPr marL="0" indent="0">
              <a:buNone/>
            </a:pPr>
            <a:r>
              <a:rPr lang="en-US" dirty="0"/>
              <a:t>  b) All normal curves have the same bell shape (follow the Empirical Rule or  68-95-99.7 Rule ).</a:t>
            </a:r>
          </a:p>
          <a:p>
            <a:pPr marL="0" indent="0">
              <a:buNone/>
            </a:pPr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706043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Using Normal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184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Adults spend on average 2.35 hours per day watching TV with a standard deviation of 1.93 hours.  Assume the time is </a:t>
            </a:r>
            <a:r>
              <a:rPr lang="en-US" u="sng" dirty="0"/>
              <a:t>normally distributed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Find the probabilities that a randomly chosen adult spends</a:t>
            </a:r>
            <a:r>
              <a:rPr lang="mr-IN" dirty="0"/>
              <a:t>…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a) </a:t>
            </a:r>
            <a:r>
              <a:rPr lang="mr-IN" dirty="0"/>
              <a:t>…</a:t>
            </a:r>
            <a:r>
              <a:rPr lang="en-US" dirty="0"/>
              <a:t>more that 3 hours watching TV.</a:t>
            </a:r>
          </a:p>
          <a:p>
            <a:pPr marL="0" indent="0">
              <a:buNone/>
            </a:pPr>
            <a:r>
              <a:rPr lang="en-US" dirty="0"/>
              <a:t>b) </a:t>
            </a:r>
            <a:r>
              <a:rPr lang="mr-IN" dirty="0"/>
              <a:t>…</a:t>
            </a:r>
            <a:r>
              <a:rPr lang="en-US" dirty="0"/>
              <a:t>between 2 and 4.5 hours. </a:t>
            </a:r>
          </a:p>
          <a:p>
            <a:pPr marL="0" indent="0">
              <a:buNone/>
            </a:pPr>
            <a:r>
              <a:rPr lang="en-US" dirty="0"/>
              <a:t>c) Find the 90</a:t>
            </a:r>
            <a:r>
              <a:rPr lang="en-US" baseline="30000" dirty="0"/>
              <a:t>th</a:t>
            </a:r>
            <a:r>
              <a:rPr lang="en-US" dirty="0"/>
              <a:t> percentile of time spent watching TV.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Using Charts vs </a:t>
            </a:r>
            <a:r>
              <a:rPr lang="en-US" dirty="0" err="1"/>
              <a:t>Statcrunch</a:t>
            </a:r>
            <a:r>
              <a:rPr lang="en-US" dirty="0"/>
              <a:t> Calculators.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987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 to Inference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872251" y="3207224"/>
            <a:ext cx="2483892" cy="1801504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77218" y="3807725"/>
            <a:ext cx="1787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Inference</a:t>
            </a:r>
          </a:p>
        </p:txBody>
      </p:sp>
      <p:sp>
        <p:nvSpPr>
          <p:cNvPr id="6" name="Oval 5"/>
          <p:cNvSpPr/>
          <p:nvPr/>
        </p:nvSpPr>
        <p:spPr>
          <a:xfrm>
            <a:off x="1828800" y="2483893"/>
            <a:ext cx="1828800" cy="11191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639033" y="2729552"/>
            <a:ext cx="1405719" cy="87345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775510" y="2906973"/>
            <a:ext cx="1651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Probability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74460" y="2729552"/>
            <a:ext cx="158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Sampling Distribution</a:t>
            </a:r>
          </a:p>
        </p:txBody>
      </p:sp>
      <p:cxnSp>
        <p:nvCxnSpPr>
          <p:cNvPr id="12" name="Straight Arrow Connector 11"/>
          <p:cNvCxnSpPr>
            <a:endCxn id="5" idx="1"/>
          </p:cNvCxnSpPr>
          <p:nvPr/>
        </p:nvCxnSpPr>
        <p:spPr>
          <a:xfrm>
            <a:off x="3363605" y="3166280"/>
            <a:ext cx="2013613" cy="826111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6898090" y="3264710"/>
            <a:ext cx="1829938" cy="727681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1623848" y="4461641"/>
            <a:ext cx="1876097" cy="1166649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28800" y="4682359"/>
            <a:ext cx="1534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Distributions</a:t>
            </a:r>
          </a:p>
        </p:txBody>
      </p:sp>
      <p:cxnSp>
        <p:nvCxnSpPr>
          <p:cNvPr id="16" name="Straight Arrow Connector 15"/>
          <p:cNvCxnSpPr>
            <a:stCxn id="14" idx="0"/>
          </p:cNvCxnSpPr>
          <p:nvPr/>
        </p:nvCxnSpPr>
        <p:spPr>
          <a:xfrm flipV="1">
            <a:off x="2596203" y="3510820"/>
            <a:ext cx="146997" cy="1171539"/>
          </a:xfrm>
          <a:prstGeom prst="straightConnector1">
            <a:avLst/>
          </a:prstGeom>
          <a:ln w="793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259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dirty="0"/>
                  <a:t>What is the probability of an event A, P(A)=?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Empirical Approach &amp; Law of  Large Numbers           </a:t>
                </a:r>
                <a:r>
                  <a:rPr lang="mr-IN" dirty="0"/>
                  <a:t>–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mr-IN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charset="0"/>
                          </a:rPr>
                          <m:t>𝑛</m:t>
                        </m:r>
                      </m:den>
                    </m:f>
                    <m:r>
                      <a:rPr lang="is-I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→</m:t>
                    </m:r>
                    <m:r>
                      <a:rPr lang="en-US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dirty="0"/>
                  <a:t>	 as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charset="0"/>
                      </a:rPr>
                      <m:t>𝑛</m:t>
                    </m:r>
                    <m:r>
                      <a:rPr lang="is-IS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→∞</m:t>
                    </m:r>
                  </m:oMath>
                </a14:m>
                <a:endParaRPr lang="en-US" b="0" dirty="0">
                  <a:ea typeface="Cambria Math" charset="0"/>
                  <a:cs typeface="Cambria Math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		(Pencil Drop Activity)</a:t>
                </a:r>
              </a:p>
              <a:p>
                <a:r>
                  <a:rPr lang="en-US" dirty="0"/>
                  <a:t>Classical Approach.   P(A)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mr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charset="0"/>
                          </a:rPr>
                          <m:t>#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𝑜𝑢𝑡𝑜𝑚𝑐𝑒𝑠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𝑖𝑛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𝐴</m:t>
                        </m:r>
                      </m:num>
                      <m:den>
                        <m:r>
                          <a:rPr lang="en-US" b="0" i="1" smtClean="0">
                            <a:latin typeface="Cambria Math" charset="0"/>
                          </a:rPr>
                          <m:t># 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𝑜𝑢𝑡𝑐𝑜𝑚𝑒𝑠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𝑖𝑛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𝑆</m:t>
                        </m:r>
                      </m:den>
                    </m:f>
                  </m:oMath>
                </a14:m>
                <a:r>
                  <a:rPr lang="en-US" dirty="0"/>
                  <a:t> 	(Marbles in a Jar) </a:t>
                </a:r>
              </a:p>
              <a:p>
                <a:r>
                  <a:rPr lang="en-US" dirty="0"/>
                  <a:t>Probability Rules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What do students really need to understand?</a:t>
                </a:r>
              </a:p>
              <a:p>
                <a:pPr marL="0" indent="0">
                  <a:buNone/>
                </a:pPr>
                <a:r>
                  <a:rPr lang="en-US" dirty="0"/>
                  <a:t>	1. What do a high and low probability mean? Low probability means an event is uncommon, is unlikely to occur and high probability means an event is common and likely to occur.</a:t>
                </a:r>
              </a:p>
              <a:p>
                <a:pPr marL="0" indent="0">
                  <a:buNone/>
                </a:pPr>
                <a:r>
                  <a:rPr lang="en-US" dirty="0"/>
                  <a:t>	2. The long run vs short run idea. That we know the outcome of a probability experiment in the long run but cannot predict it in the short run.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754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9512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Sampling Distributions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Sampling Variability is the idea that different samples yield different values for the same statistics.</a:t>
                </a:r>
              </a:p>
              <a:p>
                <a:r>
                  <a:rPr lang="en-US" dirty="0"/>
                  <a:t>So if we take many samples from a population and calculate a statistic (sample mean or sample proportion), what distribution would that statistic have? 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accent1"/>
                    </a:solidFill>
                  </a:rPr>
                  <a:t>    </a:t>
                </a:r>
                <a:r>
                  <a:rPr lang="en-US" sz="2600" dirty="0">
                    <a:solidFill>
                      <a:schemeClr val="accent1"/>
                    </a:solidFill>
                  </a:rPr>
                  <a:t>a)   The Central Limit Theorem says regardless  of the population distribution, the distribution of sample mean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000" i="1" smtClean="0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</m:ctrlPr>
                      </m:accPr>
                      <m:e>
                        <m:r>
                          <a:rPr lang="en-US" sz="2000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,</m:t>
                        </m:r>
                      </m:e>
                    </m:acc>
                  </m:oMath>
                </a14:m>
                <a:r>
                  <a:rPr lang="en-US" sz="2600" dirty="0">
                    <a:solidFill>
                      <a:schemeClr val="accent1"/>
                    </a:solidFill>
                  </a:rPr>
                  <a:t> will be more normal as the sample size n increases. The mean will be the population mean </a:t>
                </a:r>
                <a:r>
                  <a:rPr lang="en-US" sz="2400" dirty="0"/>
                  <a:t>μ</a:t>
                </a:r>
                <a:r>
                  <a:rPr lang="en-US" sz="2600" dirty="0">
                    <a:solidFill>
                      <a:schemeClr val="accent1"/>
                    </a:solidFill>
                  </a:rPr>
                  <a:t> and standard error will be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mr-IN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mr-IN" sz="240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mr-IN" sz="24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600" dirty="0">
                    <a:solidFill>
                      <a:schemeClr val="accent1"/>
                    </a:solidFill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2600" dirty="0">
                    <a:solidFill>
                      <a:schemeClr val="accent1"/>
                    </a:solidFill>
                  </a:rPr>
                  <a:t>    b)  For a sample proportion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charset="0"/>
                          </a:rPr>
                          <m:t>𝑝</m:t>
                        </m:r>
                      </m:e>
                    </m:acc>
                    <m:r>
                      <a:rPr lang="en-US" sz="2400" b="0" i="1" smtClean="0">
                        <a:latin typeface="Cambria Math" charset="0"/>
                      </a:rPr>
                      <m:t> </m:t>
                    </m:r>
                  </m:oMath>
                </a14:m>
                <a:r>
                  <a:rPr lang="en-US" sz="2600" dirty="0">
                    <a:solidFill>
                      <a:schemeClr val="accent1"/>
                    </a:solidFill>
                  </a:rPr>
                  <a:t>the distribution will also be Normal with mean the population proportion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chemeClr val="tx1"/>
                        </a:solidFill>
                        <a:latin typeface="Cambria Math" charset="0"/>
                      </a:rPr>
                      <m:t>𝑝</m:t>
                    </m:r>
                    <m:r>
                      <a:rPr lang="en-US" sz="2600" b="0" i="1" smtClean="0">
                        <a:solidFill>
                          <a:schemeClr val="accent1"/>
                        </a:solidFill>
                        <a:latin typeface="Cambria Math" charset="0"/>
                      </a:rPr>
                      <m:t> </m:t>
                    </m:r>
                  </m:oMath>
                </a14:m>
                <a:r>
                  <a:rPr lang="en-US" sz="2600" dirty="0">
                    <a:solidFill>
                      <a:schemeClr val="accent1"/>
                    </a:solidFill>
                  </a:rPr>
                  <a:t>and standard error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mr-IN" sz="2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600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  <m:t>𝑝</m:t>
                            </m:r>
                            <m:r>
                              <a:rPr lang="en-US" sz="2600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  <m:t>(1−</m:t>
                            </m:r>
                            <m:r>
                              <a:rPr lang="en-US" sz="2600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  <m:t>𝑝</m:t>
                            </m:r>
                            <m:r>
                              <a:rPr lang="en-US" sz="2600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600" b="0" i="1" smtClean="0">
                                <a:solidFill>
                                  <a:schemeClr val="tx1"/>
                                </a:solidFill>
                                <a:latin typeface="Cambria Math" charset="0"/>
                              </a:rPr>
                              <m:t>𝑛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sz="2600" dirty="0">
                    <a:solidFill>
                      <a:schemeClr val="accent1"/>
                    </a:solidFill>
                  </a:rPr>
                  <a:t> if n(p)(1-p)</a:t>
                </a:r>
                <a14:m>
                  <m:oMath xmlns:m="http://schemas.openxmlformats.org/officeDocument/2006/math">
                    <m:r>
                      <a:rPr lang="en-US" sz="2600" i="1" smtClean="0">
                        <a:solidFill>
                          <a:schemeClr val="accent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≥</m:t>
                    </m:r>
                    <m:r>
                      <a:rPr lang="en-US" sz="2600" b="0" i="1" smtClean="0">
                        <a:solidFill>
                          <a:schemeClr val="accent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10.</m:t>
                    </m:r>
                  </m:oMath>
                </a14:m>
                <a:endParaRPr lang="en-US" sz="2600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en-US" dirty="0"/>
                  <a:t>The distribution of the statistic is the </a:t>
                </a:r>
                <a:r>
                  <a:rPr lang="en-US" u="sng" dirty="0"/>
                  <a:t>sampling distribution of the statistic</a:t>
                </a:r>
                <a:r>
                  <a:rPr lang="en-US" dirty="0"/>
                  <a:t>. The standard deviation is called the standard error.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3501" r="-1159" b="-4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0298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6982</TotalTime>
  <Words>908</Words>
  <Application>Microsoft Macintosh PowerPoint</Application>
  <PresentationFormat>Widescreen</PresentationFormat>
  <Paragraphs>94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Mangal</vt:lpstr>
      <vt:lpstr>Office Theme</vt:lpstr>
      <vt:lpstr>Teaching Math 136 Statistics </vt:lpstr>
      <vt:lpstr>Technology at GCC</vt:lpstr>
      <vt:lpstr>GAISE Guidelines</vt:lpstr>
      <vt:lpstr>Distributions of Populations--Curves</vt:lpstr>
      <vt:lpstr>Basic Distributions</vt:lpstr>
      <vt:lpstr>Example: Using Normal Distribution</vt:lpstr>
      <vt:lpstr>Path to Inference</vt:lpstr>
      <vt:lpstr>Probability</vt:lpstr>
      <vt:lpstr>Sampling Distributions</vt:lpstr>
      <vt:lpstr>Inference </vt:lpstr>
      <vt:lpstr>C-level Confidence Interval</vt:lpstr>
      <vt:lpstr>Calculating a Confidence Interval for p</vt:lpstr>
      <vt:lpstr>Hypothesis Test (for a population proportion)</vt:lpstr>
      <vt:lpstr>Can gamblers change the odd?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foong chong</dc:creator>
  <cp:lastModifiedBy>Microsoft Office User</cp:lastModifiedBy>
  <cp:revision>27</cp:revision>
  <dcterms:created xsi:type="dcterms:W3CDTF">2019-05-02T05:25:31Z</dcterms:created>
  <dcterms:modified xsi:type="dcterms:W3CDTF">2019-05-21T19:54:47Z</dcterms:modified>
</cp:coreProperties>
</file>