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9" r:id="rId4"/>
    <p:sldId id="262" r:id="rId5"/>
    <p:sldId id="270" r:id="rId6"/>
    <p:sldId id="271" r:id="rId7"/>
    <p:sldId id="258" r:id="rId8"/>
    <p:sldId id="268" r:id="rId9"/>
    <p:sldId id="259" r:id="rId10"/>
    <p:sldId id="275" r:id="rId11"/>
    <p:sldId id="277" r:id="rId12"/>
    <p:sldId id="267" r:id="rId13"/>
    <p:sldId id="278" r:id="rId14"/>
    <p:sldId id="260" r:id="rId15"/>
    <p:sldId id="272" r:id="rId16"/>
    <p:sldId id="274" r:id="rId17"/>
    <p:sldId id="264" r:id="rId18"/>
    <p:sldId id="266" r:id="rId19"/>
    <p:sldId id="276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78153" autoAdjust="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14A764A-D697-49ED-A2FA-CDC6444786ED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B5D58E9-F0E1-4C1E-A324-2DD0F852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EE4EB94-F2AD-4BB1-B068-36167D50A9B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615771-CABF-49E3-852B-4E0E2B622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Picture:</a:t>
            </a:r>
            <a:r>
              <a:rPr lang="en-US" b="1" baseline="0" dirty="0" smtClean="0"/>
              <a:t> </a:t>
            </a:r>
          </a:p>
          <a:p>
            <a:r>
              <a:rPr lang="en-US" baseline="0" dirty="0" smtClean="0"/>
              <a:t>Left: </a:t>
            </a:r>
            <a:r>
              <a:rPr lang="en-US" baseline="0" dirty="0" err="1" smtClean="0"/>
              <a:t>glutenin</a:t>
            </a:r>
            <a:r>
              <a:rPr lang="en-US" baseline="0" dirty="0" smtClean="0"/>
              <a:t> is elastic</a:t>
            </a:r>
          </a:p>
          <a:p>
            <a:r>
              <a:rPr lang="en-US" baseline="0" dirty="0" smtClean="0"/>
              <a:t>Middle: gliadin is fluid and sticky</a:t>
            </a:r>
          </a:p>
          <a:p>
            <a:r>
              <a:rPr lang="en-US" baseline="0" dirty="0" smtClean="0"/>
              <a:t>Right: </a:t>
            </a:r>
            <a:r>
              <a:rPr lang="en-US" baseline="0" dirty="0" err="1" smtClean="0"/>
              <a:t>glutenin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gliadin</a:t>
            </a:r>
            <a:r>
              <a:rPr lang="en-US" baseline="0" dirty="0" smtClean="0"/>
              <a:t>= gluten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45D1F8-A103-41E2-9997-32859DD76E67}" type="datetimeFigureOut">
              <a:rPr lang="en-US" smtClean="0"/>
              <a:t>5/9/2019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eliac.org/" TargetMode="External"/><Relationship Id="rId2" Type="http://schemas.openxmlformats.org/officeDocument/2006/relationships/hyperlink" Target="http://www.niddk.nih.gov/health-information/health-topics/digestive-diseases/celiac-disease/Pages/fact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liac.nih.gov/Dermatitis.aspx" TargetMode="External"/><Relationship Id="rId5" Type="http://schemas.openxmlformats.org/officeDocument/2006/relationships/hyperlink" Target="http://health.clevelandclinic.org/2014/04/the-surprising-truth-about-gluten-free-food-and-weight-loss/" TargetMode="External"/><Relationship Id="rId4" Type="http://schemas.openxmlformats.org/officeDocument/2006/relationships/hyperlink" Target="http://www.mayoclinic.org/healthy-lifestyle/nutrition-and-healthy-eating/in-depth/gluten-free-diet/art-200485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ZIAlKFRY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Gluten Free, Is It For 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By:</a:t>
            </a:r>
          </a:p>
          <a:p>
            <a:pPr algn="ctr"/>
            <a:r>
              <a:rPr lang="en-US" dirty="0" smtClean="0"/>
              <a:t>Merissa Martinez, BS, DTR </a:t>
            </a:r>
          </a:p>
          <a:p>
            <a:pPr algn="ctr"/>
            <a:r>
              <a:rPr lang="en-US" dirty="0" smtClean="0"/>
              <a:t>Cal Poly Pomona, Dietetic Intern</a:t>
            </a:r>
          </a:p>
          <a:p>
            <a:pPr algn="ctr"/>
            <a:r>
              <a:rPr lang="en-US" dirty="0" smtClean="0"/>
              <a:t>2015-2016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" y="527251"/>
            <a:ext cx="4762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dirty="0" smtClean="0"/>
              <a:t>Celiac Disease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057400"/>
            <a:ext cx="3962400" cy="40311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43" y="2743200"/>
            <a:ext cx="3943350" cy="26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 &amp; </a:t>
            </a:r>
            <a:r>
              <a:rPr lang="en-US" dirty="0" smtClean="0"/>
              <a:t>Dermatitis </a:t>
            </a:r>
            <a:r>
              <a:rPr lang="en-US" dirty="0" err="1" smtClean="0"/>
              <a:t>Herpetiformis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The “skin manifestation” of Celiac Disease. </a:t>
            </a:r>
          </a:p>
          <a:p>
            <a:r>
              <a:rPr lang="en-US" sz="1900" dirty="0" smtClean="0"/>
              <a:t>Itchy blistery rash usually on the elbows, knees,  buttocks, abdomen, neck or scalp.</a:t>
            </a:r>
          </a:p>
          <a:p>
            <a:r>
              <a:rPr lang="en-US" sz="1900" dirty="0" smtClean="0"/>
              <a:t>People with DH often do not have the digestive symptoms of CD. </a:t>
            </a:r>
          </a:p>
          <a:p>
            <a:r>
              <a:rPr lang="en-US" sz="1900" dirty="0" smtClean="0"/>
              <a:t>More common in men</a:t>
            </a:r>
          </a:p>
          <a:p>
            <a:r>
              <a:rPr lang="en-US" sz="1900" dirty="0" smtClean="0"/>
              <a:t>95% of cases are misdiagnosed as eczema. </a:t>
            </a:r>
          </a:p>
          <a:p>
            <a:r>
              <a:rPr lang="en-US" sz="1900" dirty="0" smtClean="0"/>
              <a:t>Treated with antibiotics and a GF diet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81" y="2312988"/>
            <a:ext cx="2450762" cy="3494087"/>
          </a:xfrm>
        </p:spPr>
      </p:pic>
    </p:spTree>
    <p:extLst>
      <p:ext uri="{BB962C8B-B14F-4D97-AF65-F5344CB8AC3E}">
        <p14:creationId xmlns:p14="http://schemas.microsoft.com/office/powerpoint/2010/main" val="1013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45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Test for Celiac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Family history and symptoms </a:t>
            </a:r>
          </a:p>
          <a:p>
            <a:endParaRPr lang="en-US" dirty="0" smtClean="0"/>
          </a:p>
          <a:p>
            <a:r>
              <a:rPr lang="en-US" dirty="0" smtClean="0"/>
              <a:t>Blood test: Check for certain antibodies in the blood. Blood tests are 90-99% sensitive  to the antibodies. If blood tests are normal but symptoms are present IgA levels are checked.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Intestinal biopsy is the </a:t>
            </a:r>
            <a:r>
              <a:rPr lang="en-US" b="1" dirty="0" smtClean="0"/>
              <a:t>gold standard</a:t>
            </a:r>
            <a:r>
              <a:rPr lang="en-US" dirty="0" smtClean="0"/>
              <a:t>, but is expensive and invasive.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93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treatment for Celiac Disease is a gluten free diet. </a:t>
            </a:r>
            <a:endParaRPr lang="en-US" dirty="0"/>
          </a:p>
          <a:p>
            <a:r>
              <a:rPr lang="en-US" dirty="0" smtClean="0"/>
              <a:t>After following a GF diet for 5 days the surface cells of the mucosa are replaced. </a:t>
            </a:r>
          </a:p>
          <a:p>
            <a:pPr marL="365760" lvl="1" indent="0">
              <a:buNone/>
            </a:pPr>
            <a:r>
              <a:rPr lang="en-US" dirty="0" smtClean="0"/>
              <a:t>Swelling of the cells is reduced within 14 days. </a:t>
            </a:r>
          </a:p>
          <a:p>
            <a:pPr marL="365760" lvl="1" indent="0">
              <a:buNone/>
            </a:pPr>
            <a:r>
              <a:rPr lang="en-US" dirty="0" smtClean="0"/>
              <a:t>Villi improve within 6 months to 5 years. </a:t>
            </a:r>
          </a:p>
          <a:p>
            <a:pPr lvl="1"/>
            <a:r>
              <a:rPr lang="en-US" dirty="0" smtClean="0"/>
              <a:t>Symptoms can change over time so following up with a physician and a RD is important.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1143000"/>
            <a:ext cx="3057148" cy="639762"/>
          </a:xfrm>
        </p:spPr>
        <p:txBody>
          <a:bodyPr/>
          <a:lstStyle/>
          <a:p>
            <a:r>
              <a:rPr lang="en-US" dirty="0" smtClean="0"/>
              <a:t>Gluten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41721" y="2286000"/>
            <a:ext cx="3419856" cy="3524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Recognized as less severe than Celiac Disease</a:t>
            </a:r>
          </a:p>
          <a:p>
            <a:r>
              <a:rPr lang="en-US" dirty="0" smtClean="0"/>
              <a:t>Causes possible, but minimal, intestinal damage </a:t>
            </a:r>
          </a:p>
          <a:p>
            <a:r>
              <a:rPr lang="en-US" dirty="0" smtClean="0"/>
              <a:t>Non-specific symptoms: abdominal pain, fatigue, headaches, tingling/numbness, “foggy brain”</a:t>
            </a:r>
          </a:p>
          <a:p>
            <a:r>
              <a:rPr lang="en-US" dirty="0" smtClean="0"/>
              <a:t>No immune response like in CD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1143000"/>
            <a:ext cx="3055717" cy="639762"/>
          </a:xfrm>
        </p:spPr>
        <p:txBody>
          <a:bodyPr/>
          <a:lstStyle/>
          <a:p>
            <a:r>
              <a:rPr lang="en-US" dirty="0" smtClean="0"/>
              <a:t>Gluten Intolerance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>
          <a:xfrm>
            <a:off x="4645152" y="2286000"/>
            <a:ext cx="3419856" cy="3524491"/>
          </a:xfrm>
        </p:spPr>
        <p:txBody>
          <a:bodyPr>
            <a:normAutofit/>
          </a:bodyPr>
          <a:lstStyle/>
          <a:p>
            <a:r>
              <a:rPr lang="en-US" dirty="0" smtClean="0"/>
              <a:t>People that have specific symptoms. May or may not be CD </a:t>
            </a: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582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Symptoms for both can be : nausea, abdominal cramps, or diarrhea after consuming gluten. 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3" y="355441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Do Not Diagnose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 algn="ctr">
              <a:buFont typeface="+mj-lt"/>
              <a:buAutoNum type="arabicPeriod"/>
            </a:pPr>
            <a:endParaRPr lang="en-US" dirty="0" smtClean="0"/>
          </a:p>
          <a:p>
            <a:pPr marL="525780" indent="-457200" algn="ctr">
              <a:buFont typeface="+mj-lt"/>
              <a:buAutoNum type="arabicPeriod"/>
            </a:pPr>
            <a:r>
              <a:rPr lang="en-US" dirty="0" smtClean="0"/>
              <a:t>Gluten may not be the issue</a:t>
            </a:r>
          </a:p>
          <a:p>
            <a:pPr marL="525780" indent="-457200" algn="ctr">
              <a:buFont typeface="+mj-lt"/>
              <a:buAutoNum type="arabicPeriod"/>
            </a:pPr>
            <a:r>
              <a:rPr lang="en-US" dirty="0" smtClean="0"/>
              <a:t>Being on a GF diet for a long period of time will make it challenging to diagnose CD</a:t>
            </a:r>
          </a:p>
          <a:p>
            <a:pPr marL="525780" indent="-457200" algn="ctr">
              <a:buFont typeface="+mj-lt"/>
              <a:buAutoNum type="arabicPeriod"/>
            </a:pPr>
            <a:r>
              <a:rPr lang="en-US" dirty="0" smtClean="0"/>
              <a:t>Eating a GF diet can be expensive and restrictive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 Be or Not to Be Gluten Free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5784" cy="3782568"/>
          </a:xfrm>
        </p:spPr>
        <p:txBody>
          <a:bodyPr>
            <a:normAutofit/>
          </a:bodyPr>
          <a:lstStyle/>
          <a:p>
            <a:r>
              <a:rPr lang="en-US" dirty="0" smtClean="0"/>
              <a:t>Eat healthier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To lose weight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Diagnose myself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Just because </a:t>
            </a:r>
            <a:r>
              <a:rPr lang="en-US" dirty="0" smtClean="0"/>
              <a:t>a food is </a:t>
            </a:r>
            <a:r>
              <a:rPr lang="en-US" dirty="0"/>
              <a:t>GF does not mean it’s healthier. </a:t>
            </a:r>
            <a:r>
              <a:rPr lang="en-US" dirty="0" smtClean="0"/>
              <a:t>An apple </a:t>
            </a:r>
            <a:r>
              <a:rPr lang="en-US" dirty="0"/>
              <a:t>is GF and so is a GF cupcake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Weight loss comes from expending more calories than you consume, not from gluten. Physical activity &amp; diet go hand in hand.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It may not be CD!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Preventing Gluten Contamination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en-US" b="1" dirty="0" smtClean="0"/>
              <a:t>If you are going to follow a GF diet:</a:t>
            </a:r>
          </a:p>
          <a:p>
            <a:pPr marL="68580" indent="0" algn="ctr">
              <a:buNone/>
            </a:pPr>
            <a:endParaRPr lang="en-US" b="1" dirty="0"/>
          </a:p>
          <a:p>
            <a:pPr algn="ctr"/>
            <a:r>
              <a:rPr lang="en-US" dirty="0" smtClean="0"/>
              <a:t>Keep a separate toaster handy</a:t>
            </a:r>
          </a:p>
          <a:p>
            <a:pPr algn="ctr"/>
            <a:r>
              <a:rPr lang="en-US" dirty="0" smtClean="0"/>
              <a:t>Be cautious at buffets. Serving utensils may have been used for another food item. Ordering off the menu may be safer</a:t>
            </a:r>
          </a:p>
          <a:p>
            <a:pPr algn="ctr"/>
            <a:r>
              <a:rPr lang="en-US" dirty="0" smtClean="0"/>
              <a:t>Wipe down your food prep space before &amp; after</a:t>
            </a:r>
          </a:p>
          <a:p>
            <a:pPr algn="ctr"/>
            <a:r>
              <a:rPr lang="en-US" dirty="0" smtClean="0"/>
              <a:t>Read the ingredients on nutrition labels</a:t>
            </a:r>
          </a:p>
          <a:p>
            <a:pPr algn="ctr"/>
            <a:r>
              <a:rPr lang="en-US" dirty="0" smtClean="0"/>
              <a:t>Be cautious with deep fried foods, they may have been cooked in recycled oil that once fried breaded meats or French fries </a:t>
            </a:r>
          </a:p>
          <a:p>
            <a:pPr marL="6858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3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18548"/>
          </a:xfrm>
        </p:spPr>
        <p:txBody>
          <a:bodyPr/>
          <a:lstStyle/>
          <a:p>
            <a:pPr algn="ctr"/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20" y="4434725"/>
            <a:ext cx="238125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4" y="2762901"/>
            <a:ext cx="3320812" cy="170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0" y="1962700"/>
            <a:ext cx="3543795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45" y="1577072"/>
            <a:ext cx="19812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9" y="4078140"/>
            <a:ext cx="2534615" cy="22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077148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www.niddk.nih.gov/health-information/health-topics/digestive-diseases/celiac-disease/Pages/facts.aspx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https://celiac.org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www.mayoclinic.org/healthy-lifestyle/nutrition-and-healthy-eating/in-depth/gluten-free-diet/art-20048530</a:t>
            </a:r>
            <a:endParaRPr lang="en-US" sz="1800" dirty="0" smtClean="0"/>
          </a:p>
          <a:p>
            <a:r>
              <a:rPr lang="en-US" sz="1800" dirty="0">
                <a:hlinkClick r:id="rId5"/>
              </a:rPr>
              <a:t>http://health.clevelandclinic.org/2014/04/the-surprising-truth-about-gluten-free-food-and-weight-loss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celiac.nih.gov/Dermatitis.aspx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Mahan, K.L., </a:t>
            </a:r>
            <a:r>
              <a:rPr lang="en-US" sz="1800" dirty="0" err="1" smtClean="0"/>
              <a:t>Escott</a:t>
            </a:r>
            <a:r>
              <a:rPr lang="en-US" sz="1800" dirty="0" smtClean="0"/>
              <a:t>-Stump, S., Raymond, J,L. (2012). Krause’s Food and the Nutrition Care Process. St. Louis, MO: Elsevier Saunders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Gluten anyway?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Gluten: </a:t>
            </a:r>
            <a:r>
              <a:rPr lang="en-US" dirty="0" smtClean="0"/>
              <a:t>a protein complex made of the proteins gliadin and </a:t>
            </a:r>
            <a:r>
              <a:rPr lang="en-US" dirty="0" err="1" smtClean="0"/>
              <a:t>glutenin</a:t>
            </a:r>
            <a:r>
              <a:rPr lang="en-US" dirty="0" smtClean="0"/>
              <a:t>. Gluten</a:t>
            </a:r>
            <a:r>
              <a:rPr lang="en-US" b="1" dirty="0" smtClean="0"/>
              <a:t> </a:t>
            </a:r>
            <a:r>
              <a:rPr lang="en-US" dirty="0" smtClean="0"/>
              <a:t>is naturally found in wheat, barley, and rye.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05512"/>
            <a:ext cx="3708004" cy="21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Foods Containing Gluten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267200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/>
              <a:t>Barley</a:t>
            </a:r>
          </a:p>
          <a:p>
            <a:r>
              <a:rPr lang="en-US" dirty="0"/>
              <a:t>Rye </a:t>
            </a:r>
          </a:p>
          <a:p>
            <a:r>
              <a:rPr lang="en-US" dirty="0"/>
              <a:t>Triticale</a:t>
            </a:r>
          </a:p>
          <a:p>
            <a:r>
              <a:rPr lang="en-US" dirty="0"/>
              <a:t>Brewer’s yeast</a:t>
            </a:r>
          </a:p>
          <a:p>
            <a:r>
              <a:rPr lang="en-US" dirty="0"/>
              <a:t>Dextrin</a:t>
            </a:r>
          </a:p>
          <a:p>
            <a:r>
              <a:rPr lang="en-US" dirty="0"/>
              <a:t>Modified food starch</a:t>
            </a:r>
          </a:p>
          <a:p>
            <a:r>
              <a:rPr lang="en-US" dirty="0"/>
              <a:t>Oats (if not labeled GF)</a:t>
            </a:r>
          </a:p>
          <a:p>
            <a:r>
              <a:rPr lang="en-US" dirty="0"/>
              <a:t>Starch</a:t>
            </a:r>
          </a:p>
          <a:p>
            <a:r>
              <a:rPr lang="en-US" dirty="0"/>
              <a:t>Enriched flour</a:t>
            </a:r>
          </a:p>
          <a:p>
            <a:r>
              <a:rPr lang="en-US" dirty="0"/>
              <a:t>Farina</a:t>
            </a:r>
          </a:p>
          <a:p>
            <a:r>
              <a:rPr lang="en-US" dirty="0"/>
              <a:t>Semolina Flour</a:t>
            </a:r>
          </a:p>
          <a:p>
            <a:r>
              <a:rPr lang="en-US" dirty="0"/>
              <a:t>White Flour</a:t>
            </a:r>
          </a:p>
          <a:p>
            <a:r>
              <a:rPr lang="en-US" dirty="0"/>
              <a:t>Self-rising Flour </a:t>
            </a:r>
          </a:p>
          <a:p>
            <a:r>
              <a:rPr lang="en-US" dirty="0"/>
              <a:t>Wheat</a:t>
            </a:r>
          </a:p>
          <a:p>
            <a:r>
              <a:rPr lang="en-US" dirty="0" smtClean="0"/>
              <a:t>Spelt </a:t>
            </a:r>
          </a:p>
          <a:p>
            <a:r>
              <a:rPr lang="en-US" dirty="0" err="1"/>
              <a:t>Kamut</a:t>
            </a:r>
            <a:r>
              <a:rPr lang="en-US" dirty="0"/>
              <a:t> </a:t>
            </a:r>
          </a:p>
          <a:p>
            <a:r>
              <a:rPr lang="en-US" dirty="0"/>
              <a:t>Wheat Bran</a:t>
            </a:r>
          </a:p>
          <a:p>
            <a:r>
              <a:rPr lang="en-US" dirty="0"/>
              <a:t>Wheat Germ</a:t>
            </a:r>
          </a:p>
          <a:p>
            <a:r>
              <a:rPr lang="en-US" dirty="0"/>
              <a:t>Cracked Wheat</a:t>
            </a:r>
          </a:p>
          <a:p>
            <a:r>
              <a:rPr lang="en-US" dirty="0"/>
              <a:t>Hydrolyzed  Wheat </a:t>
            </a:r>
            <a:r>
              <a:rPr lang="en-US" dirty="0" smtClean="0"/>
              <a:t>Protein</a:t>
            </a:r>
          </a:p>
          <a:p>
            <a:r>
              <a:rPr lang="en-US" dirty="0"/>
              <a:t>Beer </a:t>
            </a:r>
          </a:p>
          <a:p>
            <a:r>
              <a:rPr lang="en-US" dirty="0"/>
              <a:t>Ake </a:t>
            </a:r>
          </a:p>
          <a:p>
            <a:r>
              <a:rPr lang="en-US" dirty="0"/>
              <a:t>Malt Beverages </a:t>
            </a:r>
          </a:p>
          <a:p>
            <a:r>
              <a:rPr lang="en-US" dirty="0"/>
              <a:t>Soy Sauce </a:t>
            </a:r>
          </a:p>
          <a:p>
            <a:r>
              <a:rPr lang="en-US" dirty="0"/>
              <a:t>Pasta </a:t>
            </a:r>
          </a:p>
          <a:p>
            <a:r>
              <a:rPr lang="en-US" dirty="0"/>
              <a:t>Bread </a:t>
            </a:r>
          </a:p>
          <a:p>
            <a:r>
              <a:rPr lang="en-US" dirty="0"/>
              <a:t>Baked goods </a:t>
            </a:r>
          </a:p>
          <a:p>
            <a:r>
              <a:rPr lang="en-US" dirty="0"/>
              <a:t>Cereals</a:t>
            </a:r>
          </a:p>
          <a:p>
            <a:r>
              <a:rPr lang="en-US" dirty="0"/>
              <a:t>Sauces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Foods Have </a:t>
            </a:r>
            <a:r>
              <a:rPr lang="en-US" dirty="0"/>
              <a:t>H</a:t>
            </a:r>
            <a:r>
              <a:rPr lang="en-US" dirty="0" smtClean="0"/>
              <a:t>idden </a:t>
            </a:r>
            <a:r>
              <a:rPr lang="en-US" dirty="0"/>
              <a:t>G</a:t>
            </a:r>
            <a:r>
              <a:rPr lang="en-US" dirty="0" smtClean="0"/>
              <a:t>luten?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Bouillon Cubes</a:t>
            </a:r>
          </a:p>
          <a:p>
            <a:r>
              <a:rPr lang="en-US" dirty="0" smtClean="0"/>
              <a:t>Candy</a:t>
            </a:r>
          </a:p>
          <a:p>
            <a:r>
              <a:rPr lang="en-US" dirty="0" smtClean="0"/>
              <a:t>Chewing Gum </a:t>
            </a:r>
          </a:p>
          <a:p>
            <a:r>
              <a:rPr lang="en-US" dirty="0" smtClean="0"/>
              <a:t>Chips/ Potato Chips </a:t>
            </a:r>
          </a:p>
          <a:p>
            <a:r>
              <a:rPr lang="en-US" dirty="0" smtClean="0"/>
              <a:t>Cold cuts</a:t>
            </a:r>
          </a:p>
          <a:p>
            <a:r>
              <a:rPr lang="en-US" dirty="0" smtClean="0"/>
              <a:t>Hotdogs, Sausage</a:t>
            </a:r>
          </a:p>
          <a:p>
            <a:r>
              <a:rPr lang="en-US" dirty="0" smtClean="0"/>
              <a:t>French fries</a:t>
            </a:r>
          </a:p>
          <a:p>
            <a:r>
              <a:rPr lang="en-US" dirty="0" smtClean="0"/>
              <a:t>Imitation fish</a:t>
            </a:r>
          </a:p>
          <a:p>
            <a:r>
              <a:rPr lang="en-US" dirty="0" smtClean="0"/>
              <a:t>Matzo </a:t>
            </a:r>
          </a:p>
          <a:p>
            <a:r>
              <a:rPr lang="en-US" dirty="0" smtClean="0"/>
              <a:t>Soups </a:t>
            </a:r>
          </a:p>
          <a:p>
            <a:r>
              <a:rPr lang="en-US" dirty="0" smtClean="0"/>
              <a:t>Seasoned tortilla chips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1959434" cy="137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07773"/>
            <a:ext cx="222885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67" y="42563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Foods That Naturally Do </a:t>
            </a:r>
            <a:r>
              <a:rPr lang="en-US" sz="3200" dirty="0"/>
              <a:t>N</a:t>
            </a:r>
            <a:r>
              <a:rPr lang="en-US" sz="3200" dirty="0" smtClean="0"/>
              <a:t>ot </a:t>
            </a:r>
            <a:r>
              <a:rPr lang="en-US" sz="3200" dirty="0"/>
              <a:t>C</a:t>
            </a:r>
            <a:r>
              <a:rPr lang="en-US" sz="3200" dirty="0" smtClean="0"/>
              <a:t>ontain Gluten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55741"/>
            <a:ext cx="6777317" cy="3946161"/>
          </a:xfrm>
        </p:spPr>
        <p:txBody>
          <a:bodyPr numCol="2">
            <a:normAutofit/>
          </a:bodyPr>
          <a:lstStyle/>
          <a:p>
            <a:r>
              <a:rPr lang="en-US" sz="2200" dirty="0" smtClean="0"/>
              <a:t>Fruits </a:t>
            </a:r>
          </a:p>
          <a:p>
            <a:r>
              <a:rPr lang="en-US" sz="2200" dirty="0" smtClean="0"/>
              <a:t>Vegetables </a:t>
            </a:r>
          </a:p>
          <a:p>
            <a:r>
              <a:rPr lang="en-US" sz="2200" dirty="0" smtClean="0"/>
              <a:t>Legumes</a:t>
            </a:r>
          </a:p>
          <a:p>
            <a:r>
              <a:rPr lang="en-US" sz="2200" dirty="0" smtClean="0"/>
              <a:t>Lentils </a:t>
            </a:r>
          </a:p>
          <a:p>
            <a:r>
              <a:rPr lang="en-US" sz="2200" dirty="0" smtClean="0"/>
              <a:t>Quinoa</a:t>
            </a:r>
          </a:p>
          <a:p>
            <a:r>
              <a:rPr lang="en-US" sz="2200" dirty="0" smtClean="0"/>
              <a:t>Rice</a:t>
            </a:r>
          </a:p>
          <a:p>
            <a:r>
              <a:rPr lang="en-US" sz="2200" dirty="0" smtClean="0"/>
              <a:t>Tapioca</a:t>
            </a:r>
          </a:p>
          <a:p>
            <a:r>
              <a:rPr lang="en-US" sz="2200" dirty="0" smtClean="0"/>
              <a:t>Corn</a:t>
            </a:r>
          </a:p>
          <a:p>
            <a:r>
              <a:rPr lang="en-US" sz="2200" dirty="0" smtClean="0"/>
              <a:t>Cassava</a:t>
            </a:r>
          </a:p>
          <a:p>
            <a:r>
              <a:rPr lang="en-US" sz="2200" dirty="0" smtClean="0"/>
              <a:t>Flax </a:t>
            </a:r>
          </a:p>
          <a:p>
            <a:r>
              <a:rPr lang="en-US" sz="2200" dirty="0" smtClean="0"/>
              <a:t>Nuts </a:t>
            </a:r>
          </a:p>
          <a:p>
            <a:r>
              <a:rPr lang="en-US" sz="2200" dirty="0" smtClean="0"/>
              <a:t>Millet</a:t>
            </a:r>
          </a:p>
          <a:p>
            <a:r>
              <a:rPr lang="en-US" sz="2200" dirty="0" smtClean="0"/>
              <a:t>Potatoes</a:t>
            </a:r>
          </a:p>
          <a:p>
            <a:r>
              <a:rPr lang="en-US" sz="2200" dirty="0" smtClean="0"/>
              <a:t>Sago</a:t>
            </a:r>
          </a:p>
          <a:p>
            <a:r>
              <a:rPr lang="en-US" sz="2200" dirty="0" smtClean="0"/>
              <a:t>Soy</a:t>
            </a:r>
          </a:p>
          <a:p>
            <a:r>
              <a:rPr lang="en-US" sz="2200" dirty="0" smtClean="0"/>
              <a:t>Wild rice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Yucca</a:t>
            </a:r>
          </a:p>
          <a:p>
            <a:r>
              <a:rPr lang="en-US" sz="2200" dirty="0" smtClean="0"/>
              <a:t>Oats (labeled GF)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49560"/>
            <a:ext cx="1828800" cy="1781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26" y="762000"/>
            <a:ext cx="1752600" cy="116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63" y="2276812"/>
            <a:ext cx="2743200" cy="10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Glutens Role in Bread?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Gluten is important for the structure of baked items. Kneading increases gluten strength by expanding and stretching gluten. During the temperature rise from baking, steam and carbon dioxide &amp; ethanol gases rise and cause gluten to expand more helping the item to form its structure.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92" y="2313431"/>
            <a:ext cx="4071886" cy="27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23075" y="1066800"/>
            <a:ext cx="3057148" cy="9144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What is a gluten free diet?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0367" y="2286000"/>
            <a:ext cx="3419856" cy="2835797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A gluten free diet is a diet that excludes all  foods that contain gluten.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05135" y="1066800"/>
            <a:ext cx="3055717" cy="914400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/>
              <a:t>Who is the GF diet for?</a:t>
            </a:r>
            <a:endParaRPr lang="en-US" sz="25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23065" y="1981200"/>
            <a:ext cx="3419856" cy="3189211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dirty="0" smtClean="0"/>
              <a:t>People with Celiac Disease, Non-Celiac Gluten Sensitivity, </a:t>
            </a:r>
          </a:p>
          <a:p>
            <a:pPr marL="68580" indent="0" algn="ctr">
              <a:buNone/>
            </a:pPr>
            <a:r>
              <a:rPr lang="en-US" dirty="0"/>
              <a:t>G</a:t>
            </a:r>
            <a:r>
              <a:rPr lang="en-US" dirty="0" smtClean="0"/>
              <a:t>luten Intolerance 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Gluten is safe to eat if you do not have these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73" y="4256011"/>
            <a:ext cx="20433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Video: When You Tell People You Can’t Eat Gluten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https://www.youtube.com/watch?v=XMZIAlKFRY4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3419856" cy="35052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/>
              <a:t>G</a:t>
            </a:r>
            <a:r>
              <a:rPr lang="en-US" dirty="0" smtClean="0"/>
              <a:t>enetic autoimmune disease that damages the small intestine and interferes with the absorption of nutrients when gluten is ingested.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419856" cy="3657600"/>
          </a:xfrm>
        </p:spPr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en-US" dirty="0" smtClean="0"/>
              <a:t>Symptoms:</a:t>
            </a:r>
          </a:p>
          <a:p>
            <a:pPr marL="68580" indent="0" algn="ctr">
              <a:buNone/>
            </a:pPr>
            <a:r>
              <a:rPr lang="en-US" dirty="0" smtClean="0"/>
              <a:t>Nausea</a:t>
            </a:r>
          </a:p>
          <a:p>
            <a:pPr marL="68580" indent="0" algn="ctr">
              <a:buNone/>
            </a:pPr>
            <a:r>
              <a:rPr lang="en-US" dirty="0" smtClean="0"/>
              <a:t>Abdominal Cramping</a:t>
            </a:r>
          </a:p>
          <a:p>
            <a:pPr marL="68580" indent="0" algn="ctr">
              <a:buNone/>
            </a:pPr>
            <a:r>
              <a:rPr lang="en-US" dirty="0" smtClean="0"/>
              <a:t>Diarrhea </a:t>
            </a:r>
          </a:p>
          <a:p>
            <a:pPr marL="68580" indent="0" algn="ctr">
              <a:buNone/>
            </a:pPr>
            <a:r>
              <a:rPr lang="en-US" dirty="0" smtClean="0"/>
              <a:t>Anemia</a:t>
            </a:r>
          </a:p>
          <a:p>
            <a:pPr marL="68580" indent="0" algn="ctr">
              <a:buNone/>
            </a:pPr>
            <a:r>
              <a:rPr lang="en-US" dirty="0" smtClean="0"/>
              <a:t>Vitamin D and K deficiency</a:t>
            </a:r>
          </a:p>
          <a:p>
            <a:pPr marL="68580" indent="0" algn="ctr">
              <a:buNone/>
            </a:pPr>
            <a:r>
              <a:rPr lang="en-US" dirty="0" smtClean="0"/>
              <a:t>Poor Calcium Absorption</a:t>
            </a:r>
          </a:p>
          <a:p>
            <a:pPr marL="68580" indent="0" algn="ctr">
              <a:buNone/>
            </a:pPr>
            <a:r>
              <a:rPr lang="en-US" dirty="0" smtClean="0"/>
              <a:t>Delayed growth, puberty and underweight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6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1329</TotalTime>
  <Words>842</Words>
  <Application>Microsoft Office PowerPoint</Application>
  <PresentationFormat>On-screen Show (4:3)</PresentationFormat>
  <Paragraphs>174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2</vt:lpstr>
      <vt:lpstr>Austin</vt:lpstr>
      <vt:lpstr>Gluten Free, Is It For Me?</vt:lpstr>
      <vt:lpstr>What is Gluten anyway? </vt:lpstr>
      <vt:lpstr>Foods Containing Gluten </vt:lpstr>
      <vt:lpstr>What Foods Have Hidden Gluten?</vt:lpstr>
      <vt:lpstr>Foods That Naturally Do Not Contain Gluten</vt:lpstr>
      <vt:lpstr>What is Glutens Role in Bread? </vt:lpstr>
      <vt:lpstr>PowerPoint Presentation</vt:lpstr>
      <vt:lpstr>       Video: When You Tell People You Can’t Eat Gluten </vt:lpstr>
      <vt:lpstr>Celiac Disease</vt:lpstr>
      <vt:lpstr>Celiac Disease </vt:lpstr>
      <vt:lpstr>CD &amp; Dermatitis Herpetiformis</vt:lpstr>
      <vt:lpstr>How to Test for Celiac Disease</vt:lpstr>
      <vt:lpstr>Treatment </vt:lpstr>
      <vt:lpstr>PowerPoint Presentation</vt:lpstr>
      <vt:lpstr>Do Not Diagnose Yourself</vt:lpstr>
      <vt:lpstr>To Be or Not to Be Gluten Free </vt:lpstr>
      <vt:lpstr>Preventing Gluten Contamination </vt:lpstr>
      <vt:lpstr>Resources </vt:lpstr>
      <vt:lpstr>References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Gluten Free, is it for me?</dc:title>
  <dc:creator>health</dc:creator>
  <cp:lastModifiedBy>Jessica Loguercio</cp:lastModifiedBy>
  <cp:revision>155</cp:revision>
  <cp:lastPrinted>2015-11-05T01:53:29Z</cp:lastPrinted>
  <dcterms:created xsi:type="dcterms:W3CDTF">2015-10-29T20:26:01Z</dcterms:created>
  <dcterms:modified xsi:type="dcterms:W3CDTF">2019-05-09T21:07:12Z</dcterms:modified>
</cp:coreProperties>
</file>