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7" r:id="rId4"/>
    <p:sldId id="260" r:id="rId5"/>
    <p:sldId id="268" r:id="rId6"/>
    <p:sldId id="261" r:id="rId7"/>
    <p:sldId id="263" r:id="rId8"/>
    <p:sldId id="267" r:id="rId9"/>
    <p:sldId id="259" r:id="rId10"/>
    <p:sldId id="269" r:id="rId11"/>
    <p:sldId id="274" r:id="rId12"/>
    <p:sldId id="265" r:id="rId13"/>
    <p:sldId id="272" r:id="rId14"/>
    <p:sldId id="264" r:id="rId15"/>
    <p:sldId id="270" r:id="rId16"/>
    <p:sldId id="271" r:id="rId17"/>
    <p:sldId id="273" r:id="rId18"/>
    <p:sldId id="266" r:id="rId19"/>
    <p:sldId id="276" r:id="rId20"/>
    <p:sldId id="25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55"/>
  </p:normalViewPr>
  <p:slideViewPr>
    <p:cSldViewPr snapToGrid="0" snapToObjects="1">
      <p:cViewPr varScale="1">
        <p:scale>
          <a:sx n="81" d="100"/>
          <a:sy n="81" d="100"/>
        </p:scale>
        <p:origin x="20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5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2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69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0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3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0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88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1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36A38-3124-2542-B553-09BE7BEFDBB8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56A0-0208-014D-B812-4EFFCCC11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kfoong@glendale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earsonmylabandmastering.com/northameri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 Math 136</a:t>
            </a:r>
            <a:br>
              <a:rPr lang="en-US" dirty="0" smtClean="0"/>
            </a:br>
            <a:r>
              <a:rPr lang="en-US" dirty="0" smtClean="0"/>
              <a:t>Statistics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 1</a:t>
            </a:r>
          </a:p>
          <a:p>
            <a:r>
              <a:rPr lang="en-US" dirty="0" smtClean="0"/>
              <a:t>Glendale Community College</a:t>
            </a:r>
          </a:p>
          <a:p>
            <a:r>
              <a:rPr lang="en-US" dirty="0" smtClean="0"/>
              <a:t>Kim Foong Chong</a:t>
            </a:r>
          </a:p>
          <a:p>
            <a:r>
              <a:rPr lang="en-US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Statcrunch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mr-IN" dirty="0" smtClean="0"/>
              <a:t>–</a:t>
            </a:r>
            <a:r>
              <a:rPr lang="en-US" dirty="0" smtClean="0"/>
              <a:t> loads and manipulates data</a:t>
            </a:r>
          </a:p>
          <a:p>
            <a:r>
              <a:rPr lang="en-US" dirty="0" smtClean="0"/>
              <a:t>Graph </a:t>
            </a:r>
            <a:r>
              <a:rPr lang="mr-IN" dirty="0" smtClean="0"/>
              <a:t>–</a:t>
            </a:r>
            <a:r>
              <a:rPr lang="en-US" dirty="0" smtClean="0"/>
              <a:t> graphs all kinds of graphs of data</a:t>
            </a:r>
          </a:p>
          <a:p>
            <a:r>
              <a:rPr lang="en-US" dirty="0" smtClean="0"/>
              <a:t>Stat </a:t>
            </a:r>
            <a:r>
              <a:rPr lang="mr-IN" dirty="0" smtClean="0"/>
              <a:t>–</a:t>
            </a:r>
            <a:r>
              <a:rPr lang="en-US" dirty="0" smtClean="0"/>
              <a:t> calculates numbers (statistics) from the data</a:t>
            </a:r>
          </a:p>
          <a:p>
            <a:endParaRPr lang="en-US" dirty="0"/>
          </a:p>
          <a:p>
            <a:r>
              <a:rPr lang="en-US" dirty="0" smtClean="0"/>
              <a:t>It’s not a real spreadsheet</a:t>
            </a:r>
          </a:p>
          <a:p>
            <a:endParaRPr lang="en-US" dirty="0"/>
          </a:p>
          <a:p>
            <a:r>
              <a:rPr lang="en-US" dirty="0" smtClean="0"/>
              <a:t>Loading data from anywhere is a snap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</a:t>
            </a:r>
            <a:r>
              <a:rPr lang="en-US" dirty="0" err="1" smtClean="0"/>
              <a:t>Statcrunch</a:t>
            </a:r>
            <a:r>
              <a:rPr lang="en-US" dirty="0"/>
              <a:t> dataset “SPRING 2019 SURVEY (ch2.2</a:t>
            </a:r>
            <a:r>
              <a:rPr lang="en-US" dirty="0" smtClean="0"/>
              <a:t>)”</a:t>
            </a:r>
          </a:p>
          <a:p>
            <a:endParaRPr lang="en-US" dirty="0" smtClean="0"/>
          </a:p>
          <a:p>
            <a:r>
              <a:rPr lang="en-US" dirty="0"/>
              <a:t>Load </a:t>
            </a:r>
            <a:r>
              <a:rPr lang="en-US" dirty="0" err="1"/>
              <a:t>Statcrunch</a:t>
            </a:r>
            <a:r>
              <a:rPr lang="en-US" dirty="0"/>
              <a:t> dataset “NFL Players </a:t>
            </a:r>
            <a:r>
              <a:rPr lang="en-US" dirty="0" smtClean="0"/>
              <a:t>2017”</a:t>
            </a:r>
          </a:p>
          <a:p>
            <a:endParaRPr lang="en-US" dirty="0"/>
          </a:p>
          <a:p>
            <a:r>
              <a:rPr lang="en-US" dirty="0"/>
              <a:t>Load </a:t>
            </a:r>
            <a:r>
              <a:rPr lang="en-US" dirty="0" err="1"/>
              <a:t>Statcrunch</a:t>
            </a:r>
            <a:r>
              <a:rPr lang="en-US" dirty="0"/>
              <a:t> </a:t>
            </a:r>
            <a:r>
              <a:rPr lang="en-US" dirty="0" smtClean="0"/>
              <a:t>dataset “Responses </a:t>
            </a:r>
            <a:r>
              <a:rPr lang="en-US" dirty="0"/>
              <a:t>to MTH 220 Spring 2019 Student Data </a:t>
            </a:r>
            <a:r>
              <a:rPr lang="en-US" dirty="0" smtClean="0"/>
              <a:t>Survey”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Tip*  If you find a good dataset, save it to </a:t>
            </a:r>
            <a:r>
              <a:rPr lang="en-US" dirty="0" err="1" smtClean="0"/>
              <a:t>MyData</a:t>
            </a:r>
            <a:r>
              <a:rPr lang="en-US" dirty="0" smtClean="0"/>
              <a:t> and describe its application in the title for later reference e.g. “Heights (outliers)”.  </a:t>
            </a:r>
          </a:p>
        </p:txBody>
      </p:sp>
    </p:spTree>
    <p:extLst>
      <p:ext uri="{BB962C8B-B14F-4D97-AF65-F5344CB8AC3E}">
        <p14:creationId xmlns:p14="http://schemas.microsoft.com/office/powerpoint/2010/main" val="154404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Statistics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54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is always described by graphs and statistics</a:t>
            </a:r>
          </a:p>
          <a:p>
            <a:r>
              <a:rPr lang="en-US" dirty="0" smtClean="0"/>
              <a:t>Different graphs highlight different aspects of the data i.e. skewedness, outliers, etc.</a:t>
            </a:r>
          </a:p>
          <a:p>
            <a:r>
              <a:rPr lang="en-US" dirty="0" smtClean="0"/>
              <a:t>Some graphs may be obsolete.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Statistics describe the data by numerical summaries. </a:t>
            </a:r>
          </a:p>
          <a:p>
            <a:r>
              <a:rPr lang="en-US" dirty="0" smtClean="0"/>
              <a:t>Statistics like the mean and standard deviation are not robust and can be influenced by skewedness and outliers.  Sometimes other statistics like the median and inter-quartile range are more appropriate.</a:t>
            </a:r>
          </a:p>
          <a:p>
            <a:r>
              <a:rPr lang="en-US" dirty="0" smtClean="0"/>
              <a:t>Some calculations of statistics may </a:t>
            </a:r>
            <a:r>
              <a:rPr lang="en-US" dirty="0" smtClean="0"/>
              <a:t>no longer </a:t>
            </a:r>
            <a:r>
              <a:rPr lang="en-US" dirty="0" smtClean="0"/>
              <a:t>be necessary.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Qualitative Data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Graphs are either bar plots or pie charts showing frequency or relative frequency.</a:t>
                </a:r>
              </a:p>
              <a:p>
                <a:r>
                  <a:rPr lang="en-US" dirty="0" smtClean="0"/>
                  <a:t>Statistic is the relative frequency of a category.</a:t>
                </a:r>
              </a:p>
              <a:p>
                <a:r>
                  <a:rPr lang="en-US" dirty="0" smtClean="0"/>
                  <a:t>Are you in the category of not?  </a:t>
                </a:r>
              </a:p>
              <a:p>
                <a:r>
                  <a:rPr lang="en-US" dirty="0" smtClean="0"/>
                  <a:t>The only real statistic for qualitative data  </a:t>
                </a:r>
                <a:r>
                  <a:rPr lang="en-US" dirty="0" smtClean="0"/>
                  <a:t>is the sample proportion   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charset="0"/>
                          </a:rPr>
                          <m:t>𝑝</m:t>
                        </m:r>
                      </m:e>
                    </m:acc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mr-IN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#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𝑠𝑢𝑐𝑐𝑒𝑠𝑠𝑒𝑠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 smtClean="0"/>
                  <a:t> 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0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Quantitative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Graphs show the distribution of the data along the number line.</a:t>
            </a:r>
          </a:p>
          <a:p>
            <a:r>
              <a:rPr lang="en-US" dirty="0" smtClean="0"/>
              <a:t>Graphs are described by shape, symmetry, outliers, center and spread.</a:t>
            </a:r>
          </a:p>
          <a:p>
            <a:r>
              <a:rPr lang="en-US" dirty="0" smtClean="0"/>
              <a:t>Are graphs the Distribution? Only if they look like it.</a:t>
            </a:r>
          </a:p>
          <a:p>
            <a:r>
              <a:rPr lang="en-US" dirty="0" smtClean="0"/>
              <a:t>Statistics give measures of center (mean and median), position (percentiles, standardized scores) and dispersion (standard deviation, variance, IQR).</a:t>
            </a:r>
          </a:p>
          <a:p>
            <a:r>
              <a:rPr lang="en-US" dirty="0" smtClean="0"/>
              <a:t>Statistics may not be robust to skewedness and/or outliers.</a:t>
            </a:r>
          </a:p>
          <a:p>
            <a:r>
              <a:rPr lang="en-US" dirty="0" smtClean="0"/>
              <a:t>Statistics cannot show the entire distribution that is why we also look as graphs.</a:t>
            </a:r>
          </a:p>
          <a:p>
            <a:r>
              <a:rPr lang="en-US" dirty="0" smtClean="0"/>
              <a:t>We mostly use mean and standard deviation.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Unsinkable Titanic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Load </a:t>
            </a:r>
            <a:r>
              <a:rPr lang="en-US" dirty="0" err="1" smtClean="0"/>
              <a:t>Statcrunch</a:t>
            </a:r>
            <a:r>
              <a:rPr lang="en-US" dirty="0"/>
              <a:t> dataset “</a:t>
            </a:r>
            <a:r>
              <a:rPr lang="en-US" dirty="0" err="1" smtClean="0"/>
              <a:t>Titanic.xlsx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Was there any discrimination against the lower class passengers?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941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Foods vs Target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Load </a:t>
            </a:r>
            <a:r>
              <a:rPr lang="en-US" dirty="0" err="1" smtClean="0"/>
              <a:t>Statcrunch</a:t>
            </a:r>
            <a:r>
              <a:rPr lang="en-US" dirty="0" smtClean="0"/>
              <a:t> dataset, “</a:t>
            </a:r>
            <a:r>
              <a:rPr lang="en-US" u="sng" dirty="0" smtClean="0"/>
              <a:t>organic </a:t>
            </a:r>
            <a:r>
              <a:rPr lang="en-US" u="sng" dirty="0"/>
              <a:t>food</a:t>
            </a:r>
            <a:r>
              <a:rPr lang="en-US" dirty="0"/>
              <a:t> price comparison fall </a:t>
            </a:r>
            <a:r>
              <a:rPr lang="en-US" dirty="0" smtClean="0"/>
              <a:t>2011”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a) Who has higher prices?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b) How can you tell?</a:t>
            </a:r>
          </a:p>
        </p:txBody>
      </p:sp>
    </p:spTree>
    <p:extLst>
      <p:ext uri="{BB962C8B-B14F-4D97-AF65-F5344CB8AC3E}">
        <p14:creationId xmlns:p14="http://schemas.microsoft.com/office/powerpoint/2010/main" val="98412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vs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what extent will </a:t>
            </a:r>
            <a:r>
              <a:rPr lang="en-US" u="sng" dirty="0" smtClean="0"/>
              <a:t>you</a:t>
            </a:r>
            <a:r>
              <a:rPr lang="en-US" dirty="0" smtClean="0"/>
              <a:t> use technology?  </a:t>
            </a:r>
          </a:p>
          <a:p>
            <a:r>
              <a:rPr lang="en-US" dirty="0" smtClean="0"/>
              <a:t>Statistics is a Mathematics course but computation should not hindering doing Statistics.</a:t>
            </a:r>
          </a:p>
          <a:p>
            <a:r>
              <a:rPr lang="en-US" dirty="0" smtClean="0"/>
              <a:t>GCC requires that technology like </a:t>
            </a:r>
            <a:r>
              <a:rPr lang="en-US" dirty="0" err="1" smtClean="0"/>
              <a:t>Statcrunch</a:t>
            </a:r>
            <a:r>
              <a:rPr lang="en-US" dirty="0" smtClean="0"/>
              <a:t>, Excel, or TI’s are used and students work with large datasets.</a:t>
            </a:r>
          </a:p>
          <a:p>
            <a:r>
              <a:rPr lang="en-US" dirty="0" smtClean="0"/>
              <a:t>We are preparing students to do Statistics in the real world.  This </a:t>
            </a:r>
            <a:r>
              <a:rPr lang="en-US" u="sng" dirty="0" smtClean="0"/>
              <a:t>will</a:t>
            </a:r>
            <a:r>
              <a:rPr lang="en-US" dirty="0" smtClean="0"/>
              <a:t> require </a:t>
            </a:r>
            <a:r>
              <a:rPr lang="en-US" dirty="0" smtClean="0"/>
              <a:t>the use </a:t>
            </a:r>
            <a:r>
              <a:rPr lang="en-US" dirty="0" smtClean="0"/>
              <a:t>of statistical software.</a:t>
            </a:r>
          </a:p>
          <a:p>
            <a:r>
              <a:rPr lang="en-US" dirty="0" smtClean="0"/>
              <a:t>The balance </a:t>
            </a:r>
            <a:r>
              <a:rPr lang="en-US" dirty="0" smtClean="0"/>
              <a:t>is </a:t>
            </a:r>
            <a:r>
              <a:rPr lang="en-US" dirty="0" smtClean="0"/>
              <a:t>ultimately up to you.</a:t>
            </a:r>
          </a:p>
        </p:txBody>
      </p:sp>
    </p:spTree>
    <p:extLst>
      <p:ext uri="{BB962C8B-B14F-4D97-AF65-F5344CB8AC3E}">
        <p14:creationId xmlns:p14="http://schemas.microsoft.com/office/powerpoint/2010/main" val="138661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Technology at GCC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Statcrunch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requires code ($13) and computer classroom (maybe), </a:t>
            </a:r>
          </a:p>
          <a:p>
            <a:pPr marL="0" indent="0">
              <a:buNone/>
            </a:pPr>
            <a:r>
              <a:rPr lang="en-US" dirty="0" smtClean="0"/>
              <a:t>		very intuitive, handles large datasets with ease.</a:t>
            </a:r>
          </a:p>
          <a:p>
            <a:r>
              <a:rPr lang="en-US" dirty="0" err="1" smtClean="0"/>
              <a:t>Ti</a:t>
            </a:r>
            <a:r>
              <a:rPr lang="en-US" dirty="0" smtClean="0"/>
              <a:t> Calculator </a:t>
            </a:r>
            <a:r>
              <a:rPr lang="mr-IN" dirty="0" smtClean="0"/>
              <a:t>–</a:t>
            </a:r>
            <a:r>
              <a:rPr lang="en-US" dirty="0" smtClean="0"/>
              <a:t> GCC rents </a:t>
            </a:r>
            <a:r>
              <a:rPr lang="en-US" dirty="0" err="1" smtClean="0"/>
              <a:t>Ti’s</a:t>
            </a:r>
            <a:r>
              <a:rPr lang="en-US" dirty="0" smtClean="0"/>
              <a:t> ($20) or purchase ($20 plus) or use 			online simulator, no special classroom required, not so 			intuitive, logistically cannot use large datasets.</a:t>
            </a:r>
          </a:p>
          <a:p>
            <a:r>
              <a:rPr lang="en-US" dirty="0" smtClean="0"/>
              <a:t>Excel </a:t>
            </a:r>
            <a:r>
              <a:rPr lang="mr-IN" dirty="0" smtClean="0"/>
              <a:t>–</a:t>
            </a:r>
            <a:r>
              <a:rPr lang="en-US" dirty="0" smtClean="0"/>
              <a:t> requires computer classroom, installed on GCC computers,  			not free for individual off-campus use, can use imported 			large datasets.</a:t>
            </a:r>
          </a:p>
          <a:p>
            <a:r>
              <a:rPr lang="en-US" dirty="0" smtClean="0"/>
              <a:t>Technology not supported needs to be accessible and reasonable for students.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98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in Statistics:</a:t>
            </a:r>
            <a:br>
              <a:rPr lang="en-US" dirty="0" smtClean="0"/>
            </a:br>
            <a:r>
              <a:rPr lang="en-US" dirty="0" smtClean="0"/>
              <a:t>Standard Deviation &amp; </a:t>
            </a:r>
            <a:r>
              <a:rPr lang="en-US" dirty="0" smtClean="0"/>
              <a:t>Degrees </a:t>
            </a:r>
            <a:r>
              <a:rPr lang="en-US" dirty="0" smtClean="0"/>
              <a:t>of Freedom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Population Standard Deviation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𝜎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mr-IN" i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mr-IN" i="1">
                                      <a:latin typeface="Cambria Math" charset="0"/>
                                      <a:ea typeface="Cambria Math" charset="0"/>
                                      <a:cs typeface="Cambria Math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mr-IN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𝜇</m:t>
                                      </m:r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i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𝑁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e>
                      </m:rad>
                    </m:oMath>
                  </m:oMathPara>
                </a14:m>
                <a:endParaRPr lang="en-US" dirty="0"/>
              </a:p>
              <a:p>
                <a:r>
                  <a:rPr lang="en-US" dirty="0" smtClean="0"/>
                  <a:t>Sample Standard Deviation</a:t>
                </a:r>
              </a:p>
              <a:p>
                <a:pPr marL="0" indent="0">
                  <a:buNone/>
                </a:pPr>
                <a:r>
                  <a:rPr lang="en-US" dirty="0" smtClean="0">
                    <a:ea typeface="Cambria Math" charset="0"/>
                    <a:cs typeface="Cambria Math" charset="0"/>
                  </a:rPr>
                  <a:t> 					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mr-IN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mr-IN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mr-IN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i="1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𝑛</m:t>
                            </m:r>
                            <m:r>
                              <a:rPr lang="en-US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−1</m:t>
                            </m:r>
                          </m:den>
                        </m:f>
                      </m:e>
                    </m:ra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Why do we divide by N for </a:t>
                </a:r>
                <a:r>
                  <a:rPr lang="en-US" dirty="0" err="1" smtClean="0"/>
                  <a:t>σ</a:t>
                </a:r>
                <a:r>
                  <a:rPr lang="en-US" dirty="0" smtClean="0"/>
                  <a:t> and n-1 for s?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0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Teach Statistics?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the most useful math course in understanding our modern world.</a:t>
            </a:r>
          </a:p>
          <a:p>
            <a:r>
              <a:rPr lang="en-US" dirty="0" smtClean="0"/>
              <a:t>It is a complete course.</a:t>
            </a:r>
          </a:p>
          <a:p>
            <a:r>
              <a:rPr lang="en-US" dirty="0" smtClean="0"/>
              <a:t>It is fun to teach.</a:t>
            </a:r>
          </a:p>
          <a:p>
            <a:endParaRPr lang="en-US" dirty="0"/>
          </a:p>
          <a:p>
            <a:r>
              <a:rPr lang="en-US" dirty="0" smtClean="0"/>
              <a:t>Job Opportunities and AB705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Pearsen</a:t>
            </a:r>
            <a:r>
              <a:rPr lang="en-US" dirty="0"/>
              <a:t> website https://</a:t>
            </a:r>
            <a:r>
              <a:rPr lang="en-US" dirty="0" err="1"/>
              <a:t>www.pearsonmylabandmastering.com</a:t>
            </a:r>
            <a:r>
              <a:rPr lang="en-US" dirty="0"/>
              <a:t>/</a:t>
            </a:r>
            <a:r>
              <a:rPr lang="en-US" dirty="0" err="1"/>
              <a:t>northamerica</a:t>
            </a:r>
            <a:r>
              <a:rPr lang="en-US" dirty="0"/>
              <a:t>/ </a:t>
            </a:r>
            <a:endParaRPr lang="en-US" dirty="0" smtClean="0"/>
          </a:p>
          <a:p>
            <a:r>
              <a:rPr lang="en-US" dirty="0" smtClean="0"/>
              <a:t>Canvas</a:t>
            </a:r>
            <a:r>
              <a:rPr lang="en-US" dirty="0"/>
              <a:t> </a:t>
            </a:r>
            <a:r>
              <a:rPr lang="en-US" dirty="0" smtClean="0"/>
              <a:t>- Math 136 Canvas </a:t>
            </a:r>
            <a:r>
              <a:rPr lang="en-US" dirty="0" smtClean="0"/>
              <a:t>Shell </a:t>
            </a:r>
            <a:endParaRPr lang="en-US" dirty="0" smtClean="0"/>
          </a:p>
          <a:p>
            <a:r>
              <a:rPr lang="en-US" dirty="0" err="1" smtClean="0"/>
              <a:t>Statcrunch</a:t>
            </a:r>
            <a:r>
              <a:rPr lang="en-US" dirty="0" smtClean="0"/>
              <a:t> Users Forum and videos</a:t>
            </a:r>
          </a:p>
          <a:p>
            <a:r>
              <a:rPr lang="en-US" dirty="0" smtClean="0"/>
              <a:t>Online</a:t>
            </a:r>
            <a:r>
              <a:rPr lang="en-US" dirty="0"/>
              <a:t> </a:t>
            </a:r>
            <a:r>
              <a:rPr lang="en-US" dirty="0" smtClean="0"/>
              <a:t>search “finding </a:t>
            </a:r>
            <a:r>
              <a:rPr lang="mr-IN" dirty="0" smtClean="0"/>
              <a:t>…</a:t>
            </a:r>
            <a:r>
              <a:rPr lang="en-US" dirty="0" smtClean="0"/>
              <a:t>.using </a:t>
            </a:r>
            <a:r>
              <a:rPr lang="en-US" dirty="0" err="1" smtClean="0"/>
              <a:t>Statcrunch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Myself - </a:t>
            </a:r>
            <a:r>
              <a:rPr lang="en-US" dirty="0" smtClean="0">
                <a:hlinkClick r:id="rId2"/>
              </a:rPr>
              <a:t>kfoong@glendale.edu</a:t>
            </a:r>
            <a:endParaRPr lang="en-US" dirty="0" smtClean="0"/>
          </a:p>
          <a:p>
            <a:r>
              <a:rPr lang="en-US" dirty="0"/>
              <a:t>Statistics Course Coordinator- Sandra </a:t>
            </a:r>
            <a:r>
              <a:rPr lang="en-US" dirty="0" smtClean="0"/>
              <a:t>Romero </a:t>
            </a:r>
            <a:r>
              <a:rPr lang="en-US" dirty="0" err="1" smtClean="0"/>
              <a:t>sromero@glendale.edu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3193"/>
            <a:ext cx="10515600" cy="11494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Statistics?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2749"/>
            <a:ext cx="10733690" cy="1705851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n-US" sz="3000" dirty="0" smtClean="0"/>
              <a:t>Statistics is the science of collecting, organizing, summarizing and analyzing information to draw conclusions or answer questions. In addition, Statistics is about providing a measure of confidence in any conclusions.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492993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000" dirty="0"/>
              <a:t>Statistics is a different way to think about our world that uses data, mathematics, and probability to make inferences about populations.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5164714"/>
            <a:ext cx="85107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3000" dirty="0" smtClean="0"/>
              <a:t>Statistics are numbers that come from data.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pic>
        <p:nvPicPr>
          <p:cNvPr id="1026" name="Picture 2" descr="orld Clip 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812" y="1690688"/>
            <a:ext cx="2857045" cy="285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09857" y="1569493"/>
            <a:ext cx="2222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Population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2794" y="1569493"/>
            <a:ext cx="443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Parameters (μ, </a:t>
            </a:r>
            <a:r>
              <a:rPr lang="en-US" sz="3600" dirty="0" err="1" smtClean="0"/>
              <a:t>σ</a:t>
            </a:r>
            <a:r>
              <a:rPr lang="en-US" sz="3600" dirty="0" smtClean="0"/>
              <a:t>, p,</a:t>
            </a:r>
            <a:r>
              <a:rPr lang="mr-IN" sz="3600" dirty="0" smtClean="0"/>
              <a:t>…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triped Right Arrow 2"/>
          <p:cNvSpPr/>
          <p:nvPr/>
        </p:nvSpPr>
        <p:spPr>
          <a:xfrm>
            <a:off x="6085489" y="1690688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47087" y="4847536"/>
            <a:ext cx="1725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Sample</a:t>
            </a:r>
            <a:endParaRPr lang="en-US" sz="3600" dirty="0"/>
          </a:p>
        </p:txBody>
      </p:sp>
      <p:sp>
        <p:nvSpPr>
          <p:cNvPr id="8" name="Oval 7"/>
          <p:cNvSpPr/>
          <p:nvPr/>
        </p:nvSpPr>
        <p:spPr>
          <a:xfrm>
            <a:off x="4670534" y="4842668"/>
            <a:ext cx="1661849" cy="153417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35214" y="2538794"/>
            <a:ext cx="3475858" cy="3168363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028943" y="2398928"/>
            <a:ext cx="3584667" cy="3474368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481334" y="4091320"/>
            <a:ext cx="2734809" cy="1921842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481334" y="2013658"/>
            <a:ext cx="3398659" cy="3767451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405334" y="2324976"/>
            <a:ext cx="2456785" cy="2964245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triped Right Arrow 31"/>
          <p:cNvSpPr/>
          <p:nvPr/>
        </p:nvSpPr>
        <p:spPr>
          <a:xfrm>
            <a:off x="7866604" y="4967004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242470" y="4847536"/>
            <a:ext cx="1198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Data</a:t>
            </a:r>
            <a:endParaRPr lang="en-US" sz="3600" dirty="0"/>
          </a:p>
        </p:txBody>
      </p:sp>
      <p:sp>
        <p:nvSpPr>
          <p:cNvPr id="34" name="Striped Right Arrow 33"/>
          <p:cNvSpPr/>
          <p:nvPr/>
        </p:nvSpPr>
        <p:spPr>
          <a:xfrm>
            <a:off x="9341336" y="4981238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855551" y="4842668"/>
            <a:ext cx="1984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Statistics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3469320" y="3842940"/>
            <a:ext cx="1909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Sampling Method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  <p:bldP spid="7" grpId="0"/>
      <p:bldP spid="8" grpId="0" animBg="1"/>
      <p:bldP spid="32" grpId="1" animBg="1"/>
      <p:bldP spid="31" grpId="0"/>
      <p:bldP spid="34" grpId="0" animBg="1"/>
      <p:bldP spid="3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265" y="366806"/>
            <a:ext cx="10515600" cy="1325563"/>
          </a:xfrm>
        </p:spPr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pic>
        <p:nvPicPr>
          <p:cNvPr id="1026" name="Picture 2" descr="orld Clip 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812" y="1690688"/>
            <a:ext cx="2857045" cy="285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09857" y="1569493"/>
            <a:ext cx="2222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Population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2794" y="1569493"/>
            <a:ext cx="4881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Parameters (μ, </a:t>
            </a:r>
            <a:r>
              <a:rPr lang="en-US" sz="3600" dirty="0" err="1" smtClean="0"/>
              <a:t>σ</a:t>
            </a:r>
            <a:r>
              <a:rPr lang="en-US" sz="3600" dirty="0" smtClean="0"/>
              <a:t>, p, N</a:t>
            </a:r>
            <a:r>
              <a:rPr lang="mr-IN" sz="3600" dirty="0" smtClean="0"/>
              <a:t>…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triped Right Arrow 2"/>
          <p:cNvSpPr/>
          <p:nvPr/>
        </p:nvSpPr>
        <p:spPr>
          <a:xfrm>
            <a:off x="6085489" y="1690688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91016" y="4345762"/>
            <a:ext cx="1725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Sample</a:t>
            </a:r>
            <a:endParaRPr lang="en-US" sz="3600" dirty="0"/>
          </a:p>
        </p:txBody>
      </p:sp>
      <p:sp>
        <p:nvSpPr>
          <p:cNvPr id="8" name="Oval 7"/>
          <p:cNvSpPr/>
          <p:nvPr/>
        </p:nvSpPr>
        <p:spPr>
          <a:xfrm>
            <a:off x="3342651" y="3980425"/>
            <a:ext cx="1720029" cy="159359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riped Right Arrow 31"/>
          <p:cNvSpPr/>
          <p:nvPr/>
        </p:nvSpPr>
        <p:spPr>
          <a:xfrm>
            <a:off x="5110533" y="4465230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486399" y="4345762"/>
            <a:ext cx="1198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Data</a:t>
            </a:r>
            <a:endParaRPr lang="en-US" sz="3600" dirty="0"/>
          </a:p>
        </p:txBody>
      </p:sp>
      <p:sp>
        <p:nvSpPr>
          <p:cNvPr id="34" name="Striped Right Arrow 33"/>
          <p:cNvSpPr/>
          <p:nvPr/>
        </p:nvSpPr>
        <p:spPr>
          <a:xfrm>
            <a:off x="6585265" y="4479464"/>
            <a:ext cx="369431" cy="41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954696" y="4345761"/>
                <a:ext cx="48942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Statistics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3600" dirty="0" smtClean="0"/>
                  <a:t>, 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3600" dirty="0" smtClean="0"/>
                  <a:t> n,</a:t>
                </a:r>
                <a:r>
                  <a:rPr lang="mr-IN" sz="3600" dirty="0" smtClean="0"/>
                  <a:t>…</a:t>
                </a:r>
                <a:r>
                  <a:rPr lang="en-US" sz="3600" dirty="0" smtClean="0"/>
                  <a:t>)</a:t>
                </a:r>
                <a:endParaRPr lang="en-US" sz="3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696" y="4345761"/>
                <a:ext cx="4894246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3861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2481334" y="3016251"/>
            <a:ext cx="1659442" cy="1232202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9097750" y="2105008"/>
            <a:ext cx="0" cy="2328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9437759" y="2105009"/>
            <a:ext cx="84613" cy="2442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9919660" y="2105009"/>
            <a:ext cx="27334" cy="2328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380593" y="3058510"/>
            <a:ext cx="9175531" cy="3231931"/>
          </a:xfrm>
          <a:custGeom>
            <a:avLst/>
            <a:gdLst>
              <a:gd name="connsiteX0" fmla="*/ 0 w 9175531"/>
              <a:gd name="connsiteY0" fmla="*/ 2522483 h 3231931"/>
              <a:gd name="connsiteX1" fmla="*/ 2096814 w 9175531"/>
              <a:gd name="connsiteY1" fmla="*/ 0 h 3231931"/>
              <a:gd name="connsiteX2" fmla="*/ 5029200 w 9175531"/>
              <a:gd name="connsiteY2" fmla="*/ 472966 h 3231931"/>
              <a:gd name="connsiteX3" fmla="*/ 6132786 w 9175531"/>
              <a:gd name="connsiteY3" fmla="*/ 31531 h 3231931"/>
              <a:gd name="connsiteX4" fmla="*/ 8671035 w 9175531"/>
              <a:gd name="connsiteY4" fmla="*/ 488731 h 3231931"/>
              <a:gd name="connsiteX5" fmla="*/ 9175531 w 9175531"/>
              <a:gd name="connsiteY5" fmla="*/ 1403131 h 3231931"/>
              <a:gd name="connsiteX6" fmla="*/ 8749862 w 9175531"/>
              <a:gd name="connsiteY6" fmla="*/ 2727435 h 3231931"/>
              <a:gd name="connsiteX7" fmla="*/ 5218386 w 9175531"/>
              <a:gd name="connsiteY7" fmla="*/ 3168869 h 3231931"/>
              <a:gd name="connsiteX8" fmla="*/ 4603531 w 9175531"/>
              <a:gd name="connsiteY8" fmla="*/ 2617076 h 3231931"/>
              <a:gd name="connsiteX9" fmla="*/ 3310759 w 9175531"/>
              <a:gd name="connsiteY9" fmla="*/ 2932387 h 3231931"/>
              <a:gd name="connsiteX10" fmla="*/ 1513490 w 9175531"/>
              <a:gd name="connsiteY10" fmla="*/ 3231931 h 3231931"/>
              <a:gd name="connsiteX11" fmla="*/ 63062 w 9175531"/>
              <a:gd name="connsiteY11" fmla="*/ 2538249 h 3231931"/>
              <a:gd name="connsiteX12" fmla="*/ 0 w 9175531"/>
              <a:gd name="connsiteY12" fmla="*/ 2522483 h 323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75531" h="3231931">
                <a:moveTo>
                  <a:pt x="0" y="2522483"/>
                </a:moveTo>
                <a:lnTo>
                  <a:pt x="2096814" y="0"/>
                </a:lnTo>
                <a:lnTo>
                  <a:pt x="5029200" y="472966"/>
                </a:lnTo>
                <a:lnTo>
                  <a:pt x="6132786" y="31531"/>
                </a:lnTo>
                <a:lnTo>
                  <a:pt x="8671035" y="488731"/>
                </a:lnTo>
                <a:lnTo>
                  <a:pt x="9175531" y="1403131"/>
                </a:lnTo>
                <a:lnTo>
                  <a:pt x="8749862" y="2727435"/>
                </a:lnTo>
                <a:lnTo>
                  <a:pt x="5218386" y="3168869"/>
                </a:lnTo>
                <a:lnTo>
                  <a:pt x="4603531" y="2617076"/>
                </a:lnTo>
                <a:lnTo>
                  <a:pt x="3310759" y="2932387"/>
                </a:lnTo>
                <a:lnTo>
                  <a:pt x="1513490" y="3231931"/>
                </a:lnTo>
                <a:lnTo>
                  <a:pt x="63062" y="2538249"/>
                </a:lnTo>
                <a:lnTo>
                  <a:pt x="0" y="252248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66083" y="3140754"/>
            <a:ext cx="3090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Inference</a:t>
            </a:r>
            <a:endParaRPr lang="en-US" sz="3600" dirty="0"/>
          </a:p>
        </p:txBody>
      </p:sp>
      <p:sp>
        <p:nvSpPr>
          <p:cNvPr id="16" name="Cloud 15"/>
          <p:cNvSpPr/>
          <p:nvPr/>
        </p:nvSpPr>
        <p:spPr>
          <a:xfrm>
            <a:off x="3491017" y="1078725"/>
            <a:ext cx="8065107" cy="1658031"/>
          </a:xfrm>
          <a:prstGeom prst="cloud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3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10" grpId="0" animBg="1"/>
      <p:bldP spid="11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Truth?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8798"/>
            <a:ext cx="10515600" cy="1768913"/>
          </a:xfrm>
        </p:spPr>
        <p:txBody>
          <a:bodyPr>
            <a:noAutofit/>
          </a:bodyPr>
          <a:lstStyle/>
          <a:p>
            <a:r>
              <a:rPr lang="en-US" sz="3000" dirty="0" smtClean="0"/>
              <a:t>Parameters values are THE TRUTH.  If we knew these there would be no Statistics.  </a:t>
            </a:r>
          </a:p>
          <a:p>
            <a:pPr marL="0" indent="0">
              <a:buNone/>
            </a:pPr>
            <a:endParaRPr lang="en-US" sz="3000" dirty="0" smtClean="0"/>
          </a:p>
          <a:p>
            <a:r>
              <a:rPr lang="en-US" sz="3000" dirty="0" smtClean="0"/>
              <a:t>Statistics are our versions of the Truth but</a:t>
            </a:r>
            <a:r>
              <a:rPr lang="mr-IN" sz="3000" dirty="0" smtClean="0"/>
              <a:t>…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5378669" y="3860496"/>
            <a:ext cx="14346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we may be wrong!!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957280"/>
            <a:ext cx="90467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3000" dirty="0" smtClean="0"/>
              <a:t>So with every Truth we state, we give a measure of our confidence in it.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5999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800000" y="8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Variables are the characteristics of individuals (i.e. height, eye color, etc.)   The values of the characteristics are the data </a:t>
            </a:r>
            <a:r>
              <a:rPr lang="en-US" dirty="0"/>
              <a:t>we gather (i.e</a:t>
            </a:r>
            <a:r>
              <a:rPr lang="en-US" dirty="0" smtClean="0"/>
              <a:t>. 5’6”, brown, etc.)  Values differ from individual to individual.</a:t>
            </a:r>
          </a:p>
          <a:p>
            <a:endParaRPr lang="en-US" dirty="0" smtClean="0"/>
          </a:p>
          <a:p>
            <a:r>
              <a:rPr lang="en-US" dirty="0" smtClean="0"/>
              <a:t>QUANTITATIVE variables tell us “how much” while QUALITATIVE </a:t>
            </a:r>
            <a:r>
              <a:rPr lang="en-US" dirty="0"/>
              <a:t>(Categorical</a:t>
            </a:r>
            <a:r>
              <a:rPr lang="en-US" dirty="0" smtClean="0"/>
              <a:t>) variables tell us “which category.” </a:t>
            </a:r>
          </a:p>
          <a:p>
            <a:endParaRPr lang="en-US" dirty="0" smtClean="0"/>
          </a:p>
          <a:p>
            <a:r>
              <a:rPr lang="en-US" dirty="0" smtClean="0"/>
              <a:t>Whether the data comes from Quantitative variables or Qualitative variables determines the statistics, graphs, distributions and ultimately inference we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89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vs Qualitative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884683" cy="4351339"/>
          </a:xfrm>
          <a:ln>
            <a:solidFill>
              <a:srgbClr val="00B050"/>
            </a:solidFill>
          </a:ln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en-US" u="sng" dirty="0" smtClean="0"/>
              <a:t>Quantitative	Variable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e.g. Height	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Graphs </a:t>
            </a:r>
            <a:r>
              <a:rPr lang="mr-IN" dirty="0" smtClean="0"/>
              <a:t>–</a:t>
            </a:r>
            <a:r>
              <a:rPr lang="en-US" dirty="0" smtClean="0"/>
              <a:t> histograms, </a:t>
            </a:r>
            <a:r>
              <a:rPr lang="en-US" dirty="0" smtClean="0"/>
              <a:t>boxplots</a:t>
            </a:r>
            <a:r>
              <a:rPr lang="en-US" dirty="0" smtClean="0"/>
              <a:t>,	</a:t>
            </a:r>
            <a:r>
              <a:rPr lang="en-US" dirty="0" err="1" smtClean="0"/>
              <a:t>dotplots</a:t>
            </a:r>
            <a:r>
              <a:rPr lang="en-US" dirty="0" smtClean="0"/>
              <a:t>, stem leaf, </a:t>
            </a:r>
            <a:r>
              <a:rPr lang="mr-IN" dirty="0" smtClean="0"/>
              <a:t>…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Statistics </a:t>
            </a:r>
            <a:r>
              <a:rPr lang="mr-IN" dirty="0" smtClean="0"/>
              <a:t>–</a:t>
            </a:r>
            <a:r>
              <a:rPr lang="en-US" dirty="0" smtClean="0"/>
              <a:t> mean, standard deviation, 5 number summary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Distributions </a:t>
            </a:r>
            <a:r>
              <a:rPr lang="mr-IN" dirty="0" smtClean="0"/>
              <a:t>–</a:t>
            </a:r>
            <a:r>
              <a:rPr lang="en-US" dirty="0" smtClean="0"/>
              <a:t> Normal, T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Inference for μ, </a:t>
            </a:r>
            <a:r>
              <a:rPr lang="en-US" dirty="0" err="1" smtClean="0"/>
              <a:t>σ</a:t>
            </a:r>
            <a:endParaRPr lang="en-US" dirty="0"/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6274676" y="1825626"/>
            <a:ext cx="4922184" cy="435133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noAutofit/>
          </a:bodyPr>
          <a:lstStyle/>
          <a:p>
            <a:r>
              <a:rPr lang="en-US" sz="2800" u="sng" dirty="0" smtClean="0"/>
              <a:t>Qualitative Variable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e.g. Eye Color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Graphs </a:t>
            </a:r>
            <a:r>
              <a:rPr lang="mr-IN" sz="2800" dirty="0" smtClean="0"/>
              <a:t>–</a:t>
            </a:r>
            <a:r>
              <a:rPr lang="en-US" sz="2800" dirty="0" smtClean="0"/>
              <a:t> Bar Chart, Pie Chart</a:t>
            </a:r>
          </a:p>
          <a:p>
            <a:endParaRPr lang="en-US" sz="2800" dirty="0" smtClean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Statistics </a:t>
            </a:r>
            <a:r>
              <a:rPr lang="mr-IN" sz="2800" dirty="0" smtClean="0"/>
              <a:t>–</a:t>
            </a:r>
            <a:r>
              <a:rPr lang="en-US" sz="2800" dirty="0" smtClean="0"/>
              <a:t> frequency, relative frequency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Distribution </a:t>
            </a:r>
            <a:r>
              <a:rPr lang="mr-IN" sz="2800" dirty="0" smtClean="0"/>
              <a:t>–</a:t>
            </a:r>
            <a:r>
              <a:rPr lang="en-US" sz="2800" dirty="0" smtClean="0"/>
              <a:t> Binomial,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Inference for 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227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Statcrunch</a:t>
            </a:r>
            <a:r>
              <a:rPr lang="en-US" dirty="0" smtClean="0"/>
              <a:t> and Pearson’s </a:t>
            </a:r>
            <a:r>
              <a:rPr lang="en-US" dirty="0" err="1" smtClean="0"/>
              <a:t>MyLab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course in Pearson’s </a:t>
            </a:r>
            <a:r>
              <a:rPr lang="en-US" dirty="0" err="1" smtClean="0"/>
              <a:t>MyLab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://www.pearsonmylabandmastering.com/northamerica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Enrolling as a student.  Just need course id: foongchong12333.  You can also send instructions pdf.</a:t>
            </a:r>
          </a:p>
          <a:p>
            <a:r>
              <a:rPr lang="en-US" dirty="0" smtClean="0"/>
              <a:t>You get the </a:t>
            </a:r>
            <a:r>
              <a:rPr lang="en-US" dirty="0" err="1"/>
              <a:t>e</a:t>
            </a:r>
            <a:r>
              <a:rPr lang="en-US" dirty="0" err="1" smtClean="0"/>
              <a:t>Text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Statcrunch</a:t>
            </a:r>
            <a:r>
              <a:rPr lang="en-US" dirty="0" smtClean="0"/>
              <a:t> for 2 weeks so you can begin using it immediately.</a:t>
            </a:r>
          </a:p>
          <a:p>
            <a:r>
              <a:rPr lang="en-US" dirty="0" smtClean="0"/>
              <a:t>After free trial period students need to buy a text bundle or online access.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9617</TotalTime>
  <Words>906</Words>
  <Application>Microsoft Macintosh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Calibri Light</vt:lpstr>
      <vt:lpstr>Cambria Math</vt:lpstr>
      <vt:lpstr>Mangal</vt:lpstr>
      <vt:lpstr>Arial</vt:lpstr>
      <vt:lpstr>Office Theme</vt:lpstr>
      <vt:lpstr>Teaching Math 136 Statistics </vt:lpstr>
      <vt:lpstr>Why Teach Statistics?</vt:lpstr>
      <vt:lpstr>What is Statistics? </vt:lpstr>
      <vt:lpstr>The Big Picture</vt:lpstr>
      <vt:lpstr>The Big Picture</vt:lpstr>
      <vt:lpstr>What is the Truth?</vt:lpstr>
      <vt:lpstr>Variables </vt:lpstr>
      <vt:lpstr>Quantitative vs Qualitative</vt:lpstr>
      <vt:lpstr>Statcrunch and Pearson’s MyLab</vt:lpstr>
      <vt:lpstr>Statcrunch</vt:lpstr>
      <vt:lpstr>Data Tables</vt:lpstr>
      <vt:lpstr>Descriptive Statistics </vt:lpstr>
      <vt:lpstr>Describing Qualitative Data</vt:lpstr>
      <vt:lpstr>Describing Quantitative Data</vt:lpstr>
      <vt:lpstr>The Unsinkable Titanic</vt:lpstr>
      <vt:lpstr>Whole Foods vs Target</vt:lpstr>
      <vt:lpstr>Technology vs Mathematics</vt:lpstr>
      <vt:lpstr>Supported Technology at GCC</vt:lpstr>
      <vt:lpstr>Algebra in Statistics: Standard Deviation &amp; Degrees of Freedom</vt:lpstr>
      <vt:lpstr>Resources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</dc:title>
  <dc:creator>kim foong chong</dc:creator>
  <cp:lastModifiedBy>kim foong chong</cp:lastModifiedBy>
  <cp:revision>62</cp:revision>
  <dcterms:created xsi:type="dcterms:W3CDTF">2019-03-28T16:04:47Z</dcterms:created>
  <dcterms:modified xsi:type="dcterms:W3CDTF">2019-04-04T18:59:42Z</dcterms:modified>
</cp:coreProperties>
</file>