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4" r:id="rId3"/>
    <p:sldId id="265" r:id="rId4"/>
    <p:sldId id="266" r:id="rId5"/>
    <p:sldId id="267" r:id="rId6"/>
    <p:sldId id="268" r:id="rId7"/>
    <p:sldId id="269" r:id="rId8"/>
    <p:sldId id="270" r:id="rId9"/>
    <p:sldId id="271" r:id="rId10"/>
    <p:sldId id="275" r:id="rId11"/>
    <p:sldId id="260" r:id="rId12"/>
    <p:sldId id="257" r:id="rId13"/>
    <p:sldId id="259" r:id="rId14"/>
    <p:sldId id="258" r:id="rId15"/>
    <p:sldId id="27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p:restoredTop sz="80952"/>
  </p:normalViewPr>
  <p:slideViewPr>
    <p:cSldViewPr snapToGrid="0" snapToObjects="1">
      <p:cViewPr varScale="1">
        <p:scale>
          <a:sx n="102" d="100"/>
          <a:sy n="102" d="100"/>
        </p:scale>
        <p:origin x="1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6DA25-39A1-9F45-A5A7-A1EB7E43CF94}" type="datetimeFigureOut">
              <a:rPr lang="en-US" smtClean="0"/>
              <a:t>3/22/19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DBC87-A4F4-414D-AF90-38C65265D3E9}" type="slidenum">
              <a:rPr lang="en-US" smtClean="0"/>
              <a:t>‹#›</a:t>
            </a:fld>
            <a:endParaRPr lang="en-US"/>
          </a:p>
        </p:txBody>
      </p:sp>
    </p:spTree>
    <p:extLst>
      <p:ext uri="{BB962C8B-B14F-4D97-AF65-F5344CB8AC3E}">
        <p14:creationId xmlns:p14="http://schemas.microsoft.com/office/powerpoint/2010/main" val="19633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DBC87-A4F4-414D-AF90-38C65265D3E9}" type="slidenum">
              <a:rPr lang="en-US" smtClean="0"/>
              <a:t>3</a:t>
            </a:fld>
            <a:endParaRPr lang="en-US"/>
          </a:p>
        </p:txBody>
      </p:sp>
    </p:spTree>
    <p:extLst>
      <p:ext uri="{BB962C8B-B14F-4D97-AF65-F5344CB8AC3E}">
        <p14:creationId xmlns:p14="http://schemas.microsoft.com/office/powerpoint/2010/main" val="254694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free apps will also have advertisements, a social media/networking option and blogs with recommendations or recipes (articles are not always scientifically factual!)</a:t>
            </a:r>
          </a:p>
          <a:p>
            <a:r>
              <a:rPr lang="en-US" dirty="0"/>
              <a:t>Most of them will also have an upgrade option that provides you with more detailed information or easier app usage. </a:t>
            </a:r>
          </a:p>
        </p:txBody>
      </p:sp>
      <p:sp>
        <p:nvSpPr>
          <p:cNvPr id="4" name="Slide Number Placeholder 3"/>
          <p:cNvSpPr>
            <a:spLocks noGrp="1"/>
          </p:cNvSpPr>
          <p:nvPr>
            <p:ph type="sldNum" sz="quarter" idx="5"/>
          </p:nvPr>
        </p:nvSpPr>
        <p:spPr/>
        <p:txBody>
          <a:bodyPr/>
          <a:lstStyle/>
          <a:p>
            <a:fld id="{24ADBC87-A4F4-414D-AF90-38C65265D3E9}" type="slidenum">
              <a:rPr lang="en-US" smtClean="0"/>
              <a:t>6</a:t>
            </a:fld>
            <a:endParaRPr lang="en-US"/>
          </a:p>
        </p:txBody>
      </p:sp>
    </p:spTree>
    <p:extLst>
      <p:ext uri="{BB962C8B-B14F-4D97-AF65-F5344CB8AC3E}">
        <p14:creationId xmlns:p14="http://schemas.microsoft.com/office/powerpoint/2010/main" val="132187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MyFitnessPal *my favorite but only because I am the most familiar with it!* </a:t>
            </a:r>
          </a:p>
          <a:p>
            <a:pPr lvl="1"/>
            <a:r>
              <a:rPr lang="en-US" sz="2800" dirty="0"/>
              <a:t>Simple design, not a whole lot of pictures or graphics</a:t>
            </a:r>
          </a:p>
          <a:p>
            <a:pPr lvl="1"/>
            <a:r>
              <a:rPr lang="en-US" sz="2800" dirty="0"/>
              <a:t>Interfaces well with other apps including UA powered like </a:t>
            </a:r>
            <a:r>
              <a:rPr lang="en-US" sz="2800" dirty="0" err="1"/>
              <a:t>MapMyRun</a:t>
            </a:r>
            <a:r>
              <a:rPr lang="en-US" sz="2800" dirty="0"/>
              <a:t>/Walk/Fitness (and MYZONE via Health App)</a:t>
            </a:r>
          </a:p>
          <a:p>
            <a:pPr lvl="1"/>
            <a:r>
              <a:rPr lang="en-US" sz="2800" dirty="0"/>
              <a:t>Large food database, lots of verified foods</a:t>
            </a:r>
          </a:p>
          <a:p>
            <a:pPr lvl="1"/>
            <a:r>
              <a:rPr lang="en-US" sz="2800" dirty="0"/>
              <a:t>Barcode scanner</a:t>
            </a:r>
          </a:p>
          <a:p>
            <a:pPr lvl="1"/>
            <a:r>
              <a:rPr lang="en-US" sz="2800" dirty="0"/>
              <a:t>Nutritional breakdown includes macros (protein, carbs, fat) sugars, fiber, several vitamins and minerals. Allows you to set individual macro goals. </a:t>
            </a:r>
          </a:p>
          <a:p>
            <a:pPr lvl="1"/>
            <a:r>
              <a:rPr lang="en-US" sz="2800" dirty="0"/>
              <a:t>Email newsletters and blog postings with recipes, etc. </a:t>
            </a:r>
          </a:p>
          <a:p>
            <a:endParaRPr lang="en-US" dirty="0"/>
          </a:p>
        </p:txBody>
      </p:sp>
      <p:sp>
        <p:nvSpPr>
          <p:cNvPr id="4" name="Slide Number Placeholder 3"/>
          <p:cNvSpPr>
            <a:spLocks noGrp="1"/>
          </p:cNvSpPr>
          <p:nvPr>
            <p:ph type="sldNum" sz="quarter" idx="5"/>
          </p:nvPr>
        </p:nvSpPr>
        <p:spPr/>
        <p:txBody>
          <a:bodyPr/>
          <a:lstStyle/>
          <a:p>
            <a:fld id="{24ADBC87-A4F4-414D-AF90-38C65265D3E9}" type="slidenum">
              <a:rPr lang="en-US" smtClean="0"/>
              <a:t>7</a:t>
            </a:fld>
            <a:endParaRPr lang="en-US"/>
          </a:p>
        </p:txBody>
      </p:sp>
    </p:spTree>
    <p:extLst>
      <p:ext uri="{BB962C8B-B14F-4D97-AF65-F5344CB8AC3E}">
        <p14:creationId xmlns:p14="http://schemas.microsoft.com/office/powerpoint/2010/main" val="401681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err="1"/>
              <a:t>LoseIt</a:t>
            </a:r>
            <a:endParaRPr lang="en-US" sz="2800" dirty="0"/>
          </a:p>
          <a:p>
            <a:pPr lvl="1"/>
            <a:r>
              <a:rPr lang="en-US" sz="2800" dirty="0"/>
              <a:t>Interfaces with </a:t>
            </a:r>
            <a:r>
              <a:rPr lang="en-US" sz="2800" dirty="0" err="1"/>
              <a:t>FitBit</a:t>
            </a:r>
            <a:r>
              <a:rPr lang="en-US" sz="2800" dirty="0"/>
              <a:t> (and MYZONE via Health App)</a:t>
            </a:r>
          </a:p>
          <a:p>
            <a:pPr lvl="1"/>
            <a:r>
              <a:rPr lang="en-US" sz="2800" dirty="0"/>
              <a:t>Large food database, lots of verified foods</a:t>
            </a:r>
          </a:p>
          <a:p>
            <a:pPr lvl="1"/>
            <a:r>
              <a:rPr lang="en-US" sz="2800" dirty="0"/>
              <a:t>Barcode scanner</a:t>
            </a:r>
          </a:p>
          <a:p>
            <a:pPr lvl="1"/>
            <a:r>
              <a:rPr lang="en-US" sz="2800" dirty="0"/>
              <a:t>Breakdown of macro/calorie goals and progress</a:t>
            </a:r>
          </a:p>
          <a:p>
            <a:pPr lvl="1"/>
            <a:r>
              <a:rPr lang="en-US" sz="2800" dirty="0"/>
              <a:t>Badges as rewards </a:t>
            </a:r>
          </a:p>
          <a:p>
            <a:endParaRPr lang="en-US" dirty="0"/>
          </a:p>
        </p:txBody>
      </p:sp>
      <p:sp>
        <p:nvSpPr>
          <p:cNvPr id="4" name="Slide Number Placeholder 3"/>
          <p:cNvSpPr>
            <a:spLocks noGrp="1"/>
          </p:cNvSpPr>
          <p:nvPr>
            <p:ph type="sldNum" sz="quarter" idx="5"/>
          </p:nvPr>
        </p:nvSpPr>
        <p:spPr/>
        <p:txBody>
          <a:bodyPr/>
          <a:lstStyle/>
          <a:p>
            <a:fld id="{24ADBC87-A4F4-414D-AF90-38C65265D3E9}" type="slidenum">
              <a:rPr lang="en-US" smtClean="0"/>
              <a:t>8</a:t>
            </a:fld>
            <a:endParaRPr lang="en-US"/>
          </a:p>
        </p:txBody>
      </p:sp>
    </p:spTree>
    <p:extLst>
      <p:ext uri="{BB962C8B-B14F-4D97-AF65-F5344CB8AC3E}">
        <p14:creationId xmlns:p14="http://schemas.microsoft.com/office/powerpoint/2010/main" val="110795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MyPlate</a:t>
            </a:r>
          </a:p>
          <a:p>
            <a:pPr lvl="1"/>
            <a:r>
              <a:rPr lang="en-US" sz="2800" dirty="0"/>
              <a:t>Interfaces with Health App</a:t>
            </a:r>
          </a:p>
          <a:p>
            <a:pPr lvl="1"/>
            <a:r>
              <a:rPr lang="en-US" sz="2800" dirty="0"/>
              <a:t>Large food database, lots of verified foods</a:t>
            </a:r>
          </a:p>
          <a:p>
            <a:pPr lvl="1"/>
            <a:r>
              <a:rPr lang="en-US" sz="2800" dirty="0"/>
              <a:t>Barcode scanner</a:t>
            </a:r>
          </a:p>
          <a:p>
            <a:pPr lvl="1"/>
            <a:r>
              <a:rPr lang="en-US" sz="2800" dirty="0"/>
              <a:t>Charts macros (protein, carbs, fat) sugars, cholesterol, sodium and fiber. </a:t>
            </a:r>
          </a:p>
          <a:p>
            <a:pPr lvl="1"/>
            <a:r>
              <a:rPr lang="en-US" sz="2800" dirty="0" err="1"/>
              <a:t>Mealplan</a:t>
            </a:r>
            <a:r>
              <a:rPr lang="en-US" sz="2800" dirty="0"/>
              <a:t> email list starts each Monday</a:t>
            </a:r>
            <a:endParaRPr lang="en-US" dirty="0"/>
          </a:p>
          <a:p>
            <a:endParaRPr lang="en-US" dirty="0"/>
          </a:p>
          <a:p>
            <a:r>
              <a:rPr lang="en-US" dirty="0" err="1"/>
              <a:t>Yazio</a:t>
            </a:r>
            <a:r>
              <a:rPr lang="en-US" dirty="0"/>
              <a:t> </a:t>
            </a:r>
          </a:p>
          <a:p>
            <a:r>
              <a:rPr lang="en-US" dirty="0"/>
              <a:t>Smaller database</a:t>
            </a:r>
          </a:p>
          <a:p>
            <a:r>
              <a:rPr lang="en-US" dirty="0"/>
              <a:t>Interfaces with Health App</a:t>
            </a:r>
          </a:p>
          <a:p>
            <a:r>
              <a:rPr lang="en-US" dirty="0"/>
              <a:t>Provides categories and recommendations of food</a:t>
            </a:r>
          </a:p>
        </p:txBody>
      </p:sp>
      <p:sp>
        <p:nvSpPr>
          <p:cNvPr id="4" name="Slide Number Placeholder 3"/>
          <p:cNvSpPr>
            <a:spLocks noGrp="1"/>
          </p:cNvSpPr>
          <p:nvPr>
            <p:ph type="sldNum" sz="quarter" idx="5"/>
          </p:nvPr>
        </p:nvSpPr>
        <p:spPr/>
        <p:txBody>
          <a:bodyPr/>
          <a:lstStyle/>
          <a:p>
            <a:fld id="{24ADBC87-A4F4-414D-AF90-38C65265D3E9}" type="slidenum">
              <a:rPr lang="en-US" smtClean="0"/>
              <a:t>9</a:t>
            </a:fld>
            <a:endParaRPr lang="en-US"/>
          </a:p>
        </p:txBody>
      </p:sp>
    </p:spTree>
    <p:extLst>
      <p:ext uri="{BB962C8B-B14F-4D97-AF65-F5344CB8AC3E}">
        <p14:creationId xmlns:p14="http://schemas.microsoft.com/office/powerpoint/2010/main" val="385461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Accuracy is where most people tend to fail with an app – in my health class a lot of times students report consuming much less than they probably do, mostly because they don’t check what the serving size is compared to what they are eating. An easy way to check without measuring is to use your hand. A thumb is ~ a serving of fats, a cupped hand ~ serving of carbs, fist ~ serving of vegetables, palm ~ a serving of protein. </a:t>
            </a:r>
          </a:p>
          <a:p>
            <a:r>
              <a:rPr lang="en-US" dirty="0"/>
              <a:t>Apps tend to NOT work as well for people who:</a:t>
            </a:r>
          </a:p>
          <a:p>
            <a:r>
              <a:rPr lang="en-US" dirty="0"/>
              <a:t>Need more social support, accountability and guidance</a:t>
            </a:r>
          </a:p>
          <a:p>
            <a:r>
              <a:rPr lang="en-US" dirty="0"/>
              <a:t>Don’t like the structure of tracking what they eat – want to enjoy food as food </a:t>
            </a:r>
            <a:r>
              <a:rPr lang="en-US" dirty="0">
                <a:sym typeface="Wingdings" pitchFamily="2" charset="2"/>
              </a:rPr>
              <a:t></a:t>
            </a:r>
          </a:p>
          <a:p>
            <a:r>
              <a:rPr lang="en-US" dirty="0">
                <a:sym typeface="Wingdings" pitchFamily="2" charset="2"/>
              </a:rPr>
              <a:t>Are gourmet cooks or love to create their own complex recipes or specialty foods</a:t>
            </a:r>
          </a:p>
          <a:p>
            <a:r>
              <a:rPr lang="en-US" dirty="0">
                <a:sym typeface="Wingdings" pitchFamily="2" charset="2"/>
              </a:rPr>
              <a:t>Have other health goals related to food such as allergies, intolerances, gut health, inflammation etc. </a:t>
            </a:r>
          </a:p>
          <a:p>
            <a:endParaRPr lang="en-US" dirty="0"/>
          </a:p>
        </p:txBody>
      </p:sp>
      <p:sp>
        <p:nvSpPr>
          <p:cNvPr id="4" name="Slide Number Placeholder 3"/>
          <p:cNvSpPr>
            <a:spLocks noGrp="1"/>
          </p:cNvSpPr>
          <p:nvPr>
            <p:ph type="sldNum" sz="quarter" idx="5"/>
          </p:nvPr>
        </p:nvSpPr>
        <p:spPr/>
        <p:txBody>
          <a:bodyPr/>
          <a:lstStyle/>
          <a:p>
            <a:fld id="{24ADBC87-A4F4-414D-AF90-38C65265D3E9}" type="slidenum">
              <a:rPr lang="en-US" smtClean="0"/>
              <a:t>10</a:t>
            </a:fld>
            <a:endParaRPr lang="en-US"/>
          </a:p>
        </p:txBody>
      </p:sp>
    </p:spTree>
    <p:extLst>
      <p:ext uri="{BB962C8B-B14F-4D97-AF65-F5344CB8AC3E}">
        <p14:creationId xmlns:p14="http://schemas.microsoft.com/office/powerpoint/2010/main" val="257056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EA1319-D52D-4F4D-9982-096BB630B50A}"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90278AC1-0F7B-6B40-9975-D8FE8FFD5E8C}"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6011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A1319-D52D-4F4D-9982-096BB630B50A}"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78AC1-0F7B-6B40-9975-D8FE8FFD5E8C}" type="slidenum">
              <a:rPr lang="en-US" smtClean="0"/>
              <a:t>‹#›</a:t>
            </a:fld>
            <a:endParaRPr lang="en-US"/>
          </a:p>
        </p:txBody>
      </p:sp>
    </p:spTree>
    <p:extLst>
      <p:ext uri="{BB962C8B-B14F-4D97-AF65-F5344CB8AC3E}">
        <p14:creationId xmlns:p14="http://schemas.microsoft.com/office/powerpoint/2010/main" val="270100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A1319-D52D-4F4D-9982-096BB630B50A}"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78AC1-0F7B-6B40-9975-D8FE8FFD5E8C}" type="slidenum">
              <a:rPr lang="en-US" smtClean="0"/>
              <a:t>‹#›</a:t>
            </a:fld>
            <a:endParaRPr lang="en-US"/>
          </a:p>
        </p:txBody>
      </p:sp>
    </p:spTree>
    <p:extLst>
      <p:ext uri="{BB962C8B-B14F-4D97-AF65-F5344CB8AC3E}">
        <p14:creationId xmlns:p14="http://schemas.microsoft.com/office/powerpoint/2010/main" val="84859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A1319-D52D-4F4D-9982-096BB630B50A}"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78AC1-0F7B-6B40-9975-D8FE8FFD5E8C}"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0638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EA1319-D52D-4F4D-9982-096BB630B50A}"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78AC1-0F7B-6B40-9975-D8FE8FFD5E8C}" type="slidenum">
              <a:rPr lang="en-US" smtClean="0"/>
              <a:t>‹#›</a:t>
            </a:fld>
            <a:endParaRPr lang="en-US"/>
          </a:p>
        </p:txBody>
      </p:sp>
    </p:spTree>
    <p:extLst>
      <p:ext uri="{BB962C8B-B14F-4D97-AF65-F5344CB8AC3E}">
        <p14:creationId xmlns:p14="http://schemas.microsoft.com/office/powerpoint/2010/main" val="157493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A1319-D52D-4F4D-9982-096BB630B50A}"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78AC1-0F7B-6B40-9975-D8FE8FFD5E8C}"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2467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EA1319-D52D-4F4D-9982-096BB630B50A}" type="datetimeFigureOut">
              <a:rPr lang="en-US" smtClean="0"/>
              <a:t>3/22/19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78AC1-0F7B-6B40-9975-D8FE8FFD5E8C}" type="slidenum">
              <a:rPr lang="en-US" smtClean="0"/>
              <a:t>‹#›</a:t>
            </a:fld>
            <a:endParaRPr lang="en-US"/>
          </a:p>
        </p:txBody>
      </p:sp>
    </p:spTree>
    <p:extLst>
      <p:ext uri="{BB962C8B-B14F-4D97-AF65-F5344CB8AC3E}">
        <p14:creationId xmlns:p14="http://schemas.microsoft.com/office/powerpoint/2010/main" val="54821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EA1319-D52D-4F4D-9982-096BB630B50A}" type="datetimeFigureOut">
              <a:rPr lang="en-US" smtClean="0"/>
              <a:t>3/22/19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78AC1-0F7B-6B40-9975-D8FE8FFD5E8C}"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2915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6EA1319-D52D-4F4D-9982-096BB630B50A}" type="datetimeFigureOut">
              <a:rPr lang="en-US" smtClean="0"/>
              <a:t>3/22/19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78AC1-0F7B-6B40-9975-D8FE8FFD5E8C}" type="slidenum">
              <a:rPr lang="en-US" smtClean="0"/>
              <a:t>‹#›</a:t>
            </a:fld>
            <a:endParaRPr lang="en-US"/>
          </a:p>
        </p:txBody>
      </p:sp>
    </p:spTree>
    <p:extLst>
      <p:ext uri="{BB962C8B-B14F-4D97-AF65-F5344CB8AC3E}">
        <p14:creationId xmlns:p14="http://schemas.microsoft.com/office/powerpoint/2010/main" val="256283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A1319-D52D-4F4D-9982-096BB630B50A}"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78AC1-0F7B-6B40-9975-D8FE8FFD5E8C}" type="slidenum">
              <a:rPr lang="en-US" smtClean="0"/>
              <a:t>‹#›</a:t>
            </a:fld>
            <a:endParaRPr lang="en-US"/>
          </a:p>
        </p:txBody>
      </p:sp>
    </p:spTree>
    <p:extLst>
      <p:ext uri="{BB962C8B-B14F-4D97-AF65-F5344CB8AC3E}">
        <p14:creationId xmlns:p14="http://schemas.microsoft.com/office/powerpoint/2010/main" val="397050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A1319-D52D-4F4D-9982-096BB630B50A}"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78AC1-0F7B-6B40-9975-D8FE8FFD5E8C}" type="slidenum">
              <a:rPr lang="en-US" smtClean="0"/>
              <a:t>‹#›</a:t>
            </a:fld>
            <a:endParaRPr lang="en-US"/>
          </a:p>
        </p:txBody>
      </p:sp>
    </p:spTree>
    <p:extLst>
      <p:ext uri="{BB962C8B-B14F-4D97-AF65-F5344CB8AC3E}">
        <p14:creationId xmlns:p14="http://schemas.microsoft.com/office/powerpoint/2010/main" val="248519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16EA1319-D52D-4F4D-9982-096BB630B50A}" type="datetimeFigureOut">
              <a:rPr lang="en-US" smtClean="0"/>
              <a:t>3/22/19</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0278AC1-0F7B-6B40-9975-D8FE8FFD5E8C}"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81288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Ib7KBEIQlR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steofhome.com/recipes/asparagus-n-shrimp-with-angel-hair/"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hyperlink" Target="http://www.kp.org/healthybalance" TargetMode="External"/><Relationship Id="rId2" Type="http://schemas.openxmlformats.org/officeDocument/2006/relationships/hyperlink" Target="http://www.kp.org/centerforhealthyliving" TargetMode="External"/><Relationship Id="rId1" Type="http://schemas.openxmlformats.org/officeDocument/2006/relationships/slideLayout" Target="../slideLayouts/slideLayout2.xml"/><Relationship Id="rId4" Type="http://schemas.openxmlformats.org/officeDocument/2006/relationships/hyperlink" Target="http://3winsfitness.com/dp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iddk.nih.gov/bw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tiff"/><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tiff"/><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4.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CB7880-9703-1349-BC1D-FF9134F2161F}"/>
              </a:ext>
            </a:extLst>
          </p:cNvPr>
          <p:cNvPicPr>
            <a:picLocks noChangeAspect="1"/>
          </p:cNvPicPr>
          <p:nvPr/>
        </p:nvPicPr>
        <p:blipFill>
          <a:blip r:embed="rId2"/>
          <a:stretch>
            <a:fillRect/>
          </a:stretch>
        </p:blipFill>
        <p:spPr>
          <a:xfrm>
            <a:off x="6137563" y="2648845"/>
            <a:ext cx="6500782" cy="3003810"/>
          </a:xfrm>
          <a:prstGeom prst="rect">
            <a:avLst/>
          </a:prstGeom>
        </p:spPr>
      </p:pic>
      <p:sp>
        <p:nvSpPr>
          <p:cNvPr id="2" name="Title 1">
            <a:extLst>
              <a:ext uri="{FF2B5EF4-FFF2-40B4-BE49-F238E27FC236}">
                <a16:creationId xmlns:a16="http://schemas.microsoft.com/office/drawing/2014/main" id="{C05BF30E-3D15-1547-B197-42C46B57A99E}"/>
              </a:ext>
            </a:extLst>
          </p:cNvPr>
          <p:cNvSpPr>
            <a:spLocks noGrp="1"/>
          </p:cNvSpPr>
          <p:nvPr>
            <p:ph type="ctrTitle"/>
          </p:nvPr>
        </p:nvSpPr>
        <p:spPr>
          <a:xfrm>
            <a:off x="866134" y="5292436"/>
            <a:ext cx="9746447" cy="1316182"/>
          </a:xfrm>
        </p:spPr>
        <p:txBody>
          <a:bodyPr>
            <a:normAutofit fontScale="90000"/>
          </a:bodyPr>
          <a:lstStyle/>
          <a:p>
            <a:r>
              <a:rPr lang="en-US" dirty="0"/>
              <a:t>Heidi Jenkins</a:t>
            </a:r>
            <a:br>
              <a:rPr lang="en-US" dirty="0"/>
            </a:br>
            <a:r>
              <a:rPr lang="en-US" dirty="0"/>
              <a:t>Erin Calderone</a:t>
            </a:r>
          </a:p>
        </p:txBody>
      </p:sp>
      <p:sp>
        <p:nvSpPr>
          <p:cNvPr id="5" name="TextBox 4">
            <a:extLst>
              <a:ext uri="{FF2B5EF4-FFF2-40B4-BE49-F238E27FC236}">
                <a16:creationId xmlns:a16="http://schemas.microsoft.com/office/drawing/2014/main" id="{FCBFB434-69C8-3948-B1BB-E2D87B0A968E}"/>
              </a:ext>
            </a:extLst>
          </p:cNvPr>
          <p:cNvSpPr txBox="1"/>
          <p:nvPr/>
        </p:nvSpPr>
        <p:spPr>
          <a:xfrm>
            <a:off x="1149927" y="729477"/>
            <a:ext cx="8243455" cy="2739211"/>
          </a:xfrm>
          <a:prstGeom prst="rect">
            <a:avLst/>
          </a:prstGeom>
          <a:noFill/>
        </p:spPr>
        <p:txBody>
          <a:bodyPr wrap="square" rtlCol="0">
            <a:spAutoFit/>
          </a:bodyPr>
          <a:lstStyle/>
          <a:p>
            <a:r>
              <a:rPr lang="en-US" sz="5400" b="1" dirty="0">
                <a:latin typeface="+mj-lt"/>
              </a:rPr>
              <a:t>Nutrition Apps and Coaching</a:t>
            </a:r>
          </a:p>
          <a:p>
            <a:r>
              <a:rPr lang="en-US" sz="2400" dirty="0">
                <a:latin typeface="+mj-lt"/>
              </a:rPr>
              <a:t>Find what works for you and get the most out of it! </a:t>
            </a:r>
          </a:p>
          <a:p>
            <a:endParaRPr lang="en-US" sz="4000" dirty="0">
              <a:latin typeface="+mj-lt"/>
            </a:endParaRPr>
          </a:p>
        </p:txBody>
      </p:sp>
    </p:spTree>
    <p:extLst>
      <p:ext uri="{BB962C8B-B14F-4D97-AF65-F5344CB8AC3E}">
        <p14:creationId xmlns:p14="http://schemas.microsoft.com/office/powerpoint/2010/main" val="31912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758C-CD7E-7C43-B5F5-ABC1571FE2C5}"/>
              </a:ext>
            </a:extLst>
          </p:cNvPr>
          <p:cNvSpPr>
            <a:spLocks noGrp="1"/>
          </p:cNvSpPr>
          <p:nvPr>
            <p:ph type="title"/>
          </p:nvPr>
        </p:nvSpPr>
        <p:spPr>
          <a:xfrm>
            <a:off x="2806118" y="350856"/>
            <a:ext cx="7958331" cy="1077229"/>
          </a:xfrm>
        </p:spPr>
        <p:txBody>
          <a:bodyPr/>
          <a:lstStyle/>
          <a:p>
            <a:r>
              <a:rPr lang="en-US" dirty="0"/>
              <a:t>Apps work best when… </a:t>
            </a:r>
          </a:p>
        </p:txBody>
      </p:sp>
      <p:sp>
        <p:nvSpPr>
          <p:cNvPr id="3" name="Content Placeholder 2">
            <a:extLst>
              <a:ext uri="{FF2B5EF4-FFF2-40B4-BE49-F238E27FC236}">
                <a16:creationId xmlns:a16="http://schemas.microsoft.com/office/drawing/2014/main" id="{ABB0B4EA-060D-5147-A791-C3FA8D1D2C68}"/>
              </a:ext>
            </a:extLst>
          </p:cNvPr>
          <p:cNvSpPr>
            <a:spLocks noGrp="1"/>
          </p:cNvSpPr>
          <p:nvPr>
            <p:ph idx="1"/>
          </p:nvPr>
        </p:nvSpPr>
        <p:spPr>
          <a:xfrm>
            <a:off x="1185669" y="1175220"/>
            <a:ext cx="7832601" cy="4619790"/>
          </a:xfrm>
        </p:spPr>
        <p:txBody>
          <a:bodyPr/>
          <a:lstStyle/>
          <a:p>
            <a:r>
              <a:rPr lang="en-US" sz="2400" dirty="0"/>
              <a:t>You track consistently (and honestly!)</a:t>
            </a:r>
          </a:p>
          <a:p>
            <a:r>
              <a:rPr lang="en-US" sz="2400" dirty="0"/>
              <a:t>You input accurate foods and </a:t>
            </a:r>
            <a:r>
              <a:rPr lang="en-US" sz="2400" i="1" dirty="0"/>
              <a:t>serving sizes</a:t>
            </a:r>
          </a:p>
          <a:p>
            <a:r>
              <a:rPr lang="en-US" sz="2400" dirty="0"/>
              <a:t>You have a relatively consistent pattern of eating</a:t>
            </a:r>
          </a:p>
          <a:p>
            <a:r>
              <a:rPr lang="en-US" sz="2400" dirty="0"/>
              <a:t>You don’t make a lot of your own foods or cook meals with complex recipes </a:t>
            </a:r>
          </a:p>
          <a:p>
            <a:r>
              <a:rPr lang="en-US" sz="2400" dirty="0"/>
              <a:t>Numbers and graphs are motivating to you</a:t>
            </a:r>
          </a:p>
          <a:p>
            <a:r>
              <a:rPr lang="en-US" sz="2400" dirty="0"/>
              <a:t>You already use apps to track your exercise</a:t>
            </a:r>
          </a:p>
          <a:p>
            <a:endParaRPr lang="en-US" dirty="0"/>
          </a:p>
        </p:txBody>
      </p:sp>
      <p:pic>
        <p:nvPicPr>
          <p:cNvPr id="5" name="Picture 4">
            <a:extLst>
              <a:ext uri="{FF2B5EF4-FFF2-40B4-BE49-F238E27FC236}">
                <a16:creationId xmlns:a16="http://schemas.microsoft.com/office/drawing/2014/main" id="{86007621-8019-A049-873E-D10A2E5CD7A1}"/>
              </a:ext>
            </a:extLst>
          </p:cNvPr>
          <p:cNvPicPr>
            <a:picLocks noChangeAspect="1"/>
          </p:cNvPicPr>
          <p:nvPr/>
        </p:nvPicPr>
        <p:blipFill>
          <a:blip r:embed="rId3"/>
          <a:stretch>
            <a:fillRect/>
          </a:stretch>
        </p:blipFill>
        <p:spPr>
          <a:xfrm>
            <a:off x="9144000" y="3810000"/>
            <a:ext cx="3048000" cy="3048000"/>
          </a:xfrm>
          <a:prstGeom prst="rect">
            <a:avLst/>
          </a:prstGeom>
        </p:spPr>
      </p:pic>
    </p:spTree>
    <p:extLst>
      <p:ext uri="{BB962C8B-B14F-4D97-AF65-F5344CB8AC3E}">
        <p14:creationId xmlns:p14="http://schemas.microsoft.com/office/powerpoint/2010/main" val="315163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9696-732A-3043-A0F1-CDEE1687FCC8}"/>
              </a:ext>
            </a:extLst>
          </p:cNvPr>
          <p:cNvSpPr>
            <a:spLocks noGrp="1"/>
          </p:cNvSpPr>
          <p:nvPr>
            <p:ph type="title"/>
          </p:nvPr>
        </p:nvSpPr>
        <p:spPr>
          <a:xfrm>
            <a:off x="2611808" y="529898"/>
            <a:ext cx="7958331" cy="1077229"/>
          </a:xfrm>
        </p:spPr>
        <p:txBody>
          <a:bodyPr>
            <a:normAutofit/>
          </a:bodyPr>
          <a:lstStyle/>
          <a:p>
            <a:r>
              <a:rPr lang="en-US" sz="4400" dirty="0"/>
              <a:t>Diabetes Prevention Programs</a:t>
            </a:r>
          </a:p>
        </p:txBody>
      </p:sp>
      <p:sp>
        <p:nvSpPr>
          <p:cNvPr id="3" name="Content Placeholder 2">
            <a:extLst>
              <a:ext uri="{FF2B5EF4-FFF2-40B4-BE49-F238E27FC236}">
                <a16:creationId xmlns:a16="http://schemas.microsoft.com/office/drawing/2014/main" id="{1F55CE57-A38C-FD45-B1E1-4634C926E22C}"/>
              </a:ext>
            </a:extLst>
          </p:cNvPr>
          <p:cNvSpPr>
            <a:spLocks noGrp="1"/>
          </p:cNvSpPr>
          <p:nvPr>
            <p:ph idx="1"/>
          </p:nvPr>
        </p:nvSpPr>
        <p:spPr>
          <a:xfrm>
            <a:off x="1427018" y="1607127"/>
            <a:ext cx="9143121" cy="4710546"/>
          </a:xfrm>
        </p:spPr>
        <p:txBody>
          <a:bodyPr>
            <a:normAutofit fontScale="77500" lnSpcReduction="20000"/>
          </a:bodyPr>
          <a:lstStyle/>
          <a:p>
            <a:r>
              <a:rPr lang="en-US" sz="4400" dirty="0"/>
              <a:t>Solera is a covered benefit from Blue Shield for Diabetes Prevention</a:t>
            </a:r>
          </a:p>
          <a:p>
            <a:r>
              <a:rPr lang="en-US" sz="4400" dirty="0"/>
              <a:t>9 different programs are offered, including:</a:t>
            </a:r>
          </a:p>
          <a:p>
            <a:pPr lvl="1"/>
            <a:r>
              <a:rPr lang="en-US" sz="4200" dirty="0"/>
              <a:t>Weight Watchers</a:t>
            </a:r>
          </a:p>
          <a:p>
            <a:pPr lvl="1"/>
            <a:r>
              <a:rPr lang="en-US" sz="4200" dirty="0" err="1"/>
              <a:t>PlateJoy</a:t>
            </a:r>
            <a:endParaRPr lang="en-US" sz="4200" dirty="0"/>
          </a:p>
          <a:p>
            <a:pPr lvl="1"/>
            <a:r>
              <a:rPr lang="en-US" sz="4200" dirty="0" err="1"/>
              <a:t>Betr</a:t>
            </a:r>
            <a:r>
              <a:rPr lang="en-US" sz="4200" dirty="0"/>
              <a:t> Health</a:t>
            </a:r>
          </a:p>
          <a:p>
            <a:pPr lvl="1"/>
            <a:r>
              <a:rPr lang="en-US" sz="4200" dirty="0"/>
              <a:t>And more! </a:t>
            </a:r>
          </a:p>
          <a:p>
            <a:endParaRPr lang="en-US" sz="4400" dirty="0"/>
          </a:p>
        </p:txBody>
      </p:sp>
    </p:spTree>
    <p:extLst>
      <p:ext uri="{BB962C8B-B14F-4D97-AF65-F5344CB8AC3E}">
        <p14:creationId xmlns:p14="http://schemas.microsoft.com/office/powerpoint/2010/main" val="183560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3227-55D3-9B4E-A907-E13E1B36FB25}"/>
              </a:ext>
            </a:extLst>
          </p:cNvPr>
          <p:cNvSpPr>
            <a:spLocks noGrp="1"/>
          </p:cNvSpPr>
          <p:nvPr>
            <p:ph type="title"/>
          </p:nvPr>
        </p:nvSpPr>
        <p:spPr/>
        <p:txBody>
          <a:bodyPr>
            <a:normAutofit/>
          </a:bodyPr>
          <a:lstStyle/>
          <a:p>
            <a:r>
              <a:rPr lang="en-US" sz="5400" dirty="0" err="1"/>
              <a:t>Betr</a:t>
            </a:r>
            <a:r>
              <a:rPr lang="en-US" sz="5400" dirty="0"/>
              <a:t> Health  </a:t>
            </a:r>
          </a:p>
        </p:txBody>
      </p:sp>
      <p:sp>
        <p:nvSpPr>
          <p:cNvPr id="3" name="Content Placeholder 2">
            <a:extLst>
              <a:ext uri="{FF2B5EF4-FFF2-40B4-BE49-F238E27FC236}">
                <a16:creationId xmlns:a16="http://schemas.microsoft.com/office/drawing/2014/main" id="{E2112FFA-28C8-9E4E-9DD3-7AE26174AB33}"/>
              </a:ext>
            </a:extLst>
          </p:cNvPr>
          <p:cNvSpPr>
            <a:spLocks noGrp="1"/>
          </p:cNvSpPr>
          <p:nvPr>
            <p:ph idx="1"/>
          </p:nvPr>
        </p:nvSpPr>
        <p:spPr>
          <a:xfrm>
            <a:off x="1219200" y="1885285"/>
            <a:ext cx="10044545" cy="4390824"/>
          </a:xfrm>
        </p:spPr>
        <p:txBody>
          <a:bodyPr>
            <a:normAutofit/>
          </a:bodyPr>
          <a:lstStyle/>
          <a:p>
            <a:r>
              <a:rPr lang="en-US" sz="4000" dirty="0"/>
              <a:t>Wellness program focused on gut health</a:t>
            </a:r>
          </a:p>
          <a:p>
            <a:pPr lvl="1"/>
            <a:r>
              <a:rPr lang="en-US" sz="3800" dirty="0"/>
              <a:t>Coaching</a:t>
            </a:r>
          </a:p>
          <a:p>
            <a:pPr lvl="1"/>
            <a:r>
              <a:rPr lang="en-US" sz="3800" dirty="0"/>
              <a:t>Education/information</a:t>
            </a:r>
          </a:p>
          <a:p>
            <a:pPr lvl="1"/>
            <a:r>
              <a:rPr lang="en-US" sz="3800" dirty="0"/>
              <a:t>Dietary protocol</a:t>
            </a:r>
          </a:p>
        </p:txBody>
      </p:sp>
    </p:spTree>
    <p:extLst>
      <p:ext uri="{BB962C8B-B14F-4D97-AF65-F5344CB8AC3E}">
        <p14:creationId xmlns:p14="http://schemas.microsoft.com/office/powerpoint/2010/main" val="49933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4859-FE1C-5945-B7E9-B212E5CA1635}"/>
              </a:ext>
            </a:extLst>
          </p:cNvPr>
          <p:cNvSpPr>
            <a:spLocks noGrp="1"/>
          </p:cNvSpPr>
          <p:nvPr>
            <p:ph type="title"/>
          </p:nvPr>
        </p:nvSpPr>
        <p:spPr/>
        <p:txBody>
          <a:bodyPr>
            <a:normAutofit/>
          </a:bodyPr>
          <a:lstStyle/>
          <a:p>
            <a:r>
              <a:rPr lang="en-US" sz="4400" dirty="0"/>
              <a:t>How it works</a:t>
            </a:r>
          </a:p>
        </p:txBody>
      </p:sp>
      <p:sp>
        <p:nvSpPr>
          <p:cNvPr id="3" name="Content Placeholder 2">
            <a:extLst>
              <a:ext uri="{FF2B5EF4-FFF2-40B4-BE49-F238E27FC236}">
                <a16:creationId xmlns:a16="http://schemas.microsoft.com/office/drawing/2014/main" id="{BCC88127-2851-9146-8F71-7C68A8B7B52D}"/>
              </a:ext>
            </a:extLst>
          </p:cNvPr>
          <p:cNvSpPr>
            <a:spLocks noGrp="1"/>
          </p:cNvSpPr>
          <p:nvPr>
            <p:ph idx="1"/>
          </p:nvPr>
        </p:nvSpPr>
        <p:spPr/>
        <p:txBody>
          <a:bodyPr>
            <a:normAutofit/>
          </a:bodyPr>
          <a:lstStyle/>
          <a:p>
            <a:r>
              <a:rPr lang="en-US" sz="4000" dirty="0">
                <a:hlinkClick r:id="rId2"/>
              </a:rPr>
              <a:t>https://betrhealth.com/testimonials/ </a:t>
            </a:r>
          </a:p>
          <a:p>
            <a:r>
              <a:rPr lang="en-US" sz="4000" dirty="0">
                <a:hlinkClick r:id="rId2"/>
              </a:rPr>
              <a:t>https://youtu.be/Ib7KBEIQlRw</a:t>
            </a:r>
            <a:r>
              <a:rPr lang="en-US" sz="4000" dirty="0"/>
              <a:t> </a:t>
            </a:r>
          </a:p>
        </p:txBody>
      </p:sp>
    </p:spTree>
    <p:extLst>
      <p:ext uri="{BB962C8B-B14F-4D97-AF65-F5344CB8AC3E}">
        <p14:creationId xmlns:p14="http://schemas.microsoft.com/office/powerpoint/2010/main" val="1634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1DA8-5064-E447-B026-AB4358A2BE5E}"/>
              </a:ext>
            </a:extLst>
          </p:cNvPr>
          <p:cNvSpPr>
            <a:spLocks noGrp="1"/>
          </p:cNvSpPr>
          <p:nvPr>
            <p:ph type="title"/>
          </p:nvPr>
        </p:nvSpPr>
        <p:spPr>
          <a:xfrm>
            <a:off x="2538958" y="544820"/>
            <a:ext cx="7958331" cy="1077229"/>
          </a:xfrm>
        </p:spPr>
        <p:txBody>
          <a:bodyPr>
            <a:normAutofit/>
          </a:bodyPr>
          <a:lstStyle/>
          <a:p>
            <a:r>
              <a:rPr lang="en-US" sz="4400" dirty="0"/>
              <a:t>Cost</a:t>
            </a:r>
          </a:p>
        </p:txBody>
      </p:sp>
      <p:sp>
        <p:nvSpPr>
          <p:cNvPr id="3" name="Content Placeholder 2">
            <a:extLst>
              <a:ext uri="{FF2B5EF4-FFF2-40B4-BE49-F238E27FC236}">
                <a16:creationId xmlns:a16="http://schemas.microsoft.com/office/drawing/2014/main" id="{24BAC4D3-0AE7-8643-AF33-B5779D7D46DC}"/>
              </a:ext>
            </a:extLst>
          </p:cNvPr>
          <p:cNvSpPr>
            <a:spLocks noGrp="1"/>
          </p:cNvSpPr>
          <p:nvPr>
            <p:ph idx="1"/>
          </p:nvPr>
        </p:nvSpPr>
        <p:spPr>
          <a:xfrm>
            <a:off x="2355274" y="1260764"/>
            <a:ext cx="8312726" cy="5278581"/>
          </a:xfrm>
        </p:spPr>
        <p:txBody>
          <a:bodyPr>
            <a:normAutofit fontScale="70000" lnSpcReduction="20000"/>
          </a:bodyPr>
          <a:lstStyle/>
          <a:p>
            <a:r>
              <a:rPr lang="en-US" sz="4000" dirty="0"/>
              <a:t>You might qualify for full-to-partial coverage under insurance</a:t>
            </a:r>
          </a:p>
          <a:p>
            <a:r>
              <a:rPr lang="en-US" sz="4000" dirty="0"/>
              <a:t>Membership = </a:t>
            </a:r>
            <a:r>
              <a:rPr lang="en-US" sz="4000" b="1" dirty="0"/>
              <a:t>$99/month </a:t>
            </a:r>
          </a:p>
          <a:p>
            <a:pPr lvl="1"/>
            <a:r>
              <a:rPr lang="en-US" sz="3800" dirty="0"/>
              <a:t>Online resources (and smartphone app) and diet protocol, </a:t>
            </a:r>
            <a:r>
              <a:rPr lang="en-US" sz="3800" dirty="0" err="1"/>
              <a:t>insta</a:t>
            </a:r>
            <a:r>
              <a:rPr lang="en-US" sz="3800" dirty="0"/>
              <a:t>-chat coaching and gut health nutrient kit</a:t>
            </a:r>
          </a:p>
          <a:p>
            <a:pPr lvl="1"/>
            <a:r>
              <a:rPr lang="en-US" sz="3800" dirty="0"/>
              <a:t>Jumpstart coaching 50% discount for GCC employees</a:t>
            </a:r>
          </a:p>
          <a:p>
            <a:pPr lvl="2"/>
            <a:r>
              <a:rPr lang="en-US" sz="3600" b="1" dirty="0"/>
              <a:t>$100/1 month or /$50 for 2 weeks </a:t>
            </a:r>
          </a:p>
          <a:p>
            <a:pPr lvl="2"/>
            <a:r>
              <a:rPr lang="en-US" sz="3600" dirty="0"/>
              <a:t>Individual phone coaching</a:t>
            </a:r>
          </a:p>
        </p:txBody>
      </p:sp>
    </p:spTree>
    <p:extLst>
      <p:ext uri="{BB962C8B-B14F-4D97-AF65-F5344CB8AC3E}">
        <p14:creationId xmlns:p14="http://schemas.microsoft.com/office/powerpoint/2010/main" val="291274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CE04-639B-0741-82FB-34925A997356}"/>
              </a:ext>
            </a:extLst>
          </p:cNvPr>
          <p:cNvSpPr>
            <a:spLocks noGrp="1"/>
          </p:cNvSpPr>
          <p:nvPr>
            <p:ph type="title"/>
          </p:nvPr>
        </p:nvSpPr>
        <p:spPr>
          <a:xfrm>
            <a:off x="2611808" y="808057"/>
            <a:ext cx="7958331" cy="620694"/>
          </a:xfrm>
        </p:spPr>
        <p:txBody>
          <a:bodyPr/>
          <a:lstStyle/>
          <a:p>
            <a:r>
              <a:rPr lang="en-US" dirty="0"/>
              <a:t>Striking out on your own! </a:t>
            </a:r>
          </a:p>
        </p:txBody>
      </p:sp>
      <p:sp>
        <p:nvSpPr>
          <p:cNvPr id="3" name="Content Placeholder 2">
            <a:extLst>
              <a:ext uri="{FF2B5EF4-FFF2-40B4-BE49-F238E27FC236}">
                <a16:creationId xmlns:a16="http://schemas.microsoft.com/office/drawing/2014/main" id="{98E0A0FA-0212-974C-B0A7-8B77101A7EE8}"/>
              </a:ext>
            </a:extLst>
          </p:cNvPr>
          <p:cNvSpPr>
            <a:spLocks noGrp="1"/>
          </p:cNvSpPr>
          <p:nvPr>
            <p:ph idx="1"/>
          </p:nvPr>
        </p:nvSpPr>
        <p:spPr>
          <a:xfrm>
            <a:off x="2611808" y="1428751"/>
            <a:ext cx="7958331" cy="4621193"/>
          </a:xfrm>
        </p:spPr>
        <p:txBody>
          <a:bodyPr/>
          <a:lstStyle/>
          <a:p>
            <a:r>
              <a:rPr lang="en-US" sz="2400" dirty="0"/>
              <a:t>Vacations/holidays</a:t>
            </a:r>
          </a:p>
          <a:p>
            <a:r>
              <a:rPr lang="en-US" sz="2400" dirty="0"/>
              <a:t>Level 3 eating and exercise (80%)</a:t>
            </a:r>
          </a:p>
          <a:p>
            <a:r>
              <a:rPr lang="en-US" sz="2400" dirty="0"/>
              <a:t>Maintaining on your own</a:t>
            </a:r>
          </a:p>
          <a:p>
            <a:endParaRPr lang="en-US" sz="2400" dirty="0"/>
          </a:p>
          <a:p>
            <a:endParaRPr lang="en-US" sz="2400" dirty="0"/>
          </a:p>
          <a:p>
            <a:endParaRPr lang="en-US" sz="2400" dirty="0"/>
          </a:p>
          <a:p>
            <a:endParaRPr lang="en-US" dirty="0"/>
          </a:p>
        </p:txBody>
      </p:sp>
      <p:pic>
        <p:nvPicPr>
          <p:cNvPr id="7" name="Picture 6">
            <a:extLst>
              <a:ext uri="{FF2B5EF4-FFF2-40B4-BE49-F238E27FC236}">
                <a16:creationId xmlns:a16="http://schemas.microsoft.com/office/drawing/2014/main" id="{3A8F9769-7581-164F-8DDE-ABE1F0E78400}"/>
              </a:ext>
            </a:extLst>
          </p:cNvPr>
          <p:cNvPicPr>
            <a:picLocks noChangeAspect="1"/>
          </p:cNvPicPr>
          <p:nvPr/>
        </p:nvPicPr>
        <p:blipFill rotWithShape="1">
          <a:blip r:embed="rId2"/>
          <a:srcRect l="5833" r="9333"/>
          <a:stretch/>
        </p:blipFill>
        <p:spPr>
          <a:xfrm rot="5400000">
            <a:off x="8424537" y="1971507"/>
            <a:ext cx="3999247" cy="3535680"/>
          </a:xfrm>
          <a:prstGeom prst="rect">
            <a:avLst/>
          </a:prstGeom>
        </p:spPr>
      </p:pic>
      <p:pic>
        <p:nvPicPr>
          <p:cNvPr id="9" name="Picture 8">
            <a:hlinkClick r:id="rId3"/>
            <a:extLst>
              <a:ext uri="{FF2B5EF4-FFF2-40B4-BE49-F238E27FC236}">
                <a16:creationId xmlns:a16="http://schemas.microsoft.com/office/drawing/2014/main" id="{043B66AB-B9C7-8843-BAB3-61F4623DE6E8}"/>
              </a:ext>
            </a:extLst>
          </p:cNvPr>
          <p:cNvPicPr>
            <a:picLocks noChangeAspect="1"/>
          </p:cNvPicPr>
          <p:nvPr/>
        </p:nvPicPr>
        <p:blipFill>
          <a:blip r:embed="rId4"/>
          <a:stretch>
            <a:fillRect/>
          </a:stretch>
        </p:blipFill>
        <p:spPr>
          <a:xfrm>
            <a:off x="2498434" y="3535008"/>
            <a:ext cx="3135630" cy="3135630"/>
          </a:xfrm>
          <a:prstGeom prst="rect">
            <a:avLst/>
          </a:prstGeom>
        </p:spPr>
      </p:pic>
      <p:sp>
        <p:nvSpPr>
          <p:cNvPr id="13" name="Right Arrow 12">
            <a:extLst>
              <a:ext uri="{FF2B5EF4-FFF2-40B4-BE49-F238E27FC236}">
                <a16:creationId xmlns:a16="http://schemas.microsoft.com/office/drawing/2014/main" id="{55135654-482F-E841-A4D2-59B1FF45FF8D}"/>
              </a:ext>
            </a:extLst>
          </p:cNvPr>
          <p:cNvSpPr/>
          <p:nvPr/>
        </p:nvSpPr>
        <p:spPr>
          <a:xfrm>
            <a:off x="6343650" y="4149090"/>
            <a:ext cx="1714500" cy="953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64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B00C-389C-1A4E-B3D5-EF0235E0AD1C}"/>
              </a:ext>
            </a:extLst>
          </p:cNvPr>
          <p:cNvSpPr>
            <a:spLocks noGrp="1"/>
          </p:cNvSpPr>
          <p:nvPr>
            <p:ph type="title"/>
          </p:nvPr>
        </p:nvSpPr>
        <p:spPr>
          <a:xfrm>
            <a:off x="3056033" y="240127"/>
            <a:ext cx="7958331" cy="1077229"/>
          </a:xfrm>
        </p:spPr>
        <p:txBody>
          <a:bodyPr>
            <a:normAutofit/>
          </a:bodyPr>
          <a:lstStyle/>
          <a:p>
            <a:r>
              <a:rPr lang="en-US" sz="4400" dirty="0"/>
              <a:t>What are other options? </a:t>
            </a:r>
          </a:p>
        </p:txBody>
      </p:sp>
      <p:sp>
        <p:nvSpPr>
          <p:cNvPr id="3" name="Content Placeholder 2">
            <a:extLst>
              <a:ext uri="{FF2B5EF4-FFF2-40B4-BE49-F238E27FC236}">
                <a16:creationId xmlns:a16="http://schemas.microsoft.com/office/drawing/2014/main" id="{C44F2428-A9D1-364B-823B-325DD56294C1}"/>
              </a:ext>
            </a:extLst>
          </p:cNvPr>
          <p:cNvSpPr>
            <a:spLocks noGrp="1"/>
          </p:cNvSpPr>
          <p:nvPr>
            <p:ph idx="1"/>
          </p:nvPr>
        </p:nvSpPr>
        <p:spPr>
          <a:xfrm>
            <a:off x="1007391" y="1053885"/>
            <a:ext cx="10006974" cy="5346915"/>
          </a:xfrm>
        </p:spPr>
        <p:txBody>
          <a:bodyPr>
            <a:normAutofit fontScale="40000" lnSpcReduction="20000"/>
          </a:bodyPr>
          <a:lstStyle/>
          <a:p>
            <a:pPr marL="0" indent="0">
              <a:buNone/>
            </a:pPr>
            <a:r>
              <a:rPr lang="en-US" sz="5100" dirty="0"/>
              <a:t>GCC employees have LOTS  of resources and discounts through insurance</a:t>
            </a:r>
          </a:p>
          <a:p>
            <a:r>
              <a:rPr lang="en-US" sz="5100" dirty="0"/>
              <a:t>Solera</a:t>
            </a:r>
          </a:p>
          <a:p>
            <a:r>
              <a:rPr lang="en-US" sz="5100" dirty="0"/>
              <a:t>Kaiser Permanente – Healthy Balance </a:t>
            </a:r>
          </a:p>
          <a:p>
            <a:pPr lvl="1"/>
            <a:r>
              <a:rPr lang="en-US" sz="5100" dirty="0">
                <a:hlinkClick r:id="rId2"/>
              </a:rPr>
              <a:t>https://healthy.kaiserpermanente.org/health-wellness/healthy-lifestyle-programs</a:t>
            </a:r>
          </a:p>
          <a:p>
            <a:pPr lvl="1"/>
            <a:r>
              <a:rPr lang="en-US" sz="5100" dirty="0">
                <a:hlinkClick r:id="rId2"/>
              </a:rPr>
              <a:t>www.kp.org/centerforhealthyliving</a:t>
            </a:r>
            <a:r>
              <a:rPr lang="en-US" sz="5100" dirty="0"/>
              <a:t> </a:t>
            </a:r>
          </a:p>
          <a:p>
            <a:pPr lvl="1"/>
            <a:r>
              <a:rPr lang="en-US" sz="5100" dirty="0">
                <a:hlinkClick r:id="rId3"/>
              </a:rPr>
              <a:t>www.kp.org/healthybalance</a:t>
            </a:r>
            <a:r>
              <a:rPr lang="en-US" sz="5100" dirty="0"/>
              <a:t> </a:t>
            </a:r>
          </a:p>
          <a:p>
            <a:r>
              <a:rPr lang="en-US" sz="5100" dirty="0"/>
              <a:t>Cigna discounts</a:t>
            </a:r>
          </a:p>
          <a:p>
            <a:r>
              <a:rPr lang="en-US" sz="5100" dirty="0"/>
              <a:t>3Wins: </a:t>
            </a:r>
            <a:r>
              <a:rPr lang="en-US" sz="5100" dirty="0">
                <a:hlinkClick r:id="rId4"/>
              </a:rPr>
              <a:t>http://3winsfitness.com/dpp/</a:t>
            </a:r>
            <a:r>
              <a:rPr lang="en-US" sz="5100" dirty="0"/>
              <a:t> </a:t>
            </a:r>
          </a:p>
          <a:p>
            <a:r>
              <a:rPr lang="en-US" sz="5100" dirty="0"/>
              <a:t>OUR Wellness</a:t>
            </a:r>
          </a:p>
        </p:txBody>
      </p:sp>
    </p:spTree>
    <p:extLst>
      <p:ext uri="{BB962C8B-B14F-4D97-AF65-F5344CB8AC3E}">
        <p14:creationId xmlns:p14="http://schemas.microsoft.com/office/powerpoint/2010/main" val="156403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77CE-D5AB-2041-A8FA-47A8736477BE}"/>
              </a:ext>
            </a:extLst>
          </p:cNvPr>
          <p:cNvSpPr>
            <a:spLocks noGrp="1"/>
          </p:cNvSpPr>
          <p:nvPr>
            <p:ph type="title"/>
          </p:nvPr>
        </p:nvSpPr>
        <p:spPr>
          <a:xfrm>
            <a:off x="2011258" y="692727"/>
            <a:ext cx="8849827" cy="1077229"/>
          </a:xfrm>
        </p:spPr>
        <p:txBody>
          <a:bodyPr>
            <a:normAutofit fontScale="90000"/>
          </a:bodyPr>
          <a:lstStyle/>
          <a:p>
            <a:r>
              <a:rPr lang="en-US" sz="4400" i="1" dirty="0"/>
              <a:t>Diets typically don’t work… but why? </a:t>
            </a:r>
          </a:p>
        </p:txBody>
      </p:sp>
      <p:sp>
        <p:nvSpPr>
          <p:cNvPr id="3" name="Content Placeholder 2">
            <a:extLst>
              <a:ext uri="{FF2B5EF4-FFF2-40B4-BE49-F238E27FC236}">
                <a16:creationId xmlns:a16="http://schemas.microsoft.com/office/drawing/2014/main" id="{E737BBAC-99D0-4F44-8589-ADC0838F0B9F}"/>
              </a:ext>
            </a:extLst>
          </p:cNvPr>
          <p:cNvSpPr>
            <a:spLocks noGrp="1"/>
          </p:cNvSpPr>
          <p:nvPr>
            <p:ph idx="1"/>
          </p:nvPr>
        </p:nvSpPr>
        <p:spPr>
          <a:xfrm>
            <a:off x="1219200" y="1759527"/>
            <a:ext cx="9641885" cy="4595217"/>
          </a:xfrm>
        </p:spPr>
        <p:txBody>
          <a:bodyPr>
            <a:normAutofit fontScale="85000" lnSpcReduction="20000"/>
          </a:bodyPr>
          <a:lstStyle/>
          <a:p>
            <a:r>
              <a:rPr lang="en-US" sz="4400" dirty="0"/>
              <a:t>Adherence</a:t>
            </a:r>
          </a:p>
          <a:p>
            <a:r>
              <a:rPr lang="en-US" sz="4400" dirty="0"/>
              <a:t>Short-term vs. Lifestyle change</a:t>
            </a:r>
          </a:p>
          <a:p>
            <a:r>
              <a:rPr lang="en-US" sz="4400" dirty="0"/>
              <a:t>One-size-fits-all</a:t>
            </a:r>
          </a:p>
          <a:p>
            <a:r>
              <a:rPr lang="en-US" sz="4400" dirty="0"/>
              <a:t>Too restrictive</a:t>
            </a:r>
          </a:p>
          <a:p>
            <a:r>
              <a:rPr lang="en-US" sz="4400" dirty="0"/>
              <a:t>What happens when you’re done?</a:t>
            </a:r>
          </a:p>
          <a:p>
            <a:r>
              <a:rPr lang="en-US" sz="4400" dirty="0"/>
              <a:t>Social support? </a:t>
            </a:r>
          </a:p>
          <a:p>
            <a:endParaRPr lang="en-US" sz="4400" dirty="0"/>
          </a:p>
        </p:txBody>
      </p:sp>
      <p:pic>
        <p:nvPicPr>
          <p:cNvPr id="5" name="Picture 4">
            <a:extLst>
              <a:ext uri="{FF2B5EF4-FFF2-40B4-BE49-F238E27FC236}">
                <a16:creationId xmlns:a16="http://schemas.microsoft.com/office/drawing/2014/main" id="{9A2406FE-528A-0346-83AB-6792D667E671}"/>
              </a:ext>
            </a:extLst>
          </p:cNvPr>
          <p:cNvPicPr>
            <a:picLocks noChangeAspect="1"/>
          </p:cNvPicPr>
          <p:nvPr/>
        </p:nvPicPr>
        <p:blipFill>
          <a:blip r:embed="rId2"/>
          <a:stretch>
            <a:fillRect/>
          </a:stretch>
        </p:blipFill>
        <p:spPr>
          <a:xfrm>
            <a:off x="8506410" y="1506485"/>
            <a:ext cx="3797300" cy="2133600"/>
          </a:xfrm>
          <a:prstGeom prst="rect">
            <a:avLst/>
          </a:prstGeom>
        </p:spPr>
      </p:pic>
    </p:spTree>
    <p:extLst>
      <p:ext uri="{BB962C8B-B14F-4D97-AF65-F5344CB8AC3E}">
        <p14:creationId xmlns:p14="http://schemas.microsoft.com/office/powerpoint/2010/main" val="201370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B89C-FA55-1448-BEDB-750C34D08084}"/>
              </a:ext>
            </a:extLst>
          </p:cNvPr>
          <p:cNvSpPr>
            <a:spLocks noGrp="1"/>
          </p:cNvSpPr>
          <p:nvPr>
            <p:ph type="title"/>
          </p:nvPr>
        </p:nvSpPr>
        <p:spPr>
          <a:xfrm>
            <a:off x="2692703" y="350856"/>
            <a:ext cx="7958331" cy="702089"/>
          </a:xfrm>
        </p:spPr>
        <p:txBody>
          <a:bodyPr>
            <a:normAutofit/>
          </a:bodyPr>
          <a:lstStyle/>
          <a:p>
            <a:r>
              <a:rPr lang="en-US" sz="4000" dirty="0"/>
              <a:t>Lifestyle Change</a:t>
            </a:r>
          </a:p>
        </p:txBody>
      </p:sp>
      <p:sp>
        <p:nvSpPr>
          <p:cNvPr id="3" name="Content Placeholder 2">
            <a:extLst>
              <a:ext uri="{FF2B5EF4-FFF2-40B4-BE49-F238E27FC236}">
                <a16:creationId xmlns:a16="http://schemas.microsoft.com/office/drawing/2014/main" id="{4CBE9519-4329-A849-9E12-84474D1FB7AE}"/>
              </a:ext>
            </a:extLst>
          </p:cNvPr>
          <p:cNvSpPr>
            <a:spLocks noGrp="1"/>
          </p:cNvSpPr>
          <p:nvPr>
            <p:ph idx="1"/>
          </p:nvPr>
        </p:nvSpPr>
        <p:spPr>
          <a:xfrm>
            <a:off x="1662546" y="1219200"/>
            <a:ext cx="8988488" cy="5417127"/>
          </a:xfrm>
        </p:spPr>
        <p:txBody>
          <a:bodyPr/>
          <a:lstStyle/>
          <a:p>
            <a:r>
              <a:rPr lang="en-US" sz="3200" dirty="0"/>
              <a:t>Simple, not easy</a:t>
            </a:r>
          </a:p>
          <a:p>
            <a:r>
              <a:rPr lang="en-US" sz="3200" dirty="0"/>
              <a:t>Successful strategies have common themes:</a:t>
            </a:r>
          </a:p>
          <a:p>
            <a:pPr lvl="1"/>
            <a:r>
              <a:rPr lang="en-US" sz="3000" dirty="0"/>
              <a:t>Social support</a:t>
            </a:r>
          </a:p>
          <a:p>
            <a:pPr lvl="1"/>
            <a:r>
              <a:rPr lang="en-US" sz="3000" dirty="0"/>
              <a:t>Self-monitoring</a:t>
            </a:r>
          </a:p>
          <a:p>
            <a:pPr lvl="1"/>
            <a:r>
              <a:rPr lang="en-US" sz="3000" dirty="0"/>
              <a:t>Cognitive + behavioral tools</a:t>
            </a:r>
          </a:p>
          <a:p>
            <a:pPr lvl="1"/>
            <a:r>
              <a:rPr lang="en-US" sz="3000" dirty="0"/>
              <a:t>Positive reinforcement</a:t>
            </a:r>
          </a:p>
          <a:p>
            <a:pPr lvl="1"/>
            <a:r>
              <a:rPr lang="en-US" sz="3000" dirty="0"/>
              <a:t>Consistency and patience</a:t>
            </a:r>
          </a:p>
          <a:p>
            <a:endParaRPr lang="en-US" dirty="0"/>
          </a:p>
        </p:txBody>
      </p:sp>
    </p:spTree>
    <p:extLst>
      <p:ext uri="{BB962C8B-B14F-4D97-AF65-F5344CB8AC3E}">
        <p14:creationId xmlns:p14="http://schemas.microsoft.com/office/powerpoint/2010/main" val="7824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B89C-FA55-1448-BEDB-750C34D08084}"/>
              </a:ext>
            </a:extLst>
          </p:cNvPr>
          <p:cNvSpPr>
            <a:spLocks noGrp="1"/>
          </p:cNvSpPr>
          <p:nvPr>
            <p:ph type="title"/>
          </p:nvPr>
        </p:nvSpPr>
        <p:spPr>
          <a:xfrm>
            <a:off x="2692703" y="350856"/>
            <a:ext cx="7958331" cy="702089"/>
          </a:xfrm>
        </p:spPr>
        <p:txBody>
          <a:bodyPr>
            <a:normAutofit/>
          </a:bodyPr>
          <a:lstStyle/>
          <a:p>
            <a:r>
              <a:rPr lang="en-US" sz="4000" dirty="0"/>
              <a:t>Self-monitoring for Fat Loss</a:t>
            </a:r>
          </a:p>
        </p:txBody>
      </p:sp>
      <p:sp>
        <p:nvSpPr>
          <p:cNvPr id="3" name="Content Placeholder 2">
            <a:extLst>
              <a:ext uri="{FF2B5EF4-FFF2-40B4-BE49-F238E27FC236}">
                <a16:creationId xmlns:a16="http://schemas.microsoft.com/office/drawing/2014/main" id="{4CBE9519-4329-A849-9E12-84474D1FB7AE}"/>
              </a:ext>
            </a:extLst>
          </p:cNvPr>
          <p:cNvSpPr>
            <a:spLocks noGrp="1"/>
          </p:cNvSpPr>
          <p:nvPr>
            <p:ph idx="1"/>
          </p:nvPr>
        </p:nvSpPr>
        <p:spPr>
          <a:xfrm>
            <a:off x="5904854" y="1394847"/>
            <a:ext cx="5176434" cy="5241480"/>
          </a:xfrm>
        </p:spPr>
        <p:txBody>
          <a:bodyPr>
            <a:normAutofit/>
          </a:bodyPr>
          <a:lstStyle/>
          <a:p>
            <a:r>
              <a:rPr lang="en-US" sz="3200" dirty="0"/>
              <a:t>Diet </a:t>
            </a:r>
            <a:r>
              <a:rPr lang="en-US" sz="3200" i="1" dirty="0"/>
              <a:t>and</a:t>
            </a:r>
            <a:r>
              <a:rPr lang="en-US" sz="3200" dirty="0"/>
              <a:t> exercise is far more successful than diet or exercise alone</a:t>
            </a:r>
          </a:p>
          <a:p>
            <a:r>
              <a:rPr lang="en-US" sz="3200" dirty="0"/>
              <a:t>How rigid you are depends on your own needs and goals</a:t>
            </a:r>
          </a:p>
          <a:p>
            <a:pPr marL="0" indent="0">
              <a:buNone/>
            </a:pPr>
            <a:endParaRPr lang="en-US" sz="3200" dirty="0"/>
          </a:p>
          <a:p>
            <a:endParaRPr lang="en-US" sz="3200" dirty="0"/>
          </a:p>
        </p:txBody>
      </p:sp>
      <p:pic>
        <p:nvPicPr>
          <p:cNvPr id="5" name="Picture 4">
            <a:extLst>
              <a:ext uri="{FF2B5EF4-FFF2-40B4-BE49-F238E27FC236}">
                <a16:creationId xmlns:a16="http://schemas.microsoft.com/office/drawing/2014/main" id="{90648523-442A-954D-9B5F-A4B365539C4B}"/>
              </a:ext>
            </a:extLst>
          </p:cNvPr>
          <p:cNvPicPr>
            <a:picLocks noChangeAspect="1"/>
          </p:cNvPicPr>
          <p:nvPr/>
        </p:nvPicPr>
        <p:blipFill>
          <a:blip r:embed="rId2"/>
          <a:stretch>
            <a:fillRect/>
          </a:stretch>
        </p:blipFill>
        <p:spPr>
          <a:xfrm>
            <a:off x="898901" y="1132978"/>
            <a:ext cx="4726337" cy="5765218"/>
          </a:xfrm>
          <a:prstGeom prst="rect">
            <a:avLst/>
          </a:prstGeom>
        </p:spPr>
      </p:pic>
    </p:spTree>
    <p:extLst>
      <p:ext uri="{BB962C8B-B14F-4D97-AF65-F5344CB8AC3E}">
        <p14:creationId xmlns:p14="http://schemas.microsoft.com/office/powerpoint/2010/main" val="29168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4355-93AA-D543-9E97-E78AA9BC0321}"/>
              </a:ext>
            </a:extLst>
          </p:cNvPr>
          <p:cNvSpPr>
            <a:spLocks noGrp="1"/>
          </p:cNvSpPr>
          <p:nvPr>
            <p:ph type="title"/>
          </p:nvPr>
        </p:nvSpPr>
        <p:spPr>
          <a:xfrm>
            <a:off x="2611808" y="281115"/>
            <a:ext cx="7958331" cy="695280"/>
          </a:xfrm>
        </p:spPr>
        <p:txBody>
          <a:bodyPr/>
          <a:lstStyle/>
          <a:p>
            <a:r>
              <a:rPr lang="en-US" b="1" dirty="0"/>
              <a:t>Calorie and Macro Goals</a:t>
            </a:r>
          </a:p>
        </p:txBody>
      </p:sp>
      <p:sp>
        <p:nvSpPr>
          <p:cNvPr id="3" name="Content Placeholder 2">
            <a:extLst>
              <a:ext uri="{FF2B5EF4-FFF2-40B4-BE49-F238E27FC236}">
                <a16:creationId xmlns:a16="http://schemas.microsoft.com/office/drawing/2014/main" id="{564000FE-A534-674C-BA02-1233064DF4F5}"/>
              </a:ext>
            </a:extLst>
          </p:cNvPr>
          <p:cNvSpPr>
            <a:spLocks noGrp="1"/>
          </p:cNvSpPr>
          <p:nvPr>
            <p:ph idx="1"/>
          </p:nvPr>
        </p:nvSpPr>
        <p:spPr>
          <a:xfrm>
            <a:off x="1286358" y="976395"/>
            <a:ext cx="9608949" cy="5625883"/>
          </a:xfrm>
        </p:spPr>
        <p:txBody>
          <a:bodyPr>
            <a:normAutofit lnSpcReduction="10000"/>
          </a:bodyPr>
          <a:lstStyle/>
          <a:p>
            <a:r>
              <a:rPr lang="en-US" sz="2800" dirty="0"/>
              <a:t>Most apps will set this for you</a:t>
            </a:r>
          </a:p>
          <a:p>
            <a:r>
              <a:rPr lang="en-US" sz="2800" dirty="0"/>
              <a:t>An evidence-based resource: NIDDK Body Weight Planner </a:t>
            </a:r>
            <a:r>
              <a:rPr lang="en-US" sz="2800" dirty="0">
                <a:hlinkClick r:id="rId2"/>
              </a:rPr>
              <a:t>https://www.niddk.nih.gov/bwp</a:t>
            </a:r>
            <a:r>
              <a:rPr lang="en-US" sz="2800" dirty="0"/>
              <a:t> </a:t>
            </a:r>
          </a:p>
          <a:p>
            <a:r>
              <a:rPr lang="en-US" sz="2800" dirty="0"/>
              <a:t>A typical weight-loss plan will create a </a:t>
            </a:r>
            <a:r>
              <a:rPr lang="en-US" sz="2800" b="1" u="sng" dirty="0"/>
              <a:t>deficit </a:t>
            </a:r>
            <a:r>
              <a:rPr lang="en-US" sz="2800" dirty="0"/>
              <a:t>of 500-1000 calories (average each day) with both diet and exercise</a:t>
            </a:r>
          </a:p>
          <a:p>
            <a:r>
              <a:rPr lang="en-US" sz="2800" dirty="0"/>
              <a:t>Protein requirements = 0.8g/kg/day (sedentary) to 1.2-1.8g/kg/day (active, exerciser) ~10-30% of total calories</a:t>
            </a:r>
          </a:p>
          <a:p>
            <a:r>
              <a:rPr lang="en-US" sz="2800" dirty="0"/>
              <a:t>Very low carb or very low fat diets can work, but can be difficult to maintain long-term</a:t>
            </a:r>
          </a:p>
        </p:txBody>
      </p:sp>
    </p:spTree>
    <p:extLst>
      <p:ext uri="{BB962C8B-B14F-4D97-AF65-F5344CB8AC3E}">
        <p14:creationId xmlns:p14="http://schemas.microsoft.com/office/powerpoint/2010/main" val="191599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680683-012B-6047-9D2D-0E2BCE292299}"/>
              </a:ext>
            </a:extLst>
          </p:cNvPr>
          <p:cNvSpPr/>
          <p:nvPr/>
        </p:nvSpPr>
        <p:spPr>
          <a:xfrm>
            <a:off x="1453132" y="0"/>
            <a:ext cx="3336055" cy="2719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26CABE9-628A-C74C-B6F0-F5C334AF2347}"/>
              </a:ext>
            </a:extLst>
          </p:cNvPr>
          <p:cNvSpPr>
            <a:spLocks noGrp="1"/>
          </p:cNvSpPr>
          <p:nvPr>
            <p:ph type="title"/>
          </p:nvPr>
        </p:nvSpPr>
        <p:spPr>
          <a:xfrm>
            <a:off x="2611808" y="263472"/>
            <a:ext cx="8422985" cy="1621814"/>
          </a:xfrm>
        </p:spPr>
        <p:txBody>
          <a:bodyPr>
            <a:normAutofit/>
          </a:bodyPr>
          <a:lstStyle/>
          <a:p>
            <a:r>
              <a:rPr lang="en-US" sz="4000" b="1" dirty="0"/>
              <a:t>Free Apps</a:t>
            </a:r>
          </a:p>
        </p:txBody>
      </p:sp>
      <p:pic>
        <p:nvPicPr>
          <p:cNvPr id="4" name="Picture 3">
            <a:extLst>
              <a:ext uri="{FF2B5EF4-FFF2-40B4-BE49-F238E27FC236}">
                <a16:creationId xmlns:a16="http://schemas.microsoft.com/office/drawing/2014/main" id="{B686706F-A8CB-4F42-8453-826678D430AC}"/>
              </a:ext>
            </a:extLst>
          </p:cNvPr>
          <p:cNvPicPr>
            <a:picLocks noChangeAspect="1"/>
          </p:cNvPicPr>
          <p:nvPr/>
        </p:nvPicPr>
        <p:blipFill>
          <a:blip r:embed="rId3"/>
          <a:stretch>
            <a:fillRect/>
          </a:stretch>
        </p:blipFill>
        <p:spPr>
          <a:xfrm>
            <a:off x="1526346" y="35953"/>
            <a:ext cx="3189626" cy="2647390"/>
          </a:xfrm>
          <a:prstGeom prst="rect">
            <a:avLst/>
          </a:prstGeom>
        </p:spPr>
      </p:pic>
      <p:sp>
        <p:nvSpPr>
          <p:cNvPr id="10" name="Rectangle 9">
            <a:extLst>
              <a:ext uri="{FF2B5EF4-FFF2-40B4-BE49-F238E27FC236}">
                <a16:creationId xmlns:a16="http://schemas.microsoft.com/office/drawing/2014/main" id="{15A3C1FD-00E9-EF4D-A840-EE599CDE8AD4}"/>
              </a:ext>
            </a:extLst>
          </p:cNvPr>
          <p:cNvSpPr/>
          <p:nvPr/>
        </p:nvSpPr>
        <p:spPr>
          <a:xfrm>
            <a:off x="7215963" y="2512988"/>
            <a:ext cx="4976037" cy="1743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20300D-A12D-7247-9D96-3DC47A28FF3E}"/>
              </a:ext>
            </a:extLst>
          </p:cNvPr>
          <p:cNvPicPr>
            <a:picLocks noChangeAspect="1"/>
          </p:cNvPicPr>
          <p:nvPr/>
        </p:nvPicPr>
        <p:blipFill>
          <a:blip r:embed="rId4"/>
          <a:stretch>
            <a:fillRect/>
          </a:stretch>
        </p:blipFill>
        <p:spPr>
          <a:xfrm>
            <a:off x="5031563" y="1318718"/>
            <a:ext cx="4368800" cy="698500"/>
          </a:xfrm>
          <a:prstGeom prst="rect">
            <a:avLst/>
          </a:prstGeom>
        </p:spPr>
      </p:pic>
      <p:pic>
        <p:nvPicPr>
          <p:cNvPr id="7" name="Graphic 6">
            <a:extLst>
              <a:ext uri="{FF2B5EF4-FFF2-40B4-BE49-F238E27FC236}">
                <a16:creationId xmlns:a16="http://schemas.microsoft.com/office/drawing/2014/main" id="{397F2FCA-D529-B84F-A85C-6047008398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2589" y="2715159"/>
            <a:ext cx="4142783" cy="1339396"/>
          </a:xfrm>
          <a:prstGeom prst="rect">
            <a:avLst/>
          </a:prstGeom>
        </p:spPr>
      </p:pic>
      <p:pic>
        <p:nvPicPr>
          <p:cNvPr id="9" name="Picture 8">
            <a:extLst>
              <a:ext uri="{FF2B5EF4-FFF2-40B4-BE49-F238E27FC236}">
                <a16:creationId xmlns:a16="http://schemas.microsoft.com/office/drawing/2014/main" id="{B15693F1-0066-8D48-91E5-3B30E31C0852}"/>
              </a:ext>
            </a:extLst>
          </p:cNvPr>
          <p:cNvPicPr>
            <a:picLocks noChangeAspect="1"/>
          </p:cNvPicPr>
          <p:nvPr/>
        </p:nvPicPr>
        <p:blipFill>
          <a:blip r:embed="rId7"/>
          <a:stretch>
            <a:fillRect/>
          </a:stretch>
        </p:blipFill>
        <p:spPr>
          <a:xfrm>
            <a:off x="3586759" y="2976752"/>
            <a:ext cx="2998022" cy="2512533"/>
          </a:xfrm>
          <a:prstGeom prst="rect">
            <a:avLst/>
          </a:prstGeom>
        </p:spPr>
      </p:pic>
      <p:pic>
        <p:nvPicPr>
          <p:cNvPr id="6" name="Picture 5">
            <a:extLst>
              <a:ext uri="{FF2B5EF4-FFF2-40B4-BE49-F238E27FC236}">
                <a16:creationId xmlns:a16="http://schemas.microsoft.com/office/drawing/2014/main" id="{496FBE07-52F9-ED4C-89A5-F318AF83774C}"/>
              </a:ext>
            </a:extLst>
          </p:cNvPr>
          <p:cNvPicPr>
            <a:picLocks noChangeAspect="1"/>
          </p:cNvPicPr>
          <p:nvPr/>
        </p:nvPicPr>
        <p:blipFill>
          <a:blip r:embed="rId8"/>
          <a:stretch>
            <a:fillRect/>
          </a:stretch>
        </p:blipFill>
        <p:spPr>
          <a:xfrm>
            <a:off x="6994018" y="4549767"/>
            <a:ext cx="4076700" cy="1993900"/>
          </a:xfrm>
          <a:prstGeom prst="rect">
            <a:avLst/>
          </a:prstGeom>
        </p:spPr>
      </p:pic>
      <p:pic>
        <p:nvPicPr>
          <p:cNvPr id="11" name="Picture 10">
            <a:extLst>
              <a:ext uri="{FF2B5EF4-FFF2-40B4-BE49-F238E27FC236}">
                <a16:creationId xmlns:a16="http://schemas.microsoft.com/office/drawing/2014/main" id="{E3FCB0B7-09FF-7749-82C7-0BEC0B851D7A}"/>
              </a:ext>
            </a:extLst>
          </p:cNvPr>
          <p:cNvPicPr>
            <a:picLocks noChangeAspect="1"/>
          </p:cNvPicPr>
          <p:nvPr/>
        </p:nvPicPr>
        <p:blipFill>
          <a:blip r:embed="rId9"/>
          <a:stretch>
            <a:fillRect/>
          </a:stretch>
        </p:blipFill>
        <p:spPr>
          <a:xfrm>
            <a:off x="133021" y="2543121"/>
            <a:ext cx="2402546" cy="4268523"/>
          </a:xfrm>
          <a:prstGeom prst="rect">
            <a:avLst/>
          </a:prstGeom>
        </p:spPr>
      </p:pic>
      <p:pic>
        <p:nvPicPr>
          <p:cNvPr id="13" name="Picture 12">
            <a:extLst>
              <a:ext uri="{FF2B5EF4-FFF2-40B4-BE49-F238E27FC236}">
                <a16:creationId xmlns:a16="http://schemas.microsoft.com/office/drawing/2014/main" id="{0A5849AC-2AB3-0A43-B4E2-4B48913BD2E9}"/>
              </a:ext>
            </a:extLst>
          </p:cNvPr>
          <p:cNvPicPr>
            <a:picLocks noChangeAspect="1"/>
          </p:cNvPicPr>
          <p:nvPr/>
        </p:nvPicPr>
        <p:blipFill>
          <a:blip r:embed="rId10"/>
          <a:stretch>
            <a:fillRect/>
          </a:stretch>
        </p:blipFill>
        <p:spPr>
          <a:xfrm>
            <a:off x="2820817" y="5634973"/>
            <a:ext cx="3440430" cy="1037188"/>
          </a:xfrm>
          <a:prstGeom prst="rect">
            <a:avLst/>
          </a:prstGeom>
        </p:spPr>
      </p:pic>
    </p:spTree>
    <p:extLst>
      <p:ext uri="{BB962C8B-B14F-4D97-AF65-F5344CB8AC3E}">
        <p14:creationId xmlns:p14="http://schemas.microsoft.com/office/powerpoint/2010/main" val="424195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AD4FC-1B81-8C44-AF5D-67C0FA3E9764}"/>
              </a:ext>
            </a:extLst>
          </p:cNvPr>
          <p:cNvSpPr/>
          <p:nvPr/>
        </p:nvSpPr>
        <p:spPr>
          <a:xfrm>
            <a:off x="8907819" y="619932"/>
            <a:ext cx="2102562" cy="16118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F55F9D17-6C83-2F40-BB3C-066165E9E588}"/>
              </a:ext>
            </a:extLst>
          </p:cNvPr>
          <p:cNvPicPr>
            <a:picLocks noChangeAspect="1"/>
          </p:cNvPicPr>
          <p:nvPr/>
        </p:nvPicPr>
        <p:blipFill>
          <a:blip r:embed="rId3"/>
          <a:stretch>
            <a:fillRect/>
          </a:stretch>
        </p:blipFill>
        <p:spPr>
          <a:xfrm>
            <a:off x="8944426" y="583664"/>
            <a:ext cx="2029348" cy="1684359"/>
          </a:xfrm>
          <a:prstGeom prst="rect">
            <a:avLst/>
          </a:prstGeom>
        </p:spPr>
      </p:pic>
      <p:pic>
        <p:nvPicPr>
          <p:cNvPr id="8" name="Picture 7">
            <a:extLst>
              <a:ext uri="{FF2B5EF4-FFF2-40B4-BE49-F238E27FC236}">
                <a16:creationId xmlns:a16="http://schemas.microsoft.com/office/drawing/2014/main" id="{5C451D82-C2D4-9B40-82AB-5EE11CF91910}"/>
              </a:ext>
            </a:extLst>
          </p:cNvPr>
          <p:cNvPicPr>
            <a:picLocks noChangeAspect="1"/>
          </p:cNvPicPr>
          <p:nvPr/>
        </p:nvPicPr>
        <p:blipFill>
          <a:blip r:embed="rId4"/>
          <a:stretch>
            <a:fillRect/>
          </a:stretch>
        </p:blipFill>
        <p:spPr>
          <a:xfrm>
            <a:off x="432095" y="0"/>
            <a:ext cx="3857625" cy="6858000"/>
          </a:xfrm>
          <a:prstGeom prst="rect">
            <a:avLst/>
          </a:prstGeom>
        </p:spPr>
      </p:pic>
      <p:pic>
        <p:nvPicPr>
          <p:cNvPr id="10" name="Picture 9">
            <a:extLst>
              <a:ext uri="{FF2B5EF4-FFF2-40B4-BE49-F238E27FC236}">
                <a16:creationId xmlns:a16="http://schemas.microsoft.com/office/drawing/2014/main" id="{FA348331-B44D-9741-93CE-E4AFB6CC51B7}"/>
              </a:ext>
            </a:extLst>
          </p:cNvPr>
          <p:cNvPicPr>
            <a:picLocks noChangeAspect="1"/>
          </p:cNvPicPr>
          <p:nvPr/>
        </p:nvPicPr>
        <p:blipFill>
          <a:blip r:embed="rId5"/>
          <a:stretch>
            <a:fillRect/>
          </a:stretch>
        </p:blipFill>
        <p:spPr>
          <a:xfrm>
            <a:off x="4554711" y="25725"/>
            <a:ext cx="3857625" cy="6858000"/>
          </a:xfrm>
          <a:prstGeom prst="rect">
            <a:avLst/>
          </a:prstGeom>
        </p:spPr>
      </p:pic>
    </p:spTree>
    <p:extLst>
      <p:ext uri="{BB962C8B-B14F-4D97-AF65-F5344CB8AC3E}">
        <p14:creationId xmlns:p14="http://schemas.microsoft.com/office/powerpoint/2010/main" val="156728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84C4AA-2825-9240-A087-C4245287B724}"/>
              </a:ext>
            </a:extLst>
          </p:cNvPr>
          <p:cNvSpPr/>
          <p:nvPr/>
        </p:nvSpPr>
        <p:spPr>
          <a:xfrm>
            <a:off x="6131082" y="234737"/>
            <a:ext cx="4976037" cy="1743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1475864-7CDC-0640-922C-26DDE46754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7708" y="436908"/>
            <a:ext cx="4142783" cy="1339396"/>
          </a:xfrm>
          <a:prstGeom prst="rect">
            <a:avLst/>
          </a:prstGeom>
        </p:spPr>
      </p:pic>
      <p:pic>
        <p:nvPicPr>
          <p:cNvPr id="8" name="Picture 7">
            <a:extLst>
              <a:ext uri="{FF2B5EF4-FFF2-40B4-BE49-F238E27FC236}">
                <a16:creationId xmlns:a16="http://schemas.microsoft.com/office/drawing/2014/main" id="{4202E0C1-602C-634D-A752-A674C3948D69}"/>
              </a:ext>
            </a:extLst>
          </p:cNvPr>
          <p:cNvPicPr>
            <a:picLocks noChangeAspect="1"/>
          </p:cNvPicPr>
          <p:nvPr/>
        </p:nvPicPr>
        <p:blipFill>
          <a:blip r:embed="rId5"/>
          <a:stretch>
            <a:fillRect/>
          </a:stretch>
        </p:blipFill>
        <p:spPr>
          <a:xfrm>
            <a:off x="1286827" y="-62443"/>
            <a:ext cx="3857625" cy="6858000"/>
          </a:xfrm>
          <a:prstGeom prst="rect">
            <a:avLst/>
          </a:prstGeom>
        </p:spPr>
      </p:pic>
    </p:spTree>
    <p:extLst>
      <p:ext uri="{BB962C8B-B14F-4D97-AF65-F5344CB8AC3E}">
        <p14:creationId xmlns:p14="http://schemas.microsoft.com/office/powerpoint/2010/main" val="327405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9EB19D6-438A-9D47-A348-BFD6189BECFF}"/>
              </a:ext>
            </a:extLst>
          </p:cNvPr>
          <p:cNvPicPr>
            <a:picLocks noGrp="1" noChangeAspect="1"/>
          </p:cNvPicPr>
          <p:nvPr>
            <p:ph idx="1"/>
          </p:nvPr>
        </p:nvPicPr>
        <p:blipFill>
          <a:blip r:embed="rId3"/>
          <a:stretch>
            <a:fillRect/>
          </a:stretch>
        </p:blipFill>
        <p:spPr>
          <a:xfrm>
            <a:off x="2057639" y="699771"/>
            <a:ext cx="3280420" cy="5831858"/>
          </a:xfrm>
        </p:spPr>
      </p:pic>
      <p:pic>
        <p:nvPicPr>
          <p:cNvPr id="6" name="Picture 5">
            <a:extLst>
              <a:ext uri="{FF2B5EF4-FFF2-40B4-BE49-F238E27FC236}">
                <a16:creationId xmlns:a16="http://schemas.microsoft.com/office/drawing/2014/main" id="{44DE445B-A50F-1145-9C7E-4CC84706C64F}"/>
              </a:ext>
            </a:extLst>
          </p:cNvPr>
          <p:cNvPicPr>
            <a:picLocks noChangeAspect="1"/>
          </p:cNvPicPr>
          <p:nvPr/>
        </p:nvPicPr>
        <p:blipFill>
          <a:blip r:embed="rId4"/>
          <a:stretch>
            <a:fillRect/>
          </a:stretch>
        </p:blipFill>
        <p:spPr>
          <a:xfrm>
            <a:off x="5534501" y="699771"/>
            <a:ext cx="3278981" cy="5829300"/>
          </a:xfrm>
          <a:prstGeom prst="rect">
            <a:avLst/>
          </a:prstGeom>
        </p:spPr>
      </p:pic>
      <p:pic>
        <p:nvPicPr>
          <p:cNvPr id="9" name="Picture 8">
            <a:extLst>
              <a:ext uri="{FF2B5EF4-FFF2-40B4-BE49-F238E27FC236}">
                <a16:creationId xmlns:a16="http://schemas.microsoft.com/office/drawing/2014/main" id="{2952E2DA-9C01-084E-93D9-C34694F37C76}"/>
              </a:ext>
            </a:extLst>
          </p:cNvPr>
          <p:cNvPicPr>
            <a:picLocks noChangeAspect="1"/>
          </p:cNvPicPr>
          <p:nvPr/>
        </p:nvPicPr>
        <p:blipFill>
          <a:blip r:embed="rId5"/>
          <a:stretch>
            <a:fillRect/>
          </a:stretch>
        </p:blipFill>
        <p:spPr>
          <a:xfrm>
            <a:off x="8970157" y="514333"/>
            <a:ext cx="3440430" cy="1037188"/>
          </a:xfrm>
          <a:prstGeom prst="rect">
            <a:avLst/>
          </a:prstGeom>
        </p:spPr>
      </p:pic>
      <p:pic>
        <p:nvPicPr>
          <p:cNvPr id="10" name="Picture 9">
            <a:extLst>
              <a:ext uri="{FF2B5EF4-FFF2-40B4-BE49-F238E27FC236}">
                <a16:creationId xmlns:a16="http://schemas.microsoft.com/office/drawing/2014/main" id="{432CC84C-6D19-0C46-9810-CC12ECF0B57C}"/>
              </a:ext>
            </a:extLst>
          </p:cNvPr>
          <p:cNvPicPr>
            <a:picLocks noChangeAspect="1"/>
          </p:cNvPicPr>
          <p:nvPr/>
        </p:nvPicPr>
        <p:blipFill>
          <a:blip r:embed="rId6"/>
          <a:stretch>
            <a:fillRect/>
          </a:stretch>
        </p:blipFill>
        <p:spPr>
          <a:xfrm>
            <a:off x="-225054" y="409555"/>
            <a:ext cx="2184472" cy="1830726"/>
          </a:xfrm>
          <a:prstGeom prst="rect">
            <a:avLst/>
          </a:prstGeom>
        </p:spPr>
      </p:pic>
    </p:spTree>
    <p:extLst>
      <p:ext uri="{BB962C8B-B14F-4D97-AF65-F5344CB8AC3E}">
        <p14:creationId xmlns:p14="http://schemas.microsoft.com/office/powerpoint/2010/main" val="4276088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{25D69569-18BD-0A41-BDEE-E4326298A059}tf16401378</Template>
  <TotalTime>646</TotalTime>
  <Words>840</Words>
  <Application>Microsoft Macintosh PowerPoint</Application>
  <PresentationFormat>Widescreen</PresentationFormat>
  <Paragraphs>111</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MS Shell Dlg 2</vt:lpstr>
      <vt:lpstr>Wingdings</vt:lpstr>
      <vt:lpstr>Wingdings 3</vt:lpstr>
      <vt:lpstr>Madison</vt:lpstr>
      <vt:lpstr>Heidi Jenkins Erin Calderone</vt:lpstr>
      <vt:lpstr>Diets typically don’t work… but why? </vt:lpstr>
      <vt:lpstr>Lifestyle Change</vt:lpstr>
      <vt:lpstr>Self-monitoring for Fat Loss</vt:lpstr>
      <vt:lpstr>Calorie and Macro Goals</vt:lpstr>
      <vt:lpstr>Free Apps</vt:lpstr>
      <vt:lpstr>PowerPoint Presentation</vt:lpstr>
      <vt:lpstr>PowerPoint Presentation</vt:lpstr>
      <vt:lpstr>PowerPoint Presentation</vt:lpstr>
      <vt:lpstr>Apps work best when… </vt:lpstr>
      <vt:lpstr>Diabetes Prevention Programs</vt:lpstr>
      <vt:lpstr>Betr Health  </vt:lpstr>
      <vt:lpstr>How it works</vt:lpstr>
      <vt:lpstr>Cost</vt:lpstr>
      <vt:lpstr>Striking out on your own! </vt:lpstr>
      <vt:lpstr>What are other options?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Heidi Jenkins Erin Calderone</dc:title>
  <dc:creator>Erin Calderone</dc:creator>
  <cp:lastModifiedBy>Erin Calderone</cp:lastModifiedBy>
  <cp:revision>25</cp:revision>
  <dcterms:created xsi:type="dcterms:W3CDTF">2018-12-12T19:16:20Z</dcterms:created>
  <dcterms:modified xsi:type="dcterms:W3CDTF">2019-03-22T15:11:32Z</dcterms:modified>
</cp:coreProperties>
</file>