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6"/>
  </p:notesMasterIdLst>
  <p:sldIdLst>
    <p:sldId id="256" r:id="rId2"/>
    <p:sldId id="257" r:id="rId3"/>
    <p:sldId id="281" r:id="rId4"/>
    <p:sldId id="270" r:id="rId5"/>
    <p:sldId id="261" r:id="rId6"/>
    <p:sldId id="274" r:id="rId7"/>
    <p:sldId id="275" r:id="rId8"/>
    <p:sldId id="271" r:id="rId9"/>
    <p:sldId id="276" r:id="rId10"/>
    <p:sldId id="263" r:id="rId11"/>
    <p:sldId id="277" r:id="rId12"/>
    <p:sldId id="272" r:id="rId13"/>
    <p:sldId id="278" r:id="rId14"/>
    <p:sldId id="258" r:id="rId15"/>
    <p:sldId id="279" r:id="rId16"/>
    <p:sldId id="273" r:id="rId17"/>
    <p:sldId id="280"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96" r:id="rId33"/>
    <p:sldId id="297" r:id="rId34"/>
    <p:sldId id="29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26"/>
    <p:restoredTop sz="94674"/>
  </p:normalViewPr>
  <p:slideViewPr>
    <p:cSldViewPr snapToGrid="0" snapToObjects="1">
      <p:cViewPr varScale="1">
        <p:scale>
          <a:sx n="70" d="100"/>
          <a:sy n="70" d="100"/>
        </p:scale>
        <p:origin x="192" y="1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61A62D-E19F-8343-9F34-8DA4EA194BF0}" type="datetimeFigureOut">
              <a:rPr lang="en-US" smtClean="0"/>
              <a:t>3/12/19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06EA3B-250C-554E-BA72-829DF040553E}" type="slidenum">
              <a:rPr lang="en-US" smtClean="0"/>
              <a:t>‹#›</a:t>
            </a:fld>
            <a:endParaRPr lang="en-US" dirty="0"/>
          </a:p>
        </p:txBody>
      </p:sp>
    </p:spTree>
    <p:extLst>
      <p:ext uri="{BB962C8B-B14F-4D97-AF65-F5344CB8AC3E}">
        <p14:creationId xmlns:p14="http://schemas.microsoft.com/office/powerpoint/2010/main" val="45358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4</a:t>
            </a:fld>
            <a:endParaRPr lang="en-US" dirty="0"/>
          </a:p>
        </p:txBody>
      </p:sp>
    </p:spTree>
    <p:extLst>
      <p:ext uri="{BB962C8B-B14F-4D97-AF65-F5344CB8AC3E}">
        <p14:creationId xmlns:p14="http://schemas.microsoft.com/office/powerpoint/2010/main" val="1251019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8</a:t>
            </a:fld>
            <a:endParaRPr lang="en-US" dirty="0"/>
          </a:p>
        </p:txBody>
      </p:sp>
    </p:spTree>
    <p:extLst>
      <p:ext uri="{BB962C8B-B14F-4D97-AF65-F5344CB8AC3E}">
        <p14:creationId xmlns:p14="http://schemas.microsoft.com/office/powerpoint/2010/main" val="2103778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12</a:t>
            </a:fld>
            <a:endParaRPr lang="en-US" dirty="0"/>
          </a:p>
        </p:txBody>
      </p:sp>
    </p:spTree>
    <p:extLst>
      <p:ext uri="{BB962C8B-B14F-4D97-AF65-F5344CB8AC3E}">
        <p14:creationId xmlns:p14="http://schemas.microsoft.com/office/powerpoint/2010/main" val="879015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16</a:t>
            </a:fld>
            <a:endParaRPr lang="en-US" dirty="0"/>
          </a:p>
        </p:txBody>
      </p:sp>
    </p:spTree>
    <p:extLst>
      <p:ext uri="{BB962C8B-B14F-4D97-AF65-F5344CB8AC3E}">
        <p14:creationId xmlns:p14="http://schemas.microsoft.com/office/powerpoint/2010/main" val="665883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20</a:t>
            </a:fld>
            <a:endParaRPr lang="en-US" dirty="0"/>
          </a:p>
        </p:txBody>
      </p:sp>
    </p:spTree>
    <p:extLst>
      <p:ext uri="{BB962C8B-B14F-4D97-AF65-F5344CB8AC3E}">
        <p14:creationId xmlns:p14="http://schemas.microsoft.com/office/powerpoint/2010/main" val="1723709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24</a:t>
            </a:fld>
            <a:endParaRPr lang="en-US" dirty="0"/>
          </a:p>
        </p:txBody>
      </p:sp>
    </p:spTree>
    <p:extLst>
      <p:ext uri="{BB962C8B-B14F-4D97-AF65-F5344CB8AC3E}">
        <p14:creationId xmlns:p14="http://schemas.microsoft.com/office/powerpoint/2010/main" val="617077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28</a:t>
            </a:fld>
            <a:endParaRPr lang="en-US" dirty="0"/>
          </a:p>
        </p:txBody>
      </p:sp>
    </p:spTree>
    <p:extLst>
      <p:ext uri="{BB962C8B-B14F-4D97-AF65-F5344CB8AC3E}">
        <p14:creationId xmlns:p14="http://schemas.microsoft.com/office/powerpoint/2010/main" val="845842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06EA3B-250C-554E-BA72-829DF040553E}" type="slidenum">
              <a:rPr lang="en-US" smtClean="0"/>
              <a:t>31</a:t>
            </a:fld>
            <a:endParaRPr lang="en-US" dirty="0"/>
          </a:p>
        </p:txBody>
      </p:sp>
    </p:spTree>
    <p:extLst>
      <p:ext uri="{BB962C8B-B14F-4D97-AF65-F5344CB8AC3E}">
        <p14:creationId xmlns:p14="http://schemas.microsoft.com/office/powerpoint/2010/main" val="77738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AA7DA2B-8551-4A46-9CB0-1F69FA044505}" type="datetime1">
              <a:rPr lang="en-US" smtClean="0"/>
              <a:t>3/12/19</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EBCEC8B7-ECC6-484E-9C34-FEAF9DEC79D6}" type="slidenum">
              <a:rPr lang="en-US" smtClean="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7C1F3D9-580D-D44B-8A81-609E72B7D935}" type="datetime1">
              <a:rPr lang="en-US" smtClean="0"/>
              <a:t>3/12/19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75D149-F5CB-394D-BC0C-83458CE690FF}" type="datetime1">
              <a:rPr lang="en-US" smtClean="0"/>
              <a:t>3/12/19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4416DA-CE76-5F48-84D6-6CD6D982601C}" type="datetime1">
              <a:rPr lang="en-US" smtClean="0"/>
              <a:t>3/12/19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C77AED-65EB-8848-9372-47A78D49D264}" type="datetime1">
              <a:rPr lang="en-US" smtClean="0"/>
              <a:t>3/12/19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CEC8B7-ECC6-484E-9C34-FEAF9DEC79D6}" type="slidenum">
              <a:rPr lang="en-US" smtClean="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3CEFCF3-9AE4-EB43-836C-AD4021ABCFCA}" type="datetime1">
              <a:rPr lang="en-US" smtClean="0"/>
              <a:t>3/12/19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53D338E-28B7-1A44-9C10-ABA1D242BCEA}" type="datetime1">
              <a:rPr lang="en-US" smtClean="0"/>
              <a:t>3/12/19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20CEBD7-2B3E-684D-9BC5-BC5BA58C7E82}" type="datetime1">
              <a:rPr lang="en-US" smtClean="0"/>
              <a:t>3/12/19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E00E1-9886-284F-BDD8-FFB486A52161}" type="datetime1">
              <a:rPr lang="en-US" smtClean="0"/>
              <a:t>3/12/19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7732DA-B055-E94A-A755-8A4FD6CB86F0}" type="datetime1">
              <a:rPr lang="en-US" smtClean="0"/>
              <a:t>3/12/19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42B91E-2B2B-F547-86AF-83769156F96A}" type="datetime1">
              <a:rPr lang="en-US" smtClean="0"/>
              <a:t>3/12/19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CEC8B7-ECC6-484E-9C34-FEAF9DEC79D6}"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132EF0C8-7159-E140-8160-CCA1497830CB}" type="datetime1">
              <a:rPr lang="en-US" smtClean="0"/>
              <a:t>3/12/19</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EBCEC8B7-ECC6-484E-9C34-FEAF9DEC79D6}" type="slidenum">
              <a:rPr lang="en-US" smtClean="0"/>
              <a:t>‹#›</a:t>
            </a:fld>
            <a:endParaRPr lang="en-US" dirty="0"/>
          </a:p>
        </p:txBody>
      </p:sp>
    </p:spTree>
    <p:extLst>
      <p:ext uri="{BB962C8B-B14F-4D97-AF65-F5344CB8AC3E}">
        <p14:creationId xmlns:p14="http://schemas.microsoft.com/office/powerpoint/2010/main" val="2138291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6.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 Id="rId3"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 Id="rId3"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9.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 Id="rId3"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 Id="rId3" Type="http://schemas.openxmlformats.org/officeDocument/2006/relationships/image" Target="../media/image1.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12.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emf"/><Relationship Id="rId3" Type="http://schemas.openxmlformats.org/officeDocument/2006/relationships/image" Target="../media/image1.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15.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emf"/><Relationship Id="rId3" Type="http://schemas.openxmlformats.org/officeDocument/2006/relationships/image" Target="../media/image1.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emf"/><Relationship Id="rId3" Type="http://schemas.openxmlformats.org/officeDocument/2006/relationships/image" Target="../media/image1.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18.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emf"/><Relationship Id="rId3" Type="http://schemas.openxmlformats.org/officeDocument/2006/relationships/image" Target="../media/image1.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emf"/><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21.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2.emf"/><Relationship Id="rId3" Type="http://schemas.openxmlformats.org/officeDocument/2006/relationships/image" Target="../media/image1.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23.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4.emf"/><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Student Success Scorecard 2018</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Edward Karpp</a:t>
            </a:r>
          </a:p>
          <a:p>
            <a:r>
              <a:rPr lang="en-US" dirty="0" smtClean="0"/>
              <a:t>Dean of Research, Planning &amp; Grants</a:t>
            </a:r>
          </a:p>
          <a:p>
            <a:endParaRPr lang="en-US" dirty="0"/>
          </a:p>
          <a:p>
            <a:r>
              <a:rPr lang="en-US" smtClean="0"/>
              <a:t>Board of Trustees Retreat – February 22, 2019</a:t>
            </a:r>
            <a:endParaRPr lang="en-US" dirty="0"/>
          </a:p>
        </p:txBody>
      </p:sp>
      <p:sp>
        <p:nvSpPr>
          <p:cNvPr id="4" name="Slide Number Placeholder 3"/>
          <p:cNvSpPr>
            <a:spLocks noGrp="1"/>
          </p:cNvSpPr>
          <p:nvPr>
            <p:ph type="sldNum" sz="quarter" idx="12"/>
          </p:nvPr>
        </p:nvSpPr>
        <p:spPr/>
        <p:txBody>
          <a:bodyPr>
            <a:normAutofit lnSpcReduction="10000"/>
          </a:bodyPr>
          <a:lstStyle/>
          <a:p>
            <a:fld id="{EBCEC8B7-ECC6-484E-9C34-FEAF9DEC79D6}" type="slidenum">
              <a:rPr lang="en-US" smtClean="0"/>
              <a:t>1</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Tree>
    <p:extLst>
      <p:ext uri="{BB962C8B-B14F-4D97-AF65-F5344CB8AC3E}">
        <p14:creationId xmlns:p14="http://schemas.microsoft.com/office/powerpoint/2010/main" val="383433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10</a:t>
            </a:fld>
            <a:endParaRPr lang="en-US" dirty="0"/>
          </a:p>
        </p:txBody>
      </p:sp>
      <p:sp>
        <p:nvSpPr>
          <p:cNvPr id="2" name="Title 1"/>
          <p:cNvSpPr>
            <a:spLocks noGrp="1"/>
          </p:cNvSpPr>
          <p:nvPr>
            <p:ph type="title"/>
          </p:nvPr>
        </p:nvSpPr>
        <p:spPr>
          <a:xfrm>
            <a:off x="1261872" y="-237744"/>
            <a:ext cx="9692640" cy="1325562"/>
          </a:xfrm>
        </p:spPr>
        <p:txBody>
          <a:bodyPr/>
          <a:lstStyle/>
          <a:p>
            <a:r>
              <a:rPr lang="en-US" dirty="0" smtClean="0"/>
              <a:t>Transfer Level Achievement: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pic>
        <p:nvPicPr>
          <p:cNvPr id="4" name="Picture 3"/>
          <p:cNvPicPr>
            <a:picLocks noChangeAspect="1"/>
          </p:cNvPicPr>
          <p:nvPr/>
        </p:nvPicPr>
        <p:blipFill>
          <a:blip r:embed="rId3"/>
          <a:stretch>
            <a:fillRect/>
          </a:stretch>
        </p:blipFill>
        <p:spPr>
          <a:xfrm>
            <a:off x="1498600" y="990600"/>
            <a:ext cx="9194800" cy="4876800"/>
          </a:xfrm>
          <a:prstGeom prst="rect">
            <a:avLst/>
          </a:prstGeom>
        </p:spPr>
      </p:pic>
    </p:spTree>
    <p:extLst>
      <p:ext uri="{BB962C8B-B14F-4D97-AF65-F5344CB8AC3E}">
        <p14:creationId xmlns:p14="http://schemas.microsoft.com/office/powerpoint/2010/main" val="6372201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37230" y="886809"/>
            <a:ext cx="10317282" cy="5486400"/>
          </a:xfrm>
          <a:prstGeom prst="rect">
            <a:avLst/>
          </a:prstGeom>
        </p:spPr>
      </p:pic>
      <p:sp>
        <p:nvSpPr>
          <p:cNvPr id="2" name="Title 1"/>
          <p:cNvSpPr>
            <a:spLocks noGrp="1"/>
          </p:cNvSpPr>
          <p:nvPr>
            <p:ph type="title"/>
          </p:nvPr>
        </p:nvSpPr>
        <p:spPr>
          <a:xfrm>
            <a:off x="1261872" y="-237744"/>
            <a:ext cx="9692640" cy="1325562"/>
          </a:xfrm>
        </p:spPr>
        <p:txBody>
          <a:bodyPr/>
          <a:lstStyle/>
          <a:p>
            <a:r>
              <a:rPr lang="en-US" dirty="0" smtClean="0"/>
              <a:t>Transfer Level Achievement: Gaps</a:t>
            </a:r>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11</a:t>
            </a:fld>
            <a:endParaRPr lang="en-US" dirty="0"/>
          </a:p>
        </p:txBody>
      </p:sp>
      <p:sp>
        <p:nvSpPr>
          <p:cNvPr id="7" name="TextBox 6"/>
          <p:cNvSpPr txBox="1"/>
          <p:nvPr/>
        </p:nvSpPr>
        <p:spPr>
          <a:xfrm>
            <a:off x="9549114" y="6172200"/>
            <a:ext cx="1743726" cy="646331"/>
          </a:xfrm>
          <a:prstGeom prst="rect">
            <a:avLst/>
          </a:prstGeom>
          <a:noFill/>
        </p:spPr>
        <p:txBody>
          <a:bodyPr wrap="square" rtlCol="0">
            <a:spAutoFit/>
          </a:bodyPr>
          <a:lstStyle/>
          <a:p>
            <a:r>
              <a:rPr lang="en-US" sz="1200" dirty="0" smtClean="0">
                <a:solidFill>
                  <a:schemeClr val="tx1">
                    <a:lumMod val="50000"/>
                    <a:lumOff val="50000"/>
                  </a:schemeClr>
                </a:solidFill>
              </a:rPr>
              <a:t>Note: Only data cells with 10 or more students are shown</a:t>
            </a:r>
            <a:endParaRPr lang="en-US" sz="1200" dirty="0">
              <a:solidFill>
                <a:schemeClr val="tx1">
                  <a:lumMod val="50000"/>
                  <a:lumOff val="50000"/>
                </a:schemeClr>
              </a:solidFill>
            </a:endParaRPr>
          </a:p>
        </p:txBody>
      </p:sp>
    </p:spTree>
    <p:extLst>
      <p:ext uri="{BB962C8B-B14F-4D97-AF65-F5344CB8AC3E}">
        <p14:creationId xmlns:p14="http://schemas.microsoft.com/office/powerpoint/2010/main" val="411588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Persistence Rate: Definition</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12</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Percentage of new students enrolled in three consecutive semesters</a:t>
            </a:r>
            <a:endParaRPr lang="en-US" dirty="0">
              <a:solidFill>
                <a:schemeClr val="tx1">
                  <a:lumMod val="65000"/>
                  <a:lumOff val="35000"/>
                </a:schemeClr>
              </a:solidFill>
            </a:endParaRPr>
          </a:p>
        </p:txBody>
      </p:sp>
      <p:sp>
        <p:nvSpPr>
          <p:cNvPr id="4" name="Right Arrow 3"/>
          <p:cNvSpPr/>
          <p:nvPr/>
        </p:nvSpPr>
        <p:spPr>
          <a:xfrm>
            <a:off x="1284732" y="4583991"/>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68696" y="1088697"/>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69180" y="5978451"/>
            <a:ext cx="1920240" cy="369332"/>
          </a:xfrm>
          <a:prstGeom prst="rect">
            <a:avLst/>
          </a:prstGeom>
          <a:noFill/>
        </p:spPr>
        <p:txBody>
          <a:bodyPr wrap="square" rtlCol="0">
            <a:spAutoFit/>
          </a:bodyPr>
          <a:lstStyle/>
          <a:p>
            <a:pPr algn="ctr"/>
            <a:r>
              <a:rPr lang="en-US" dirty="0" smtClean="0"/>
              <a:t>3 Semesters</a:t>
            </a:r>
            <a:endParaRPr lang="en-US" dirty="0"/>
          </a:p>
        </p:txBody>
      </p:sp>
      <p:sp>
        <p:nvSpPr>
          <p:cNvPr id="14" name="Rectangle 13"/>
          <p:cNvSpPr/>
          <p:nvPr/>
        </p:nvSpPr>
        <p:spPr>
          <a:xfrm>
            <a:off x="1261870" y="1802497"/>
            <a:ext cx="4544569" cy="230087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rPr>
              <a:t>First-time college students earning 6+ units in first 3 years and attempting Math or English in first 3 </a:t>
            </a:r>
            <a:r>
              <a:rPr lang="en-US" dirty="0" smtClean="0">
                <a:solidFill>
                  <a:sysClr val="windowText" lastClr="000000"/>
                </a:solidFill>
              </a:rPr>
              <a:t>years</a:t>
            </a:r>
          </a:p>
          <a:p>
            <a:endParaRPr lang="en-US" dirty="0">
              <a:solidFill>
                <a:sysClr val="windowText" lastClr="000000"/>
              </a:solidFill>
            </a:endParaRPr>
          </a:p>
          <a:p>
            <a:pPr marL="285750" indent="-285750">
              <a:buFont typeface="Arial" charset="0"/>
              <a:buChar char="•"/>
            </a:pPr>
            <a:r>
              <a:rPr lang="en-US" dirty="0" smtClean="0">
                <a:solidFill>
                  <a:sysClr val="windowText" lastClr="000000"/>
                </a:solidFill>
              </a:rPr>
              <a:t>Overall</a:t>
            </a:r>
          </a:p>
          <a:p>
            <a:pPr marL="285750" indent="-285750">
              <a:buFont typeface="Arial" charset="0"/>
              <a:buChar char="•"/>
            </a:pPr>
            <a:r>
              <a:rPr lang="en-US" dirty="0" smtClean="0">
                <a:solidFill>
                  <a:sysClr val="windowText" lastClr="000000"/>
                </a:solidFill>
              </a:rPr>
              <a:t>Prepared Students*</a:t>
            </a:r>
          </a:p>
          <a:p>
            <a:pPr marL="285750" indent="-285750">
              <a:buFont typeface="Arial" charset="0"/>
              <a:buChar char="•"/>
            </a:pPr>
            <a:r>
              <a:rPr lang="en-US" dirty="0" smtClean="0">
                <a:solidFill>
                  <a:sysClr val="windowText" lastClr="000000"/>
                </a:solidFill>
              </a:rPr>
              <a:t>Unprepared Students*</a:t>
            </a:r>
          </a:p>
          <a:p>
            <a:pPr marL="285750" indent="-285750">
              <a:buFont typeface="Arial" charset="0"/>
              <a:buChar char="•"/>
            </a:pPr>
            <a:endParaRPr lang="en-US" dirty="0">
              <a:solidFill>
                <a:sysClr val="windowText" lastClr="000000"/>
              </a:solidFill>
            </a:endParaRPr>
          </a:p>
        </p:txBody>
      </p:sp>
      <p:sp>
        <p:nvSpPr>
          <p:cNvPr id="17" name="Rectangle 16"/>
          <p:cNvSpPr/>
          <p:nvPr/>
        </p:nvSpPr>
        <p:spPr>
          <a:xfrm>
            <a:off x="6069330" y="1802497"/>
            <a:ext cx="4274820" cy="23008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Enrolled in credit course during three consecutive primary terms (Fall/Spring)</a:t>
            </a:r>
          </a:p>
        </p:txBody>
      </p:sp>
      <p:sp>
        <p:nvSpPr>
          <p:cNvPr id="3" name="Oval 2"/>
          <p:cNvSpPr/>
          <p:nvPr/>
        </p:nvSpPr>
        <p:spPr>
          <a:xfrm>
            <a:off x="1261870" y="4445448"/>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
        <p:nvSpPr>
          <p:cNvPr id="6" name="TextBox 5"/>
          <p:cNvSpPr txBox="1"/>
          <p:nvPr/>
        </p:nvSpPr>
        <p:spPr>
          <a:xfrm>
            <a:off x="0" y="6458148"/>
            <a:ext cx="11292840" cy="307777"/>
          </a:xfrm>
          <a:prstGeom prst="rect">
            <a:avLst/>
          </a:prstGeom>
          <a:noFill/>
        </p:spPr>
        <p:txBody>
          <a:bodyPr wrap="square" rtlCol="0">
            <a:spAutoFit/>
          </a:bodyPr>
          <a:lstStyle/>
          <a:p>
            <a:pPr algn="ctr"/>
            <a:r>
              <a:rPr lang="en-US" sz="1400" dirty="0" smtClean="0">
                <a:solidFill>
                  <a:schemeClr val="tx1">
                    <a:lumMod val="65000"/>
                    <a:lumOff val="35000"/>
                  </a:schemeClr>
                </a:solidFill>
              </a:rPr>
              <a:t>* Prepared students’ first English course was transferable and first Math course was transferable or associate degree applicable.</a:t>
            </a:r>
            <a:endParaRPr lang="en-US" sz="1400" dirty="0">
              <a:solidFill>
                <a:schemeClr val="tx1">
                  <a:lumMod val="65000"/>
                  <a:lumOff val="35000"/>
                </a:schemeClr>
              </a:solidFill>
            </a:endParaRPr>
          </a:p>
        </p:txBody>
      </p:sp>
    </p:spTree>
    <p:extLst>
      <p:ext uri="{BB962C8B-B14F-4D97-AF65-F5344CB8AC3E}">
        <p14:creationId xmlns:p14="http://schemas.microsoft.com/office/powerpoint/2010/main" val="11460498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25366" y="990600"/>
            <a:ext cx="10418834" cy="5465618"/>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Persistence Rate: 2011-12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13</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1988820"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a:t>4</a:t>
            </a:r>
            <a:r>
              <a:rPr lang="en-US" baseline="30000" dirty="0" smtClean="0"/>
              <a:t>th</a:t>
            </a:r>
            <a:r>
              <a:rPr lang="en-US" dirty="0" smtClean="0"/>
              <a:t> in State</a:t>
            </a:r>
          </a:p>
          <a:p>
            <a:pPr algn="ctr"/>
            <a:r>
              <a:rPr lang="en-US" dirty="0" smtClean="0"/>
              <a:t>1</a:t>
            </a:r>
            <a:r>
              <a:rPr lang="en-US" baseline="30000" dirty="0" smtClean="0"/>
              <a:t>st</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
        <p:nvSpPr>
          <p:cNvPr id="17" name="TextBox 16"/>
          <p:cNvSpPr txBox="1"/>
          <p:nvPr/>
        </p:nvSpPr>
        <p:spPr>
          <a:xfrm>
            <a:off x="5019004"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a:t>7</a:t>
            </a:r>
            <a:r>
              <a:rPr lang="en-US" baseline="30000" dirty="0" smtClean="0"/>
              <a:t>th</a:t>
            </a:r>
            <a:r>
              <a:rPr lang="en-US" dirty="0" smtClean="0"/>
              <a:t> in State</a:t>
            </a:r>
          </a:p>
          <a:p>
            <a:pPr algn="ctr"/>
            <a:r>
              <a:rPr lang="en-US" dirty="0" smtClean="0"/>
              <a:t>1</a:t>
            </a:r>
            <a:r>
              <a:rPr lang="en-US" baseline="30000" dirty="0" smtClean="0"/>
              <a:t>st</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
        <p:nvSpPr>
          <p:cNvPr id="18" name="TextBox 17"/>
          <p:cNvSpPr txBox="1"/>
          <p:nvPr/>
        </p:nvSpPr>
        <p:spPr>
          <a:xfrm>
            <a:off x="8049188"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3</a:t>
            </a:r>
            <a:r>
              <a:rPr lang="en-US" baseline="30000" dirty="0" smtClean="0"/>
              <a:t>rd</a:t>
            </a:r>
            <a:r>
              <a:rPr lang="en-US" dirty="0" smtClean="0"/>
              <a:t> in State</a:t>
            </a:r>
          </a:p>
          <a:p>
            <a:pPr algn="ctr"/>
            <a:r>
              <a:rPr lang="en-US" dirty="0" smtClean="0"/>
              <a:t>1</a:t>
            </a:r>
            <a:r>
              <a:rPr lang="en-US" baseline="30000" dirty="0" smtClean="0"/>
              <a:t>st</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Tree>
    <p:extLst>
      <p:ext uri="{BB962C8B-B14F-4D97-AF65-F5344CB8AC3E}">
        <p14:creationId xmlns:p14="http://schemas.microsoft.com/office/powerpoint/2010/main" val="12379600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Persistence Rate: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14</a:t>
            </a:fld>
            <a:endParaRPr lang="en-US" dirty="0"/>
          </a:p>
        </p:txBody>
      </p:sp>
      <p:pic>
        <p:nvPicPr>
          <p:cNvPr id="3" name="Picture 2"/>
          <p:cNvPicPr>
            <a:picLocks noChangeAspect="1"/>
          </p:cNvPicPr>
          <p:nvPr/>
        </p:nvPicPr>
        <p:blipFill>
          <a:blip r:embed="rId3"/>
          <a:stretch>
            <a:fillRect/>
          </a:stretch>
        </p:blipFill>
        <p:spPr>
          <a:xfrm>
            <a:off x="702307" y="990599"/>
            <a:ext cx="9946644" cy="5327073"/>
          </a:xfrm>
          <a:prstGeom prst="rect">
            <a:avLst/>
          </a:prstGeom>
        </p:spPr>
      </p:pic>
    </p:spTree>
    <p:extLst>
      <p:ext uri="{BB962C8B-B14F-4D97-AF65-F5344CB8AC3E}">
        <p14:creationId xmlns:p14="http://schemas.microsoft.com/office/powerpoint/2010/main" val="12356929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440676" y="990599"/>
            <a:ext cx="10252724" cy="5437909"/>
          </a:xfrm>
          <a:prstGeom prst="rect">
            <a:avLst/>
          </a:prstGeom>
        </p:spPr>
      </p:pic>
      <p:sp>
        <p:nvSpPr>
          <p:cNvPr id="2" name="Title 1"/>
          <p:cNvSpPr>
            <a:spLocks noGrp="1"/>
          </p:cNvSpPr>
          <p:nvPr>
            <p:ph type="title"/>
          </p:nvPr>
        </p:nvSpPr>
        <p:spPr>
          <a:xfrm>
            <a:off x="1261872" y="-237744"/>
            <a:ext cx="9692640" cy="1325562"/>
          </a:xfrm>
        </p:spPr>
        <p:txBody>
          <a:bodyPr/>
          <a:lstStyle/>
          <a:p>
            <a:r>
              <a:rPr lang="en-US" dirty="0" smtClean="0"/>
              <a:t>Persistence Rate: Gaps</a:t>
            </a:r>
            <a:endParaRPr lang="en-US"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15</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7" name="TextBox 6"/>
          <p:cNvSpPr txBox="1"/>
          <p:nvPr/>
        </p:nvSpPr>
        <p:spPr>
          <a:xfrm>
            <a:off x="9549114" y="6172200"/>
            <a:ext cx="1743726" cy="646331"/>
          </a:xfrm>
          <a:prstGeom prst="rect">
            <a:avLst/>
          </a:prstGeom>
          <a:noFill/>
        </p:spPr>
        <p:txBody>
          <a:bodyPr wrap="square" rtlCol="0">
            <a:spAutoFit/>
          </a:bodyPr>
          <a:lstStyle/>
          <a:p>
            <a:r>
              <a:rPr lang="en-US" sz="1200" dirty="0" smtClean="0">
                <a:solidFill>
                  <a:schemeClr val="tx1">
                    <a:lumMod val="50000"/>
                    <a:lumOff val="50000"/>
                  </a:schemeClr>
                </a:solidFill>
              </a:rPr>
              <a:t>Note: Only data cells with 10 or more students are shown</a:t>
            </a:r>
            <a:endParaRPr lang="en-US" sz="1200" dirty="0">
              <a:solidFill>
                <a:schemeClr val="tx1">
                  <a:lumMod val="50000"/>
                  <a:lumOff val="50000"/>
                </a:schemeClr>
              </a:solidFill>
            </a:endParaRPr>
          </a:p>
        </p:txBody>
      </p:sp>
    </p:spTree>
    <p:extLst>
      <p:ext uri="{BB962C8B-B14F-4D97-AF65-F5344CB8AC3E}">
        <p14:creationId xmlns:p14="http://schemas.microsoft.com/office/powerpoint/2010/main" val="10855237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30 Unit Rate: Definition</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16</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Percentage of new students who earn 30 or more units</a:t>
            </a:r>
            <a:endParaRPr lang="en-US" dirty="0">
              <a:solidFill>
                <a:schemeClr val="tx1">
                  <a:lumMod val="65000"/>
                  <a:lumOff val="35000"/>
                </a:schemeClr>
              </a:solidFill>
            </a:endParaRPr>
          </a:p>
        </p:txBody>
      </p:sp>
      <p:sp>
        <p:nvSpPr>
          <p:cNvPr id="4" name="Right Arrow 3"/>
          <p:cNvSpPr/>
          <p:nvPr/>
        </p:nvSpPr>
        <p:spPr>
          <a:xfrm>
            <a:off x="1284732" y="4583991"/>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68696" y="1088697"/>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69180" y="5978451"/>
            <a:ext cx="1920240" cy="369332"/>
          </a:xfrm>
          <a:prstGeom prst="rect">
            <a:avLst/>
          </a:prstGeom>
          <a:noFill/>
        </p:spPr>
        <p:txBody>
          <a:bodyPr wrap="square" rtlCol="0">
            <a:spAutoFit/>
          </a:bodyPr>
          <a:lstStyle/>
          <a:p>
            <a:pPr algn="ctr"/>
            <a:r>
              <a:rPr lang="en-US" dirty="0" smtClean="0"/>
              <a:t>6 Years</a:t>
            </a:r>
            <a:endParaRPr lang="en-US" dirty="0"/>
          </a:p>
        </p:txBody>
      </p:sp>
      <p:sp>
        <p:nvSpPr>
          <p:cNvPr id="14" name="Rectangle 13"/>
          <p:cNvSpPr/>
          <p:nvPr/>
        </p:nvSpPr>
        <p:spPr>
          <a:xfrm>
            <a:off x="1261870" y="1802497"/>
            <a:ext cx="4544569" cy="230087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rPr>
              <a:t>First-time college students earning 6+ units in first 3 years and attempting Math or English in first 3 </a:t>
            </a:r>
            <a:r>
              <a:rPr lang="en-US" dirty="0" smtClean="0">
                <a:solidFill>
                  <a:sysClr val="windowText" lastClr="000000"/>
                </a:solidFill>
              </a:rPr>
              <a:t>years</a:t>
            </a:r>
          </a:p>
          <a:p>
            <a:endParaRPr lang="en-US" dirty="0">
              <a:solidFill>
                <a:sysClr val="windowText" lastClr="000000"/>
              </a:solidFill>
            </a:endParaRPr>
          </a:p>
          <a:p>
            <a:pPr marL="285750" indent="-285750">
              <a:buFont typeface="Arial" charset="0"/>
              <a:buChar char="•"/>
            </a:pPr>
            <a:r>
              <a:rPr lang="en-US" dirty="0" smtClean="0">
                <a:solidFill>
                  <a:sysClr val="windowText" lastClr="000000"/>
                </a:solidFill>
              </a:rPr>
              <a:t>Overall</a:t>
            </a:r>
          </a:p>
          <a:p>
            <a:pPr marL="285750" indent="-285750">
              <a:buFont typeface="Arial" charset="0"/>
              <a:buChar char="•"/>
            </a:pPr>
            <a:r>
              <a:rPr lang="en-US" dirty="0" smtClean="0">
                <a:solidFill>
                  <a:sysClr val="windowText" lastClr="000000"/>
                </a:solidFill>
              </a:rPr>
              <a:t>Prepared Students*</a:t>
            </a:r>
          </a:p>
          <a:p>
            <a:pPr marL="285750" indent="-285750">
              <a:buFont typeface="Arial" charset="0"/>
              <a:buChar char="•"/>
            </a:pPr>
            <a:r>
              <a:rPr lang="en-US" dirty="0" smtClean="0">
                <a:solidFill>
                  <a:sysClr val="windowText" lastClr="000000"/>
                </a:solidFill>
              </a:rPr>
              <a:t>Unprepared Students*</a:t>
            </a:r>
          </a:p>
          <a:p>
            <a:pPr marL="285750" indent="-285750">
              <a:buFont typeface="Arial" charset="0"/>
              <a:buChar char="•"/>
            </a:pPr>
            <a:endParaRPr lang="en-US" dirty="0">
              <a:solidFill>
                <a:sysClr val="windowText" lastClr="000000"/>
              </a:solidFill>
            </a:endParaRPr>
          </a:p>
        </p:txBody>
      </p:sp>
      <p:sp>
        <p:nvSpPr>
          <p:cNvPr id="17" name="Rectangle 16"/>
          <p:cNvSpPr/>
          <p:nvPr/>
        </p:nvSpPr>
        <p:spPr>
          <a:xfrm>
            <a:off x="6069330" y="1802497"/>
            <a:ext cx="4274820" cy="23008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Earned 30+ units in California community college system</a:t>
            </a:r>
          </a:p>
        </p:txBody>
      </p:sp>
      <p:sp>
        <p:nvSpPr>
          <p:cNvPr id="3" name="Oval 2"/>
          <p:cNvSpPr/>
          <p:nvPr/>
        </p:nvSpPr>
        <p:spPr>
          <a:xfrm>
            <a:off x="1261870" y="4445448"/>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
        <p:nvSpPr>
          <p:cNvPr id="6" name="TextBox 5"/>
          <p:cNvSpPr txBox="1"/>
          <p:nvPr/>
        </p:nvSpPr>
        <p:spPr>
          <a:xfrm>
            <a:off x="0" y="6458148"/>
            <a:ext cx="11292840" cy="307777"/>
          </a:xfrm>
          <a:prstGeom prst="rect">
            <a:avLst/>
          </a:prstGeom>
          <a:noFill/>
        </p:spPr>
        <p:txBody>
          <a:bodyPr wrap="square" rtlCol="0">
            <a:spAutoFit/>
          </a:bodyPr>
          <a:lstStyle/>
          <a:p>
            <a:pPr algn="ctr"/>
            <a:r>
              <a:rPr lang="en-US" sz="1400" dirty="0" smtClean="0">
                <a:solidFill>
                  <a:schemeClr val="tx1">
                    <a:lumMod val="65000"/>
                    <a:lumOff val="35000"/>
                  </a:schemeClr>
                </a:solidFill>
              </a:rPr>
              <a:t>* Prepared students’ first English course was transferable and first Math course was transferable or associate degree applicable.</a:t>
            </a:r>
            <a:endParaRPr lang="en-US" sz="1400" dirty="0">
              <a:solidFill>
                <a:schemeClr val="tx1">
                  <a:lumMod val="65000"/>
                  <a:lumOff val="35000"/>
                </a:schemeClr>
              </a:solidFill>
            </a:endParaRPr>
          </a:p>
        </p:txBody>
      </p:sp>
    </p:spTree>
    <p:extLst>
      <p:ext uri="{BB962C8B-B14F-4D97-AF65-F5344CB8AC3E}">
        <p14:creationId xmlns:p14="http://schemas.microsoft.com/office/powerpoint/2010/main" val="4865998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54391" y="990599"/>
            <a:ext cx="10345359" cy="5479473"/>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30 Unit Rate: 2011-12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17</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1988820"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10</a:t>
            </a:r>
            <a:r>
              <a:rPr lang="en-US" baseline="30000" dirty="0" smtClean="0"/>
              <a:t>th</a:t>
            </a:r>
            <a:r>
              <a:rPr lang="en-US" dirty="0" smtClean="0"/>
              <a:t> in State</a:t>
            </a:r>
          </a:p>
          <a:p>
            <a:pPr algn="ctr"/>
            <a:r>
              <a:rPr lang="en-US" dirty="0" smtClean="0"/>
              <a:t>3</a:t>
            </a:r>
            <a:r>
              <a:rPr lang="en-US" baseline="30000" dirty="0" smtClean="0"/>
              <a:t>rd</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
        <p:nvSpPr>
          <p:cNvPr id="17" name="TextBox 16"/>
          <p:cNvSpPr txBox="1"/>
          <p:nvPr/>
        </p:nvSpPr>
        <p:spPr>
          <a:xfrm>
            <a:off x="5019004"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3</a:t>
            </a:r>
            <a:r>
              <a:rPr lang="en-US" baseline="30000" dirty="0" smtClean="0"/>
              <a:t>rd</a:t>
            </a:r>
            <a:r>
              <a:rPr lang="en-US" dirty="0" smtClean="0"/>
              <a:t> in State</a:t>
            </a:r>
          </a:p>
          <a:p>
            <a:pPr algn="ctr"/>
            <a:r>
              <a:rPr lang="en-US" dirty="0" smtClean="0"/>
              <a:t>2</a:t>
            </a:r>
            <a:r>
              <a:rPr lang="en-US" baseline="30000" dirty="0" smtClean="0"/>
              <a:t>nd</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
        <p:nvSpPr>
          <p:cNvPr id="18" name="TextBox 17"/>
          <p:cNvSpPr txBox="1"/>
          <p:nvPr/>
        </p:nvSpPr>
        <p:spPr>
          <a:xfrm>
            <a:off x="8049188" y="3339070"/>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26</a:t>
            </a:r>
            <a:r>
              <a:rPr lang="en-US" baseline="30000" dirty="0" smtClean="0"/>
              <a:t>th</a:t>
            </a:r>
            <a:r>
              <a:rPr lang="en-US" dirty="0" smtClean="0"/>
              <a:t> in State</a:t>
            </a:r>
          </a:p>
          <a:p>
            <a:pPr algn="ctr"/>
            <a:r>
              <a:rPr lang="en-US" dirty="0" smtClean="0"/>
              <a:t>5</a:t>
            </a:r>
            <a:r>
              <a:rPr lang="en-US" baseline="30000" dirty="0" smtClean="0"/>
              <a:t>th</a:t>
            </a:r>
            <a:r>
              <a:rPr lang="en-US" dirty="0" smtClean="0"/>
              <a:t> in Region</a:t>
            </a:r>
          </a:p>
          <a:p>
            <a:pPr algn="ctr"/>
            <a:r>
              <a:rPr lang="en-US" dirty="0" smtClean="0"/>
              <a:t>1</a:t>
            </a:r>
            <a:r>
              <a:rPr lang="en-US" baseline="30000" dirty="0" smtClean="0"/>
              <a:t>st</a:t>
            </a:r>
            <a:r>
              <a:rPr lang="en-US" dirty="0" smtClean="0"/>
              <a:t> in Peer Group</a:t>
            </a:r>
            <a:endParaRPr lang="en-US" dirty="0"/>
          </a:p>
        </p:txBody>
      </p:sp>
    </p:spTree>
    <p:extLst>
      <p:ext uri="{BB962C8B-B14F-4D97-AF65-F5344CB8AC3E}">
        <p14:creationId xmlns:p14="http://schemas.microsoft.com/office/powerpoint/2010/main" val="20486786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30 Unit Rate: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18</a:t>
            </a:fld>
            <a:endParaRPr lang="en-US" dirty="0"/>
          </a:p>
        </p:txBody>
      </p:sp>
      <p:pic>
        <p:nvPicPr>
          <p:cNvPr id="3" name="Picture 2"/>
          <p:cNvPicPr>
            <a:picLocks noChangeAspect="1"/>
          </p:cNvPicPr>
          <p:nvPr/>
        </p:nvPicPr>
        <p:blipFill>
          <a:blip r:embed="rId3"/>
          <a:stretch>
            <a:fillRect/>
          </a:stretch>
        </p:blipFill>
        <p:spPr>
          <a:xfrm>
            <a:off x="321418" y="1087818"/>
            <a:ext cx="10633094" cy="5631873"/>
          </a:xfrm>
          <a:prstGeom prst="rect">
            <a:avLst/>
          </a:prstGeom>
        </p:spPr>
      </p:pic>
    </p:spTree>
    <p:extLst>
      <p:ext uri="{BB962C8B-B14F-4D97-AF65-F5344CB8AC3E}">
        <p14:creationId xmlns:p14="http://schemas.microsoft.com/office/powerpoint/2010/main" val="3650877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649648" y="990599"/>
            <a:ext cx="10043752" cy="5327073"/>
          </a:xfrm>
          <a:prstGeom prst="rect">
            <a:avLst/>
          </a:prstGeom>
        </p:spPr>
      </p:pic>
      <p:sp>
        <p:nvSpPr>
          <p:cNvPr id="2" name="Title 1"/>
          <p:cNvSpPr>
            <a:spLocks noGrp="1"/>
          </p:cNvSpPr>
          <p:nvPr>
            <p:ph type="title"/>
          </p:nvPr>
        </p:nvSpPr>
        <p:spPr>
          <a:xfrm>
            <a:off x="1261872" y="-237744"/>
            <a:ext cx="9692640" cy="1325562"/>
          </a:xfrm>
        </p:spPr>
        <p:txBody>
          <a:bodyPr/>
          <a:lstStyle/>
          <a:p>
            <a:r>
              <a:rPr lang="en-US" dirty="0" smtClean="0"/>
              <a:t>30 Unit Rate: Gaps</a:t>
            </a:r>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19</a:t>
            </a:fld>
            <a:endParaRPr lang="en-US" dirty="0"/>
          </a:p>
        </p:txBody>
      </p:sp>
      <p:sp>
        <p:nvSpPr>
          <p:cNvPr id="7" name="TextBox 6"/>
          <p:cNvSpPr txBox="1"/>
          <p:nvPr/>
        </p:nvSpPr>
        <p:spPr>
          <a:xfrm>
            <a:off x="9549114" y="6172200"/>
            <a:ext cx="1743726" cy="646331"/>
          </a:xfrm>
          <a:prstGeom prst="rect">
            <a:avLst/>
          </a:prstGeom>
          <a:noFill/>
        </p:spPr>
        <p:txBody>
          <a:bodyPr wrap="square" rtlCol="0">
            <a:spAutoFit/>
          </a:bodyPr>
          <a:lstStyle/>
          <a:p>
            <a:r>
              <a:rPr lang="en-US" sz="1200" dirty="0" smtClean="0">
                <a:solidFill>
                  <a:schemeClr val="tx1">
                    <a:lumMod val="50000"/>
                    <a:lumOff val="50000"/>
                  </a:schemeClr>
                </a:solidFill>
              </a:rPr>
              <a:t>Note: Only data cells with 10 or more students are shown</a:t>
            </a:r>
            <a:endParaRPr lang="en-US" sz="1200" dirty="0">
              <a:solidFill>
                <a:schemeClr val="tx1">
                  <a:lumMod val="50000"/>
                  <a:lumOff val="50000"/>
                </a:schemeClr>
              </a:solidFill>
            </a:endParaRPr>
          </a:p>
        </p:txBody>
      </p:sp>
    </p:spTree>
    <p:extLst>
      <p:ext uri="{BB962C8B-B14F-4D97-AF65-F5344CB8AC3E}">
        <p14:creationId xmlns:p14="http://schemas.microsoft.com/office/powerpoint/2010/main" val="11955665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Scorecard Metrics for 2018</a:t>
            </a:r>
            <a:endParaRPr lang="en-US" dirty="0"/>
          </a:p>
        </p:txBody>
      </p:sp>
      <p:sp>
        <p:nvSpPr>
          <p:cNvPr id="3" name="Content Placeholder 2"/>
          <p:cNvSpPr>
            <a:spLocks noGrp="1"/>
          </p:cNvSpPr>
          <p:nvPr>
            <p:ph idx="1"/>
          </p:nvPr>
        </p:nvSpPr>
        <p:spPr>
          <a:xfrm>
            <a:off x="1261872" y="2117703"/>
            <a:ext cx="4944618" cy="4351337"/>
          </a:xfrm>
        </p:spPr>
        <p:txBody>
          <a:bodyPr numCol="1">
            <a:noAutofit/>
          </a:bodyPr>
          <a:lstStyle/>
          <a:p>
            <a:r>
              <a:rPr lang="en-US" sz="2400" b="1" dirty="0" smtClean="0"/>
              <a:t>Basic Skills Metrics</a:t>
            </a:r>
          </a:p>
          <a:p>
            <a:pPr lvl="1"/>
            <a:r>
              <a:rPr lang="en-US" sz="2400" dirty="0" smtClean="0"/>
              <a:t>Remedial/ESL</a:t>
            </a:r>
          </a:p>
          <a:p>
            <a:pPr lvl="1"/>
            <a:r>
              <a:rPr lang="en-US" sz="2400" dirty="0" smtClean="0"/>
              <a:t>Transfer Level Achievement</a:t>
            </a:r>
          </a:p>
          <a:p>
            <a:pPr lvl="1"/>
            <a:endParaRPr lang="en-US" sz="2400" dirty="0" smtClean="0"/>
          </a:p>
          <a:p>
            <a:pPr lvl="1"/>
            <a:endParaRPr lang="en-US" sz="2400" dirty="0" smtClean="0"/>
          </a:p>
          <a:p>
            <a:r>
              <a:rPr lang="en-US" sz="2400" b="1" dirty="0" smtClean="0"/>
              <a:t>Completion Metrics</a:t>
            </a:r>
          </a:p>
          <a:p>
            <a:pPr lvl="1"/>
            <a:r>
              <a:rPr lang="en-US" sz="2400" dirty="0" smtClean="0"/>
              <a:t>Persistence</a:t>
            </a:r>
          </a:p>
          <a:p>
            <a:pPr lvl="1"/>
            <a:r>
              <a:rPr lang="en-US" sz="2400" dirty="0" smtClean="0"/>
              <a:t>30 Units</a:t>
            </a:r>
          </a:p>
          <a:p>
            <a:pPr lvl="1"/>
            <a:r>
              <a:rPr lang="en-US" sz="2400" dirty="0" smtClean="0"/>
              <a:t>Degree/Transfer Completion</a:t>
            </a:r>
          </a:p>
          <a:p>
            <a:pPr marL="917575" indent="-169863"/>
            <a:endParaRPr lang="en-US" sz="2800" b="1" dirty="0" smtClean="0"/>
          </a:p>
        </p:txBody>
      </p:sp>
      <p:sp>
        <p:nvSpPr>
          <p:cNvPr id="4" name="Slide Number Placeholder 3"/>
          <p:cNvSpPr>
            <a:spLocks noGrp="1"/>
          </p:cNvSpPr>
          <p:nvPr>
            <p:ph type="sldNum" sz="quarter" idx="12"/>
          </p:nvPr>
        </p:nvSpPr>
        <p:spPr/>
        <p:txBody>
          <a:bodyPr>
            <a:normAutofit lnSpcReduction="10000"/>
          </a:bodyPr>
          <a:lstStyle/>
          <a:p>
            <a:fld id="{EBCEC8B7-ECC6-484E-9C34-FEAF9DEC79D6}" type="slidenum">
              <a:rPr lang="en-US" smtClean="0"/>
              <a:t>2</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9" name="Content Placeholder 2"/>
          <p:cNvSpPr txBox="1">
            <a:spLocks/>
          </p:cNvSpPr>
          <p:nvPr/>
        </p:nvSpPr>
        <p:spPr>
          <a:xfrm>
            <a:off x="6602920" y="2117703"/>
            <a:ext cx="4495609" cy="4351337"/>
          </a:xfrm>
          <a:prstGeom prst="rect">
            <a:avLst/>
          </a:prstGeom>
        </p:spPr>
        <p:txBody>
          <a:bodyPr vert="horz" lIns="91440" tIns="45720" rIns="91440" bIns="45720" numCol="1" rtlCol="0">
            <a:noAutofit/>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r>
              <a:rPr lang="en-US" sz="2400" b="1" dirty="0" smtClean="0"/>
              <a:t>CTE (Career Technical Education) Metrics</a:t>
            </a:r>
          </a:p>
          <a:p>
            <a:pPr lvl="1"/>
            <a:r>
              <a:rPr lang="en-US" sz="2400" dirty="0" smtClean="0"/>
              <a:t>CTE Rate</a:t>
            </a:r>
          </a:p>
          <a:p>
            <a:pPr lvl="1"/>
            <a:r>
              <a:rPr lang="en-US" sz="2400" dirty="0" smtClean="0"/>
              <a:t>Skills Builders</a:t>
            </a:r>
            <a:endParaRPr lang="en-US" sz="2400" dirty="0" smtClean="0">
              <a:solidFill>
                <a:srgbClr val="00B050"/>
              </a:solidFill>
            </a:endParaRPr>
          </a:p>
          <a:p>
            <a:pPr lvl="1"/>
            <a:endParaRPr lang="en-US" sz="2400" dirty="0" smtClean="0"/>
          </a:p>
          <a:p>
            <a:r>
              <a:rPr lang="en-US" sz="2400" b="1" dirty="0" smtClean="0"/>
              <a:t>CDCP (Career Development and College Preparation) Rate</a:t>
            </a:r>
            <a:endParaRPr lang="en-US" sz="2000" dirty="0" smtClean="0"/>
          </a:p>
          <a:p>
            <a:pPr marL="917575" indent="-169863"/>
            <a:endParaRPr lang="en-US" sz="2800" b="1" dirty="0" smtClean="0"/>
          </a:p>
        </p:txBody>
      </p:sp>
    </p:spTree>
    <p:extLst>
      <p:ext uri="{BB962C8B-B14F-4D97-AF65-F5344CB8AC3E}">
        <p14:creationId xmlns:p14="http://schemas.microsoft.com/office/powerpoint/2010/main" val="19178767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Completion Rate: Definition</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20</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Percentage of new students who complete a degree or certificate, or transfer</a:t>
            </a:r>
            <a:endParaRPr lang="en-US" dirty="0">
              <a:solidFill>
                <a:schemeClr val="tx1">
                  <a:lumMod val="65000"/>
                  <a:lumOff val="35000"/>
                </a:schemeClr>
              </a:solidFill>
            </a:endParaRPr>
          </a:p>
        </p:txBody>
      </p:sp>
      <p:sp>
        <p:nvSpPr>
          <p:cNvPr id="4" name="Right Arrow 3"/>
          <p:cNvSpPr/>
          <p:nvPr/>
        </p:nvSpPr>
        <p:spPr>
          <a:xfrm>
            <a:off x="1284732" y="4583991"/>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68696" y="1088697"/>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69180" y="5978451"/>
            <a:ext cx="1920240" cy="369332"/>
          </a:xfrm>
          <a:prstGeom prst="rect">
            <a:avLst/>
          </a:prstGeom>
          <a:noFill/>
        </p:spPr>
        <p:txBody>
          <a:bodyPr wrap="square" rtlCol="0">
            <a:spAutoFit/>
          </a:bodyPr>
          <a:lstStyle/>
          <a:p>
            <a:pPr algn="ctr"/>
            <a:r>
              <a:rPr lang="en-US" dirty="0" smtClean="0"/>
              <a:t>6 Years</a:t>
            </a:r>
            <a:endParaRPr lang="en-US" dirty="0"/>
          </a:p>
        </p:txBody>
      </p:sp>
      <p:sp>
        <p:nvSpPr>
          <p:cNvPr id="14" name="Rectangle 13"/>
          <p:cNvSpPr/>
          <p:nvPr/>
        </p:nvSpPr>
        <p:spPr>
          <a:xfrm>
            <a:off x="1261870" y="1802497"/>
            <a:ext cx="4544569" cy="230087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ysClr val="windowText" lastClr="000000"/>
                </a:solidFill>
              </a:rPr>
              <a:t>First-time college students earning 6+ units in first 3 years and attempting Math or English in first 3 </a:t>
            </a:r>
            <a:r>
              <a:rPr lang="en-US" dirty="0" smtClean="0">
                <a:solidFill>
                  <a:sysClr val="windowText" lastClr="000000"/>
                </a:solidFill>
              </a:rPr>
              <a:t>years</a:t>
            </a:r>
          </a:p>
          <a:p>
            <a:endParaRPr lang="en-US" dirty="0">
              <a:solidFill>
                <a:sysClr val="windowText" lastClr="000000"/>
              </a:solidFill>
            </a:endParaRPr>
          </a:p>
          <a:p>
            <a:pPr marL="285750" indent="-285750">
              <a:buFont typeface="Arial" charset="0"/>
              <a:buChar char="•"/>
            </a:pPr>
            <a:r>
              <a:rPr lang="en-US" dirty="0" smtClean="0">
                <a:solidFill>
                  <a:sysClr val="windowText" lastClr="000000"/>
                </a:solidFill>
              </a:rPr>
              <a:t>Overall</a:t>
            </a:r>
          </a:p>
          <a:p>
            <a:pPr marL="285750" indent="-285750">
              <a:buFont typeface="Arial" charset="0"/>
              <a:buChar char="•"/>
            </a:pPr>
            <a:r>
              <a:rPr lang="en-US" dirty="0" smtClean="0">
                <a:solidFill>
                  <a:sysClr val="windowText" lastClr="000000"/>
                </a:solidFill>
              </a:rPr>
              <a:t>Prepared Students*</a:t>
            </a:r>
          </a:p>
          <a:p>
            <a:pPr marL="285750" indent="-285750">
              <a:buFont typeface="Arial" charset="0"/>
              <a:buChar char="•"/>
            </a:pPr>
            <a:r>
              <a:rPr lang="en-US" dirty="0" smtClean="0">
                <a:solidFill>
                  <a:sysClr val="windowText" lastClr="000000"/>
                </a:solidFill>
              </a:rPr>
              <a:t>Unprepared Students*</a:t>
            </a:r>
          </a:p>
          <a:p>
            <a:pPr marL="285750" indent="-285750">
              <a:buFont typeface="Arial" charset="0"/>
              <a:buChar char="•"/>
            </a:pPr>
            <a:endParaRPr lang="en-US" dirty="0">
              <a:solidFill>
                <a:sysClr val="windowText" lastClr="000000"/>
              </a:solidFill>
            </a:endParaRPr>
          </a:p>
        </p:txBody>
      </p:sp>
      <p:sp>
        <p:nvSpPr>
          <p:cNvPr id="17" name="Rectangle 16"/>
          <p:cNvSpPr/>
          <p:nvPr/>
        </p:nvSpPr>
        <p:spPr>
          <a:xfrm>
            <a:off x="6069330" y="1802497"/>
            <a:ext cx="4274820" cy="23008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Completed degree or certificate, transferred, or became transfer prepared (60+ transferable units with GPA of 2.0+)</a:t>
            </a:r>
            <a:endParaRPr lang="en-US" dirty="0">
              <a:solidFill>
                <a:sysClr val="windowText" lastClr="000000"/>
              </a:solidFill>
            </a:endParaRPr>
          </a:p>
        </p:txBody>
      </p:sp>
      <p:sp>
        <p:nvSpPr>
          <p:cNvPr id="3" name="Oval 2"/>
          <p:cNvSpPr/>
          <p:nvPr/>
        </p:nvSpPr>
        <p:spPr>
          <a:xfrm>
            <a:off x="1261870" y="4445448"/>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
        <p:nvSpPr>
          <p:cNvPr id="6" name="TextBox 5"/>
          <p:cNvSpPr txBox="1"/>
          <p:nvPr/>
        </p:nvSpPr>
        <p:spPr>
          <a:xfrm>
            <a:off x="0" y="6458148"/>
            <a:ext cx="11292840" cy="307777"/>
          </a:xfrm>
          <a:prstGeom prst="rect">
            <a:avLst/>
          </a:prstGeom>
          <a:noFill/>
        </p:spPr>
        <p:txBody>
          <a:bodyPr wrap="square" rtlCol="0">
            <a:spAutoFit/>
          </a:bodyPr>
          <a:lstStyle/>
          <a:p>
            <a:pPr algn="ctr"/>
            <a:r>
              <a:rPr lang="en-US" sz="1400" dirty="0" smtClean="0">
                <a:solidFill>
                  <a:schemeClr val="tx1">
                    <a:lumMod val="65000"/>
                    <a:lumOff val="35000"/>
                  </a:schemeClr>
                </a:solidFill>
              </a:rPr>
              <a:t>* Prepared students’ first English course was transferable and first Math course was transferable or associate degree applicable.</a:t>
            </a:r>
            <a:endParaRPr lang="en-US" sz="1400" dirty="0">
              <a:solidFill>
                <a:schemeClr val="tx1">
                  <a:lumMod val="65000"/>
                  <a:lumOff val="35000"/>
                </a:schemeClr>
              </a:solidFill>
            </a:endParaRPr>
          </a:p>
        </p:txBody>
      </p:sp>
    </p:spTree>
    <p:extLst>
      <p:ext uri="{BB962C8B-B14F-4D97-AF65-F5344CB8AC3E}">
        <p14:creationId xmlns:p14="http://schemas.microsoft.com/office/powerpoint/2010/main" val="1212315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51375" y="1378527"/>
            <a:ext cx="10345359" cy="5479473"/>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Completion Rate: 2011-12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21</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1988820" y="1198658"/>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a:t>2</a:t>
            </a:r>
            <a:r>
              <a:rPr lang="en-US" dirty="0" smtClean="0"/>
              <a:t>7</a:t>
            </a:r>
            <a:r>
              <a:rPr lang="en-US" baseline="30000" dirty="0" smtClean="0"/>
              <a:t>th</a:t>
            </a:r>
            <a:r>
              <a:rPr lang="en-US" dirty="0" smtClean="0"/>
              <a:t> in State</a:t>
            </a:r>
          </a:p>
          <a:p>
            <a:pPr algn="ctr"/>
            <a:r>
              <a:rPr lang="en-US" dirty="0" smtClean="0"/>
              <a:t>4</a:t>
            </a:r>
            <a:r>
              <a:rPr lang="en-US" baseline="30000" dirty="0" smtClean="0"/>
              <a:t>th</a:t>
            </a:r>
            <a:r>
              <a:rPr lang="en-US" dirty="0" smtClean="0"/>
              <a:t> in Region</a:t>
            </a:r>
          </a:p>
          <a:p>
            <a:pPr algn="ctr"/>
            <a:r>
              <a:rPr lang="en-US" dirty="0" smtClean="0"/>
              <a:t>3</a:t>
            </a:r>
            <a:r>
              <a:rPr lang="en-US" baseline="30000" dirty="0" smtClean="0"/>
              <a:t>rd</a:t>
            </a:r>
            <a:r>
              <a:rPr lang="en-US" dirty="0" smtClean="0"/>
              <a:t> in Peer Group</a:t>
            </a:r>
            <a:endParaRPr lang="en-US" dirty="0"/>
          </a:p>
        </p:txBody>
      </p:sp>
      <p:sp>
        <p:nvSpPr>
          <p:cNvPr id="17" name="TextBox 16"/>
          <p:cNvSpPr txBox="1"/>
          <p:nvPr/>
        </p:nvSpPr>
        <p:spPr>
          <a:xfrm>
            <a:off x="5019004" y="1198658"/>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38</a:t>
            </a:r>
            <a:r>
              <a:rPr lang="en-US" baseline="30000" dirty="0" smtClean="0"/>
              <a:t>th</a:t>
            </a:r>
            <a:r>
              <a:rPr lang="en-US" dirty="0" smtClean="0"/>
              <a:t> in State</a:t>
            </a:r>
          </a:p>
          <a:p>
            <a:pPr algn="ctr"/>
            <a:r>
              <a:rPr lang="en-US" dirty="0" smtClean="0"/>
              <a:t>5</a:t>
            </a:r>
            <a:r>
              <a:rPr lang="en-US" baseline="30000" dirty="0" smtClean="0"/>
              <a:t>th</a:t>
            </a:r>
            <a:r>
              <a:rPr lang="en-US" dirty="0" smtClean="0"/>
              <a:t> in Region</a:t>
            </a:r>
          </a:p>
          <a:p>
            <a:pPr algn="ctr"/>
            <a:r>
              <a:rPr lang="en-US" dirty="0" smtClean="0"/>
              <a:t>7</a:t>
            </a:r>
            <a:r>
              <a:rPr lang="en-US" baseline="30000" dirty="0" smtClean="0"/>
              <a:t>th</a:t>
            </a:r>
            <a:r>
              <a:rPr lang="en-US" dirty="0" smtClean="0"/>
              <a:t> in Peer Group</a:t>
            </a:r>
            <a:endParaRPr lang="en-US" dirty="0"/>
          </a:p>
        </p:txBody>
      </p:sp>
      <p:sp>
        <p:nvSpPr>
          <p:cNvPr id="18" name="TextBox 17"/>
          <p:cNvSpPr txBox="1"/>
          <p:nvPr/>
        </p:nvSpPr>
        <p:spPr>
          <a:xfrm>
            <a:off x="8049188" y="1198658"/>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66</a:t>
            </a:r>
            <a:r>
              <a:rPr lang="en-US" baseline="30000" dirty="0" smtClean="0"/>
              <a:t>th</a:t>
            </a:r>
            <a:r>
              <a:rPr lang="en-US" dirty="0" smtClean="0"/>
              <a:t> in State</a:t>
            </a:r>
          </a:p>
          <a:p>
            <a:pPr algn="ctr"/>
            <a:r>
              <a:rPr lang="en-US" dirty="0" smtClean="0"/>
              <a:t>7</a:t>
            </a:r>
            <a:r>
              <a:rPr lang="en-US" baseline="30000" dirty="0" smtClean="0"/>
              <a:t>th</a:t>
            </a:r>
            <a:r>
              <a:rPr lang="en-US" dirty="0" smtClean="0"/>
              <a:t> in Region</a:t>
            </a:r>
          </a:p>
          <a:p>
            <a:pPr algn="ctr"/>
            <a:r>
              <a:rPr lang="en-US" dirty="0" smtClean="0"/>
              <a:t>11</a:t>
            </a:r>
            <a:r>
              <a:rPr lang="en-US" baseline="30000" dirty="0" smtClean="0"/>
              <a:t>th</a:t>
            </a:r>
            <a:r>
              <a:rPr lang="en-US" dirty="0" smtClean="0"/>
              <a:t> in Peer Group</a:t>
            </a:r>
            <a:endParaRPr lang="en-US" dirty="0"/>
          </a:p>
        </p:txBody>
      </p:sp>
    </p:spTree>
    <p:extLst>
      <p:ext uri="{BB962C8B-B14F-4D97-AF65-F5344CB8AC3E}">
        <p14:creationId xmlns:p14="http://schemas.microsoft.com/office/powerpoint/2010/main" val="16029171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Completion Rate: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22</a:t>
            </a:fld>
            <a:endParaRPr lang="en-US" dirty="0"/>
          </a:p>
        </p:txBody>
      </p:sp>
      <p:pic>
        <p:nvPicPr>
          <p:cNvPr id="3" name="Picture 2"/>
          <p:cNvPicPr>
            <a:picLocks noChangeAspect="1"/>
          </p:cNvPicPr>
          <p:nvPr/>
        </p:nvPicPr>
        <p:blipFill>
          <a:blip r:embed="rId3"/>
          <a:stretch>
            <a:fillRect/>
          </a:stretch>
        </p:blipFill>
        <p:spPr>
          <a:xfrm>
            <a:off x="582996" y="975735"/>
            <a:ext cx="10371516" cy="5493327"/>
          </a:xfrm>
          <a:prstGeom prst="rect">
            <a:avLst/>
          </a:prstGeom>
        </p:spPr>
      </p:pic>
    </p:spTree>
    <p:extLst>
      <p:ext uri="{BB962C8B-B14F-4D97-AF65-F5344CB8AC3E}">
        <p14:creationId xmlns:p14="http://schemas.microsoft.com/office/powerpoint/2010/main" val="9866086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571179" y="988183"/>
            <a:ext cx="10383333" cy="5507182"/>
          </a:xfrm>
          <a:prstGeom prst="rect">
            <a:avLst/>
          </a:prstGeom>
        </p:spPr>
      </p:pic>
      <p:sp>
        <p:nvSpPr>
          <p:cNvPr id="2" name="Title 1"/>
          <p:cNvSpPr>
            <a:spLocks noGrp="1"/>
          </p:cNvSpPr>
          <p:nvPr>
            <p:ph type="title"/>
          </p:nvPr>
        </p:nvSpPr>
        <p:spPr>
          <a:xfrm>
            <a:off x="1261872" y="-237744"/>
            <a:ext cx="9692640" cy="1325562"/>
          </a:xfrm>
        </p:spPr>
        <p:txBody>
          <a:bodyPr/>
          <a:lstStyle/>
          <a:p>
            <a:r>
              <a:rPr lang="en-US" dirty="0" smtClean="0"/>
              <a:t>Completion Rate: Gaps</a:t>
            </a:r>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23</a:t>
            </a:fld>
            <a:endParaRPr lang="en-US" dirty="0"/>
          </a:p>
        </p:txBody>
      </p:sp>
      <p:sp>
        <p:nvSpPr>
          <p:cNvPr id="7" name="TextBox 6"/>
          <p:cNvSpPr txBox="1"/>
          <p:nvPr/>
        </p:nvSpPr>
        <p:spPr>
          <a:xfrm>
            <a:off x="9549114" y="6172200"/>
            <a:ext cx="1743726" cy="646331"/>
          </a:xfrm>
          <a:prstGeom prst="rect">
            <a:avLst/>
          </a:prstGeom>
          <a:noFill/>
        </p:spPr>
        <p:txBody>
          <a:bodyPr wrap="square" rtlCol="0">
            <a:spAutoFit/>
          </a:bodyPr>
          <a:lstStyle/>
          <a:p>
            <a:r>
              <a:rPr lang="en-US" sz="1200" dirty="0" smtClean="0">
                <a:solidFill>
                  <a:schemeClr val="tx1">
                    <a:lumMod val="50000"/>
                    <a:lumOff val="50000"/>
                  </a:schemeClr>
                </a:solidFill>
              </a:rPr>
              <a:t>Note: Only data cells with 10 or more students are shown</a:t>
            </a:r>
            <a:endParaRPr lang="en-US" sz="1200" dirty="0">
              <a:solidFill>
                <a:schemeClr val="tx1">
                  <a:lumMod val="50000"/>
                  <a:lumOff val="50000"/>
                </a:schemeClr>
              </a:solidFill>
            </a:endParaRPr>
          </a:p>
        </p:txBody>
      </p:sp>
    </p:spTree>
    <p:extLst>
      <p:ext uri="{BB962C8B-B14F-4D97-AF65-F5344CB8AC3E}">
        <p14:creationId xmlns:p14="http://schemas.microsoft.com/office/powerpoint/2010/main" val="9827775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CTE Rate: Definition</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24</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a:solidFill>
                  <a:schemeClr val="tx1">
                    <a:lumMod val="65000"/>
                    <a:lumOff val="35000"/>
                  </a:schemeClr>
                </a:solidFill>
              </a:rPr>
              <a:t>Percentage of </a:t>
            </a:r>
            <a:r>
              <a:rPr lang="en-US" dirty="0" smtClean="0">
                <a:solidFill>
                  <a:schemeClr val="tx1">
                    <a:lumMod val="65000"/>
                    <a:lumOff val="35000"/>
                  </a:schemeClr>
                </a:solidFill>
              </a:rPr>
              <a:t>CTE students </a:t>
            </a:r>
            <a:r>
              <a:rPr lang="en-US" dirty="0">
                <a:solidFill>
                  <a:schemeClr val="tx1">
                    <a:lumMod val="65000"/>
                    <a:lumOff val="35000"/>
                  </a:schemeClr>
                </a:solidFill>
              </a:rPr>
              <a:t>who complete with a degree or certificate, or transfer</a:t>
            </a:r>
          </a:p>
        </p:txBody>
      </p:sp>
      <p:sp>
        <p:nvSpPr>
          <p:cNvPr id="4" name="Right Arrow 3"/>
          <p:cNvSpPr/>
          <p:nvPr/>
        </p:nvSpPr>
        <p:spPr>
          <a:xfrm>
            <a:off x="1284732" y="4583991"/>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68696" y="1088697"/>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69180" y="5978451"/>
            <a:ext cx="1920240" cy="369332"/>
          </a:xfrm>
          <a:prstGeom prst="rect">
            <a:avLst/>
          </a:prstGeom>
          <a:noFill/>
        </p:spPr>
        <p:txBody>
          <a:bodyPr wrap="square" rtlCol="0">
            <a:spAutoFit/>
          </a:bodyPr>
          <a:lstStyle/>
          <a:p>
            <a:pPr algn="ctr"/>
            <a:r>
              <a:rPr lang="en-US" dirty="0" smtClean="0"/>
              <a:t>6 Years</a:t>
            </a:r>
            <a:endParaRPr lang="en-US" dirty="0"/>
          </a:p>
        </p:txBody>
      </p:sp>
      <p:sp>
        <p:nvSpPr>
          <p:cNvPr id="14" name="Rectangle 13"/>
          <p:cNvSpPr/>
          <p:nvPr/>
        </p:nvSpPr>
        <p:spPr>
          <a:xfrm>
            <a:off x="1261870" y="1802497"/>
            <a:ext cx="4544569" cy="230087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ysClr val="windowText" lastClr="000000"/>
                </a:solidFill>
              </a:rPr>
              <a:t>Students enrolling in a CTE course and completing 8 or more units in the same discipline within 3 years</a:t>
            </a:r>
          </a:p>
          <a:p>
            <a:pPr marL="285750" indent="-285750">
              <a:buFont typeface="Arial" charset="0"/>
              <a:buChar char="•"/>
            </a:pPr>
            <a:endParaRPr lang="en-US" dirty="0">
              <a:solidFill>
                <a:sysClr val="windowText" lastClr="000000"/>
              </a:solidFill>
            </a:endParaRPr>
          </a:p>
        </p:txBody>
      </p:sp>
      <p:sp>
        <p:nvSpPr>
          <p:cNvPr id="17" name="Rectangle 16"/>
          <p:cNvSpPr/>
          <p:nvPr/>
        </p:nvSpPr>
        <p:spPr>
          <a:xfrm>
            <a:off x="6069330" y="1802497"/>
            <a:ext cx="4274820" cy="23008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Completed degree or certificate, transferred, or became transfer prepared (60+ transferable units with GPA of 2.0+)</a:t>
            </a:r>
            <a:endParaRPr lang="en-US" dirty="0">
              <a:solidFill>
                <a:sysClr val="windowText" lastClr="000000"/>
              </a:solidFill>
            </a:endParaRPr>
          </a:p>
        </p:txBody>
      </p:sp>
      <p:sp>
        <p:nvSpPr>
          <p:cNvPr id="3" name="Oval 2"/>
          <p:cNvSpPr/>
          <p:nvPr/>
        </p:nvSpPr>
        <p:spPr>
          <a:xfrm>
            <a:off x="1261870" y="4445448"/>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CTE</a:t>
            </a:r>
            <a:endParaRPr lang="en-US" sz="1200" b="1" dirty="0"/>
          </a:p>
        </p:txBody>
      </p:sp>
    </p:spTree>
    <p:extLst>
      <p:ext uri="{BB962C8B-B14F-4D97-AF65-F5344CB8AC3E}">
        <p14:creationId xmlns:p14="http://schemas.microsoft.com/office/powerpoint/2010/main" val="18790689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58204" y="1204912"/>
            <a:ext cx="10241546" cy="5424488"/>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CTE Rate: 2011-12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25</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4936617" y="1875909"/>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70</a:t>
            </a:r>
            <a:r>
              <a:rPr lang="en-US" baseline="30000" dirty="0" smtClean="0"/>
              <a:t>th</a:t>
            </a:r>
            <a:r>
              <a:rPr lang="en-US" dirty="0" smtClean="0"/>
              <a:t> in State</a:t>
            </a:r>
          </a:p>
          <a:p>
            <a:pPr algn="ctr"/>
            <a:r>
              <a:rPr lang="en-US" dirty="0"/>
              <a:t>9</a:t>
            </a:r>
            <a:r>
              <a:rPr lang="en-US" baseline="30000" dirty="0" smtClean="0"/>
              <a:t>th</a:t>
            </a:r>
            <a:r>
              <a:rPr lang="en-US" dirty="0" smtClean="0"/>
              <a:t> in Region</a:t>
            </a:r>
          </a:p>
          <a:p>
            <a:pPr algn="ctr"/>
            <a:r>
              <a:rPr lang="en-US" dirty="0" smtClean="0"/>
              <a:t>10</a:t>
            </a:r>
            <a:r>
              <a:rPr lang="en-US" baseline="30000" dirty="0" smtClean="0"/>
              <a:t>th</a:t>
            </a:r>
            <a:r>
              <a:rPr lang="en-US" dirty="0" smtClean="0"/>
              <a:t> in Peer Group</a:t>
            </a:r>
            <a:endParaRPr lang="en-US" dirty="0"/>
          </a:p>
        </p:txBody>
      </p:sp>
    </p:spTree>
    <p:extLst>
      <p:ext uri="{BB962C8B-B14F-4D97-AF65-F5344CB8AC3E}">
        <p14:creationId xmlns:p14="http://schemas.microsoft.com/office/powerpoint/2010/main" val="9803640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CTE Rate: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26</a:t>
            </a:fld>
            <a:endParaRPr lang="en-US" dirty="0"/>
          </a:p>
        </p:txBody>
      </p:sp>
      <p:pic>
        <p:nvPicPr>
          <p:cNvPr id="4" name="Picture 3"/>
          <p:cNvPicPr>
            <a:picLocks noChangeAspect="1"/>
          </p:cNvPicPr>
          <p:nvPr/>
        </p:nvPicPr>
        <p:blipFill>
          <a:blip r:embed="rId3"/>
          <a:stretch>
            <a:fillRect/>
          </a:stretch>
        </p:blipFill>
        <p:spPr>
          <a:xfrm>
            <a:off x="500063" y="990599"/>
            <a:ext cx="10199687" cy="5402317"/>
          </a:xfrm>
          <a:prstGeom prst="rect">
            <a:avLst/>
          </a:prstGeom>
        </p:spPr>
      </p:pic>
    </p:spTree>
    <p:extLst>
      <p:ext uri="{BB962C8B-B14F-4D97-AF65-F5344CB8AC3E}">
        <p14:creationId xmlns:p14="http://schemas.microsoft.com/office/powerpoint/2010/main" val="1715054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65980" y="990600"/>
            <a:ext cx="10227420" cy="5424488"/>
          </a:xfrm>
          <a:prstGeom prst="rect">
            <a:avLst/>
          </a:prstGeom>
        </p:spPr>
      </p:pic>
      <p:sp>
        <p:nvSpPr>
          <p:cNvPr id="2" name="Title 1"/>
          <p:cNvSpPr>
            <a:spLocks noGrp="1"/>
          </p:cNvSpPr>
          <p:nvPr>
            <p:ph type="title"/>
          </p:nvPr>
        </p:nvSpPr>
        <p:spPr>
          <a:xfrm>
            <a:off x="1261872" y="-237744"/>
            <a:ext cx="9692640" cy="1325562"/>
          </a:xfrm>
        </p:spPr>
        <p:txBody>
          <a:bodyPr/>
          <a:lstStyle/>
          <a:p>
            <a:r>
              <a:rPr lang="en-US" dirty="0" smtClean="0"/>
              <a:t>CTE Rate: Gaps</a:t>
            </a:r>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27</a:t>
            </a:fld>
            <a:endParaRPr lang="en-US" dirty="0"/>
          </a:p>
        </p:txBody>
      </p:sp>
      <p:sp>
        <p:nvSpPr>
          <p:cNvPr id="7" name="TextBox 6"/>
          <p:cNvSpPr txBox="1"/>
          <p:nvPr/>
        </p:nvSpPr>
        <p:spPr>
          <a:xfrm>
            <a:off x="9549114" y="6172200"/>
            <a:ext cx="1743726" cy="646331"/>
          </a:xfrm>
          <a:prstGeom prst="rect">
            <a:avLst/>
          </a:prstGeom>
          <a:noFill/>
        </p:spPr>
        <p:txBody>
          <a:bodyPr wrap="square" rtlCol="0">
            <a:spAutoFit/>
          </a:bodyPr>
          <a:lstStyle/>
          <a:p>
            <a:r>
              <a:rPr lang="en-US" sz="1200" dirty="0" smtClean="0">
                <a:solidFill>
                  <a:schemeClr val="tx1">
                    <a:lumMod val="50000"/>
                    <a:lumOff val="50000"/>
                  </a:schemeClr>
                </a:solidFill>
              </a:rPr>
              <a:t>Note: Only data cells with 20 or more students are shown</a:t>
            </a:r>
            <a:endParaRPr lang="en-US" sz="1200" dirty="0">
              <a:solidFill>
                <a:schemeClr val="tx1">
                  <a:lumMod val="50000"/>
                  <a:lumOff val="50000"/>
                </a:schemeClr>
              </a:solidFill>
            </a:endParaRPr>
          </a:p>
        </p:txBody>
      </p:sp>
    </p:spTree>
    <p:extLst>
      <p:ext uri="{BB962C8B-B14F-4D97-AF65-F5344CB8AC3E}">
        <p14:creationId xmlns:p14="http://schemas.microsoft.com/office/powerpoint/2010/main" val="8358928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Skills Builders: Definition</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28</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Change in wages for students completing CTE courses but not completing</a:t>
            </a:r>
            <a:endParaRPr lang="en-US" dirty="0">
              <a:solidFill>
                <a:schemeClr val="tx1">
                  <a:lumMod val="65000"/>
                  <a:lumOff val="35000"/>
                </a:schemeClr>
              </a:solidFill>
            </a:endParaRPr>
          </a:p>
        </p:txBody>
      </p:sp>
      <p:sp>
        <p:nvSpPr>
          <p:cNvPr id="4" name="Right Arrow 3"/>
          <p:cNvSpPr/>
          <p:nvPr/>
        </p:nvSpPr>
        <p:spPr>
          <a:xfrm>
            <a:off x="1284732" y="4583991"/>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68696" y="1088697"/>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69180" y="5978451"/>
            <a:ext cx="1920240" cy="369332"/>
          </a:xfrm>
          <a:prstGeom prst="rect">
            <a:avLst/>
          </a:prstGeom>
          <a:noFill/>
        </p:spPr>
        <p:txBody>
          <a:bodyPr wrap="square" rtlCol="0">
            <a:spAutoFit/>
          </a:bodyPr>
          <a:lstStyle/>
          <a:p>
            <a:pPr algn="ctr"/>
            <a:r>
              <a:rPr lang="en-US" dirty="0" smtClean="0"/>
              <a:t>1 Year</a:t>
            </a:r>
            <a:endParaRPr lang="en-US" dirty="0"/>
          </a:p>
        </p:txBody>
      </p:sp>
      <p:sp>
        <p:nvSpPr>
          <p:cNvPr id="14" name="Rectangle 13"/>
          <p:cNvSpPr/>
          <p:nvPr/>
        </p:nvSpPr>
        <p:spPr>
          <a:xfrm>
            <a:off x="1261870" y="1802497"/>
            <a:ext cx="4544569" cy="230087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ysClr val="windowText" lastClr="000000"/>
                </a:solidFill>
              </a:rPr>
              <a:t>Students passing higher-level CTE coursework in one academic year who did not return the following year or complete a degree or certificate or transfer</a:t>
            </a:r>
          </a:p>
          <a:p>
            <a:pPr marL="285750" indent="-285750">
              <a:buFont typeface="Arial" charset="0"/>
              <a:buChar char="•"/>
            </a:pPr>
            <a:endParaRPr lang="en-US" dirty="0">
              <a:solidFill>
                <a:sysClr val="windowText" lastClr="000000"/>
              </a:solidFill>
            </a:endParaRPr>
          </a:p>
        </p:txBody>
      </p:sp>
      <p:sp>
        <p:nvSpPr>
          <p:cNvPr id="17" name="Rectangle 16"/>
          <p:cNvSpPr/>
          <p:nvPr/>
        </p:nvSpPr>
        <p:spPr>
          <a:xfrm>
            <a:off x="6069330" y="1802497"/>
            <a:ext cx="4274820" cy="23008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Median change in wages</a:t>
            </a:r>
            <a:endParaRPr lang="en-US" dirty="0">
              <a:solidFill>
                <a:sysClr val="windowText" lastClr="000000"/>
              </a:solidFill>
            </a:endParaRPr>
          </a:p>
        </p:txBody>
      </p:sp>
      <p:sp>
        <p:nvSpPr>
          <p:cNvPr id="3" name="Oval 2"/>
          <p:cNvSpPr/>
          <p:nvPr/>
        </p:nvSpPr>
        <p:spPr>
          <a:xfrm>
            <a:off x="1261870" y="4445448"/>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CTE</a:t>
            </a:r>
            <a:endParaRPr lang="en-US" sz="1200" b="1" dirty="0"/>
          </a:p>
        </p:txBody>
      </p:sp>
    </p:spTree>
    <p:extLst>
      <p:ext uri="{BB962C8B-B14F-4D97-AF65-F5344CB8AC3E}">
        <p14:creationId xmlns:p14="http://schemas.microsoft.com/office/powerpoint/2010/main" val="2599409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07528" y="990599"/>
            <a:ext cx="10592222" cy="5610225"/>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Skills Builders</a:t>
            </a:r>
            <a:r>
              <a:rPr lang="en-US" sz="4000" smtClean="0"/>
              <a:t>: 2014-2015 </a:t>
            </a:r>
            <a:r>
              <a:rPr lang="en-US" sz="4000" dirty="0" smtClean="0"/>
              <a:t>Students</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29</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4936617" y="2991276"/>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81</a:t>
            </a:r>
            <a:r>
              <a:rPr lang="en-US" baseline="30000" dirty="0" smtClean="0"/>
              <a:t>st</a:t>
            </a:r>
            <a:r>
              <a:rPr lang="en-US" dirty="0" smtClean="0"/>
              <a:t> in State</a:t>
            </a:r>
          </a:p>
          <a:p>
            <a:pPr algn="ctr"/>
            <a:r>
              <a:rPr lang="en-US" dirty="0" smtClean="0"/>
              <a:t>11</a:t>
            </a:r>
            <a:r>
              <a:rPr lang="en-US" baseline="30000" dirty="0" smtClean="0"/>
              <a:t>th</a:t>
            </a:r>
            <a:r>
              <a:rPr lang="en-US" dirty="0" smtClean="0"/>
              <a:t> in Region</a:t>
            </a:r>
          </a:p>
          <a:p>
            <a:pPr algn="ctr"/>
            <a:r>
              <a:rPr lang="en-US" dirty="0" smtClean="0"/>
              <a:t>16</a:t>
            </a:r>
            <a:r>
              <a:rPr lang="en-US" baseline="30000" dirty="0" smtClean="0"/>
              <a:t>th</a:t>
            </a:r>
            <a:r>
              <a:rPr lang="en-US" dirty="0" smtClean="0"/>
              <a:t> in Peer Group</a:t>
            </a:r>
            <a:endParaRPr lang="en-US" dirty="0"/>
          </a:p>
        </p:txBody>
      </p:sp>
    </p:spTree>
    <p:extLst>
      <p:ext uri="{BB962C8B-B14F-4D97-AF65-F5344CB8AC3E}">
        <p14:creationId xmlns:p14="http://schemas.microsoft.com/office/powerpoint/2010/main" val="16792490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Comparisons</a:t>
            </a:r>
            <a:endParaRPr lang="en-US" dirty="0"/>
          </a:p>
        </p:txBody>
      </p:sp>
      <p:sp>
        <p:nvSpPr>
          <p:cNvPr id="3" name="Content Placeholder 2"/>
          <p:cNvSpPr>
            <a:spLocks noGrp="1"/>
          </p:cNvSpPr>
          <p:nvPr>
            <p:ph idx="1"/>
          </p:nvPr>
        </p:nvSpPr>
        <p:spPr>
          <a:xfrm>
            <a:off x="1261872" y="2049463"/>
            <a:ext cx="9236366" cy="4351337"/>
          </a:xfrm>
        </p:spPr>
        <p:txBody>
          <a:bodyPr numCol="1">
            <a:noAutofit/>
          </a:bodyPr>
          <a:lstStyle/>
          <a:p>
            <a:r>
              <a:rPr lang="en-US" sz="2800" b="1" dirty="0" smtClean="0"/>
              <a:t>Statewide Average</a:t>
            </a:r>
          </a:p>
          <a:p>
            <a:r>
              <a:rPr lang="en-US" sz="2800" b="1" dirty="0" smtClean="0"/>
              <a:t>Peer Group Average </a:t>
            </a:r>
            <a:r>
              <a:rPr lang="en-US" sz="2800" dirty="0" smtClean="0"/>
              <a:t>(</a:t>
            </a:r>
            <a:r>
              <a:rPr lang="en-US" sz="2600" dirty="0" smtClean="0"/>
              <a:t>New Peer Group for 2018)</a:t>
            </a:r>
          </a:p>
          <a:p>
            <a:pPr lvl="1"/>
            <a:r>
              <a:rPr lang="en-US" sz="2200" dirty="0" smtClean="0">
                <a:solidFill>
                  <a:schemeClr val="tx1">
                    <a:lumMod val="50000"/>
                    <a:lumOff val="50000"/>
                  </a:schemeClr>
                </a:solidFill>
              </a:rPr>
              <a:t>Alameda, Cabrillo, Chabot, Evergreen Valley, Glendale, LA City, LA Valley, Laney, Merritt, Napa Valley, Sacramento City, San Diego City, San Jose City, Santa Monica, Santa Rosa, Santiago Canyon, Solano, West LA, Woodland (19 colleges)</a:t>
            </a:r>
            <a:endParaRPr lang="en-US" sz="2600" dirty="0" smtClean="0"/>
          </a:p>
          <a:p>
            <a:r>
              <a:rPr lang="en-US" sz="2800" b="1" dirty="0" smtClean="0"/>
              <a:t>Region 7 Average</a:t>
            </a:r>
          </a:p>
          <a:p>
            <a:pPr lvl="1"/>
            <a:r>
              <a:rPr lang="en-US" sz="2200" dirty="0" smtClean="0">
                <a:solidFill>
                  <a:schemeClr val="tx1">
                    <a:lumMod val="50000"/>
                    <a:lumOff val="50000"/>
                  </a:schemeClr>
                </a:solidFill>
              </a:rPr>
              <a:t>Compton, East LA, El Camino, Glendale, LA City, LA Harbor, LA Mission, LA Pierce, LA Southwest, LA Trade Tech, LA Valley, Pasadena, Santa Monica, West LA (14 colleges)</a:t>
            </a:r>
          </a:p>
          <a:p>
            <a:pPr marL="917575" indent="-169863"/>
            <a:endParaRPr lang="en-US" sz="2800" b="1" dirty="0" smtClean="0"/>
          </a:p>
        </p:txBody>
      </p:sp>
      <p:sp>
        <p:nvSpPr>
          <p:cNvPr id="4" name="Slide Number Placeholder 3"/>
          <p:cNvSpPr>
            <a:spLocks noGrp="1"/>
          </p:cNvSpPr>
          <p:nvPr>
            <p:ph type="sldNum" sz="quarter" idx="12"/>
          </p:nvPr>
        </p:nvSpPr>
        <p:spPr/>
        <p:txBody>
          <a:bodyPr>
            <a:normAutofit lnSpcReduction="10000"/>
          </a:bodyPr>
          <a:lstStyle/>
          <a:p>
            <a:fld id="{EBCEC8B7-ECC6-484E-9C34-FEAF9DEC79D6}" type="slidenum">
              <a:rPr lang="en-US" smtClean="0"/>
              <a:t>3</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Tree>
    <p:extLst>
      <p:ext uri="{BB962C8B-B14F-4D97-AF65-F5344CB8AC3E}">
        <p14:creationId xmlns:p14="http://schemas.microsoft.com/office/powerpoint/2010/main" val="2163312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
            </a:r>
            <a:br>
              <a:rPr lang="en-US" dirty="0" smtClean="0"/>
            </a:br>
            <a:r>
              <a:rPr lang="en-US" dirty="0" smtClean="0"/>
              <a:t>Skills Builders: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30</a:t>
            </a:fld>
            <a:endParaRPr lang="en-US" dirty="0"/>
          </a:p>
        </p:txBody>
      </p:sp>
      <p:pic>
        <p:nvPicPr>
          <p:cNvPr id="3" name="Picture 2"/>
          <p:cNvPicPr>
            <a:picLocks noChangeAspect="1"/>
          </p:cNvPicPr>
          <p:nvPr/>
        </p:nvPicPr>
        <p:blipFill>
          <a:blip r:embed="rId3"/>
          <a:stretch>
            <a:fillRect/>
          </a:stretch>
        </p:blipFill>
        <p:spPr>
          <a:xfrm>
            <a:off x="323329" y="990599"/>
            <a:ext cx="10376421" cy="5495925"/>
          </a:xfrm>
          <a:prstGeom prst="rect">
            <a:avLst/>
          </a:prstGeom>
        </p:spPr>
      </p:pic>
    </p:spTree>
    <p:extLst>
      <p:ext uri="{BB962C8B-B14F-4D97-AF65-F5344CB8AC3E}">
        <p14:creationId xmlns:p14="http://schemas.microsoft.com/office/powerpoint/2010/main" val="18915762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CDCP Rate: Definition</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31</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Completion of Career Development and College Preparation (CDCP) noncredit students</a:t>
            </a:r>
            <a:endParaRPr lang="en-US" dirty="0">
              <a:solidFill>
                <a:schemeClr val="tx1">
                  <a:lumMod val="65000"/>
                  <a:lumOff val="35000"/>
                </a:schemeClr>
              </a:solidFill>
            </a:endParaRPr>
          </a:p>
        </p:txBody>
      </p:sp>
      <p:sp>
        <p:nvSpPr>
          <p:cNvPr id="4" name="Right Arrow 3"/>
          <p:cNvSpPr/>
          <p:nvPr/>
        </p:nvSpPr>
        <p:spPr>
          <a:xfrm>
            <a:off x="1284732" y="4583991"/>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68696" y="1088697"/>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69180" y="5978451"/>
            <a:ext cx="1920240" cy="369332"/>
          </a:xfrm>
          <a:prstGeom prst="rect">
            <a:avLst/>
          </a:prstGeom>
          <a:noFill/>
        </p:spPr>
        <p:txBody>
          <a:bodyPr wrap="square" rtlCol="0">
            <a:spAutoFit/>
          </a:bodyPr>
          <a:lstStyle/>
          <a:p>
            <a:pPr algn="ctr"/>
            <a:r>
              <a:rPr lang="en-US" dirty="0"/>
              <a:t>6</a:t>
            </a:r>
            <a:r>
              <a:rPr lang="en-US" dirty="0" smtClean="0"/>
              <a:t> Years</a:t>
            </a:r>
            <a:endParaRPr lang="en-US" dirty="0"/>
          </a:p>
        </p:txBody>
      </p:sp>
      <p:sp>
        <p:nvSpPr>
          <p:cNvPr id="14" name="Rectangle 13"/>
          <p:cNvSpPr/>
          <p:nvPr/>
        </p:nvSpPr>
        <p:spPr>
          <a:xfrm>
            <a:off x="1261870" y="1802497"/>
            <a:ext cx="4544569" cy="230087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ysClr val="windowText" lastClr="000000"/>
                </a:solidFill>
              </a:rPr>
              <a:t>Students attempting 2 or more CDCP noncredit courses, completing 4 or more attendance hours in each, within 3 years</a:t>
            </a:r>
          </a:p>
          <a:p>
            <a:pPr marL="285750" indent="-285750">
              <a:buFont typeface="Arial" charset="0"/>
              <a:buChar char="•"/>
            </a:pPr>
            <a:endParaRPr lang="en-US" dirty="0">
              <a:solidFill>
                <a:sysClr val="windowText" lastClr="000000"/>
              </a:solidFill>
            </a:endParaRPr>
          </a:p>
        </p:txBody>
      </p:sp>
      <p:sp>
        <p:nvSpPr>
          <p:cNvPr id="17" name="Rectangle 16"/>
          <p:cNvSpPr/>
          <p:nvPr/>
        </p:nvSpPr>
        <p:spPr>
          <a:xfrm>
            <a:off x="6069330" y="1802497"/>
            <a:ext cx="4274820" cy="23008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Completed </a:t>
            </a:r>
            <a:r>
              <a:rPr lang="en-US" dirty="0" smtClean="0">
                <a:solidFill>
                  <a:sysClr val="windowText" lastClr="000000"/>
                </a:solidFill>
              </a:rPr>
              <a:t>a CDCP certificate, a credit degree </a:t>
            </a:r>
            <a:r>
              <a:rPr lang="en-US" dirty="0">
                <a:solidFill>
                  <a:sysClr val="windowText" lastClr="000000"/>
                </a:solidFill>
              </a:rPr>
              <a:t>or certificate, transferred, or became transfer prepared (60+ transferable units with GPA of 2.0+)</a:t>
            </a:r>
          </a:p>
        </p:txBody>
      </p:sp>
      <p:sp>
        <p:nvSpPr>
          <p:cNvPr id="3" name="Oval 2"/>
          <p:cNvSpPr/>
          <p:nvPr/>
        </p:nvSpPr>
        <p:spPr>
          <a:xfrm>
            <a:off x="1261870" y="4445448"/>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Tree>
    <p:extLst>
      <p:ext uri="{BB962C8B-B14F-4D97-AF65-F5344CB8AC3E}">
        <p14:creationId xmlns:p14="http://schemas.microsoft.com/office/powerpoint/2010/main" val="12923024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69379" y="990600"/>
            <a:ext cx="10430371" cy="5524500"/>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CDCP Rate: 2011-2012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32</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4936617" y="2092614"/>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16</a:t>
            </a:r>
            <a:r>
              <a:rPr lang="en-US" baseline="30000" dirty="0" smtClean="0"/>
              <a:t>th</a:t>
            </a:r>
            <a:r>
              <a:rPr lang="en-US" dirty="0" smtClean="0"/>
              <a:t> in State</a:t>
            </a:r>
          </a:p>
          <a:p>
            <a:pPr algn="ctr"/>
            <a:r>
              <a:rPr lang="en-US" dirty="0" smtClean="0"/>
              <a:t>1</a:t>
            </a:r>
            <a:r>
              <a:rPr lang="en-US" baseline="30000" dirty="0" smtClean="0"/>
              <a:t>st</a:t>
            </a:r>
            <a:r>
              <a:rPr lang="en-US" dirty="0" smtClean="0"/>
              <a:t> in Region</a:t>
            </a:r>
          </a:p>
          <a:p>
            <a:pPr algn="ctr"/>
            <a:r>
              <a:rPr lang="en-US" dirty="0" smtClean="0"/>
              <a:t>2</a:t>
            </a:r>
            <a:r>
              <a:rPr lang="en-US" baseline="30000" dirty="0" smtClean="0"/>
              <a:t>nd</a:t>
            </a:r>
            <a:r>
              <a:rPr lang="en-US" dirty="0" smtClean="0"/>
              <a:t> in Peer Group</a:t>
            </a:r>
            <a:endParaRPr lang="en-US" dirty="0"/>
          </a:p>
        </p:txBody>
      </p:sp>
    </p:spTree>
    <p:extLst>
      <p:ext uri="{BB962C8B-B14F-4D97-AF65-F5344CB8AC3E}">
        <p14:creationId xmlns:p14="http://schemas.microsoft.com/office/powerpoint/2010/main" val="6131725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
            </a:r>
            <a:br>
              <a:rPr lang="en-US" dirty="0" smtClean="0"/>
            </a:br>
            <a:r>
              <a:rPr lang="en-US" dirty="0" smtClean="0"/>
              <a:t>CDCP Rate: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33</a:t>
            </a:fld>
            <a:endParaRPr lang="en-US" dirty="0"/>
          </a:p>
        </p:txBody>
      </p:sp>
      <p:pic>
        <p:nvPicPr>
          <p:cNvPr id="4" name="Picture 3"/>
          <p:cNvPicPr>
            <a:picLocks noChangeAspect="1"/>
          </p:cNvPicPr>
          <p:nvPr/>
        </p:nvPicPr>
        <p:blipFill>
          <a:blip r:embed="rId3"/>
          <a:stretch>
            <a:fillRect/>
          </a:stretch>
        </p:blipFill>
        <p:spPr>
          <a:xfrm>
            <a:off x="642938" y="990600"/>
            <a:ext cx="10056812" cy="5326642"/>
          </a:xfrm>
          <a:prstGeom prst="rect">
            <a:avLst/>
          </a:prstGeom>
        </p:spPr>
      </p:pic>
    </p:spTree>
    <p:extLst>
      <p:ext uri="{BB962C8B-B14F-4D97-AF65-F5344CB8AC3E}">
        <p14:creationId xmlns:p14="http://schemas.microsoft.com/office/powerpoint/2010/main" val="17149360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39043" y="990599"/>
            <a:ext cx="10254357" cy="5438775"/>
          </a:xfrm>
          <a:prstGeom prst="rect">
            <a:avLst/>
          </a:prstGeom>
        </p:spPr>
      </p:pic>
      <p:sp>
        <p:nvSpPr>
          <p:cNvPr id="2" name="Title 1"/>
          <p:cNvSpPr>
            <a:spLocks noGrp="1"/>
          </p:cNvSpPr>
          <p:nvPr>
            <p:ph type="title"/>
          </p:nvPr>
        </p:nvSpPr>
        <p:spPr>
          <a:xfrm>
            <a:off x="1261872" y="-237744"/>
            <a:ext cx="9692640" cy="1325562"/>
          </a:xfrm>
        </p:spPr>
        <p:txBody>
          <a:bodyPr/>
          <a:lstStyle/>
          <a:p>
            <a:r>
              <a:rPr lang="en-US" dirty="0" smtClean="0"/>
              <a:t>CDCP Rate: Gaps</a:t>
            </a:r>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34</a:t>
            </a:fld>
            <a:endParaRPr lang="en-US" dirty="0"/>
          </a:p>
        </p:txBody>
      </p:sp>
      <p:sp>
        <p:nvSpPr>
          <p:cNvPr id="7" name="TextBox 6"/>
          <p:cNvSpPr txBox="1"/>
          <p:nvPr/>
        </p:nvSpPr>
        <p:spPr>
          <a:xfrm>
            <a:off x="9549114" y="6172200"/>
            <a:ext cx="1743726" cy="646331"/>
          </a:xfrm>
          <a:prstGeom prst="rect">
            <a:avLst/>
          </a:prstGeom>
          <a:noFill/>
        </p:spPr>
        <p:txBody>
          <a:bodyPr wrap="square" rtlCol="0">
            <a:spAutoFit/>
          </a:bodyPr>
          <a:lstStyle/>
          <a:p>
            <a:r>
              <a:rPr lang="en-US" sz="1200" dirty="0" smtClean="0">
                <a:solidFill>
                  <a:schemeClr val="tx1">
                    <a:lumMod val="50000"/>
                    <a:lumOff val="50000"/>
                  </a:schemeClr>
                </a:solidFill>
              </a:rPr>
              <a:t>Note: Only data cells with 20 or more students are shown</a:t>
            </a:r>
            <a:endParaRPr lang="en-US" sz="1200" dirty="0">
              <a:solidFill>
                <a:schemeClr val="tx1">
                  <a:lumMod val="50000"/>
                  <a:lumOff val="50000"/>
                </a:schemeClr>
              </a:solidFill>
            </a:endParaRPr>
          </a:p>
        </p:txBody>
      </p:sp>
    </p:spTree>
    <p:extLst>
      <p:ext uri="{BB962C8B-B14F-4D97-AF65-F5344CB8AC3E}">
        <p14:creationId xmlns:p14="http://schemas.microsoft.com/office/powerpoint/2010/main" val="810114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lstStyle/>
          <a:p>
            <a:r>
              <a:rPr lang="en-US" dirty="0" smtClean="0"/>
              <a:t>Remedial / ESL Metrics: Definitions</a:t>
            </a:r>
            <a:endParaRPr lang="en-US"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4</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Percentage of basic skills Math/English/ESL students who pass college-level courses</a:t>
            </a:r>
            <a:endParaRPr lang="en-US" dirty="0">
              <a:solidFill>
                <a:schemeClr val="tx1">
                  <a:lumMod val="65000"/>
                  <a:lumOff val="35000"/>
                </a:schemeClr>
              </a:solidFill>
            </a:endParaRPr>
          </a:p>
        </p:txBody>
      </p:sp>
      <p:sp>
        <p:nvSpPr>
          <p:cNvPr id="4" name="Right Arrow 3"/>
          <p:cNvSpPr/>
          <p:nvPr/>
        </p:nvSpPr>
        <p:spPr>
          <a:xfrm>
            <a:off x="1261872" y="4962590"/>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5545836" y="1467296"/>
            <a:ext cx="514350" cy="90822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4846320" y="6357050"/>
            <a:ext cx="1920240" cy="369332"/>
          </a:xfrm>
          <a:prstGeom prst="rect">
            <a:avLst/>
          </a:prstGeom>
          <a:noFill/>
        </p:spPr>
        <p:txBody>
          <a:bodyPr wrap="square" rtlCol="0">
            <a:spAutoFit/>
          </a:bodyPr>
          <a:lstStyle/>
          <a:p>
            <a:pPr algn="ctr"/>
            <a:r>
              <a:rPr lang="en-US" dirty="0" smtClean="0"/>
              <a:t>6 Years</a:t>
            </a:r>
            <a:endParaRPr lang="en-US" dirty="0"/>
          </a:p>
        </p:txBody>
      </p:sp>
      <p:sp>
        <p:nvSpPr>
          <p:cNvPr id="14" name="Rectangle 13"/>
          <p:cNvSpPr/>
          <p:nvPr/>
        </p:nvSpPr>
        <p:spPr>
          <a:xfrm>
            <a:off x="1261870" y="1802497"/>
            <a:ext cx="4544569" cy="88841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Attempted Math course 2-4 levels below transfer</a:t>
            </a:r>
          </a:p>
        </p:txBody>
      </p:sp>
      <p:sp>
        <p:nvSpPr>
          <p:cNvPr id="15" name="Rectangle 14"/>
          <p:cNvSpPr/>
          <p:nvPr/>
        </p:nvSpPr>
        <p:spPr>
          <a:xfrm>
            <a:off x="1261870" y="2768666"/>
            <a:ext cx="4544569" cy="888415"/>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Attempted </a:t>
            </a:r>
            <a:r>
              <a:rPr lang="en-US" dirty="0" smtClean="0">
                <a:solidFill>
                  <a:sysClr val="windowText" lastClr="000000"/>
                </a:solidFill>
              </a:rPr>
              <a:t>English course 1-4 </a:t>
            </a:r>
            <a:r>
              <a:rPr lang="en-US" dirty="0">
                <a:solidFill>
                  <a:sysClr val="windowText" lastClr="000000"/>
                </a:solidFill>
              </a:rPr>
              <a:t>levels below transfer</a:t>
            </a:r>
          </a:p>
        </p:txBody>
      </p:sp>
      <p:sp>
        <p:nvSpPr>
          <p:cNvPr id="16" name="Rectangle 15"/>
          <p:cNvSpPr/>
          <p:nvPr/>
        </p:nvSpPr>
        <p:spPr>
          <a:xfrm>
            <a:off x="1261870" y="3734835"/>
            <a:ext cx="4544569" cy="88841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Attempted </a:t>
            </a:r>
            <a:r>
              <a:rPr lang="en-US" dirty="0" smtClean="0">
                <a:solidFill>
                  <a:sysClr val="windowText" lastClr="000000"/>
                </a:solidFill>
              </a:rPr>
              <a:t>ESL course</a:t>
            </a:r>
          </a:p>
          <a:p>
            <a:pPr algn="ctr"/>
            <a:r>
              <a:rPr lang="en-US" dirty="0" smtClean="0">
                <a:solidFill>
                  <a:sysClr val="windowText" lastClr="000000"/>
                </a:solidFill>
              </a:rPr>
              <a:t>below </a:t>
            </a:r>
            <a:r>
              <a:rPr lang="en-US" dirty="0">
                <a:solidFill>
                  <a:sysClr val="windowText" lastClr="000000"/>
                </a:solidFill>
              </a:rPr>
              <a:t>transfer</a:t>
            </a:r>
          </a:p>
        </p:txBody>
      </p:sp>
      <p:sp>
        <p:nvSpPr>
          <p:cNvPr id="17" name="Rectangle 16"/>
          <p:cNvSpPr/>
          <p:nvPr/>
        </p:nvSpPr>
        <p:spPr>
          <a:xfrm>
            <a:off x="6069330" y="1802496"/>
            <a:ext cx="4274820" cy="88841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Passed transferable or associate degree applicable Math course</a:t>
            </a:r>
            <a:endParaRPr lang="en-US" dirty="0">
              <a:solidFill>
                <a:sysClr val="windowText" lastClr="000000"/>
              </a:solidFill>
            </a:endParaRPr>
          </a:p>
        </p:txBody>
      </p:sp>
      <p:sp>
        <p:nvSpPr>
          <p:cNvPr id="18" name="Rectangle 17"/>
          <p:cNvSpPr/>
          <p:nvPr/>
        </p:nvSpPr>
        <p:spPr>
          <a:xfrm>
            <a:off x="6069330" y="2768666"/>
            <a:ext cx="4274820" cy="888415"/>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Passed transferable or associate degree applicable English course</a:t>
            </a:r>
            <a:endParaRPr lang="en-US" dirty="0">
              <a:solidFill>
                <a:sysClr val="windowText" lastClr="000000"/>
              </a:solidFill>
            </a:endParaRPr>
          </a:p>
        </p:txBody>
      </p:sp>
      <p:sp>
        <p:nvSpPr>
          <p:cNvPr id="19" name="Rectangle 18"/>
          <p:cNvSpPr/>
          <p:nvPr/>
        </p:nvSpPr>
        <p:spPr>
          <a:xfrm>
            <a:off x="6069330" y="3734834"/>
            <a:ext cx="4274820" cy="88841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Passed associate degree applicable English course</a:t>
            </a:r>
            <a:endParaRPr lang="en-US" dirty="0">
              <a:solidFill>
                <a:sysClr val="windowText" lastClr="000000"/>
              </a:solidFill>
            </a:endParaRPr>
          </a:p>
        </p:txBody>
      </p:sp>
      <p:sp>
        <p:nvSpPr>
          <p:cNvPr id="3" name="Oval 2"/>
          <p:cNvSpPr/>
          <p:nvPr/>
        </p:nvSpPr>
        <p:spPr>
          <a:xfrm>
            <a:off x="1239010" y="4824047"/>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Tree>
    <p:extLst>
      <p:ext uri="{BB962C8B-B14F-4D97-AF65-F5344CB8AC3E}">
        <p14:creationId xmlns:p14="http://schemas.microsoft.com/office/powerpoint/2010/main" val="1884473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140173" y="1311966"/>
            <a:ext cx="9936038" cy="5262674"/>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4000" dirty="0" smtClean="0"/>
              <a:t>Remedial / ESL Metrics: 2011-12 Cohort</a:t>
            </a:r>
            <a:endParaRPr lang="en-US" sz="4000"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5</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2" name="TextBox 11"/>
          <p:cNvSpPr txBox="1"/>
          <p:nvPr/>
        </p:nvSpPr>
        <p:spPr>
          <a:xfrm>
            <a:off x="1988820" y="1730189"/>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38</a:t>
            </a:r>
            <a:r>
              <a:rPr lang="en-US" baseline="30000" dirty="0" smtClean="0"/>
              <a:t>th</a:t>
            </a:r>
            <a:r>
              <a:rPr lang="en-US" dirty="0" smtClean="0"/>
              <a:t> in State</a:t>
            </a:r>
          </a:p>
          <a:p>
            <a:pPr algn="ctr"/>
            <a:r>
              <a:rPr lang="en-US" dirty="0" smtClean="0"/>
              <a:t>4</a:t>
            </a:r>
            <a:r>
              <a:rPr lang="en-US" baseline="30000" dirty="0" smtClean="0"/>
              <a:t>th</a:t>
            </a:r>
            <a:r>
              <a:rPr lang="en-US" dirty="0" smtClean="0"/>
              <a:t> in Region</a:t>
            </a:r>
          </a:p>
          <a:p>
            <a:pPr algn="ctr"/>
            <a:r>
              <a:rPr lang="en-US" dirty="0" smtClean="0"/>
              <a:t>2</a:t>
            </a:r>
            <a:r>
              <a:rPr lang="en-US" baseline="30000" dirty="0" smtClean="0"/>
              <a:t>nd</a:t>
            </a:r>
            <a:r>
              <a:rPr lang="en-US" dirty="0" smtClean="0"/>
              <a:t> in Peer Group</a:t>
            </a:r>
            <a:endParaRPr lang="en-US" dirty="0"/>
          </a:p>
        </p:txBody>
      </p:sp>
      <p:sp>
        <p:nvSpPr>
          <p:cNvPr id="17" name="TextBox 16"/>
          <p:cNvSpPr txBox="1"/>
          <p:nvPr/>
        </p:nvSpPr>
        <p:spPr>
          <a:xfrm>
            <a:off x="4936617" y="1734239"/>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smtClean="0"/>
              <a:t>27</a:t>
            </a:r>
            <a:r>
              <a:rPr lang="en-US" baseline="30000" dirty="0" smtClean="0"/>
              <a:t>th</a:t>
            </a:r>
            <a:r>
              <a:rPr lang="en-US" dirty="0" smtClean="0"/>
              <a:t> in State</a:t>
            </a:r>
          </a:p>
          <a:p>
            <a:pPr algn="ctr"/>
            <a:r>
              <a:rPr lang="en-US" dirty="0" smtClean="0"/>
              <a:t>3</a:t>
            </a:r>
            <a:r>
              <a:rPr lang="en-US" baseline="30000" dirty="0" smtClean="0"/>
              <a:t>rd</a:t>
            </a:r>
            <a:r>
              <a:rPr lang="en-US" dirty="0" smtClean="0"/>
              <a:t> in Region</a:t>
            </a:r>
          </a:p>
          <a:p>
            <a:pPr algn="ctr"/>
            <a:r>
              <a:rPr lang="en-US" dirty="0"/>
              <a:t>4</a:t>
            </a:r>
            <a:r>
              <a:rPr lang="en-US" baseline="30000" dirty="0" smtClean="0"/>
              <a:t>th</a:t>
            </a:r>
            <a:r>
              <a:rPr lang="en-US" dirty="0" smtClean="0"/>
              <a:t> in Peer Group</a:t>
            </a:r>
            <a:endParaRPr lang="en-US" dirty="0"/>
          </a:p>
        </p:txBody>
      </p:sp>
      <p:sp>
        <p:nvSpPr>
          <p:cNvPr id="18" name="TextBox 17"/>
          <p:cNvSpPr txBox="1"/>
          <p:nvPr/>
        </p:nvSpPr>
        <p:spPr>
          <a:xfrm>
            <a:off x="7806119" y="1730189"/>
            <a:ext cx="2343150" cy="923330"/>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dirty="0"/>
              <a:t>3</a:t>
            </a:r>
            <a:r>
              <a:rPr lang="en-US" dirty="0" smtClean="0"/>
              <a:t>8</a:t>
            </a:r>
            <a:r>
              <a:rPr lang="en-US" baseline="30000" dirty="0" smtClean="0"/>
              <a:t>th</a:t>
            </a:r>
            <a:r>
              <a:rPr lang="en-US" dirty="0" smtClean="0"/>
              <a:t> in State</a:t>
            </a:r>
          </a:p>
          <a:p>
            <a:pPr algn="ctr"/>
            <a:r>
              <a:rPr lang="en-US" dirty="0"/>
              <a:t>8</a:t>
            </a:r>
            <a:r>
              <a:rPr lang="en-US" baseline="30000" dirty="0" smtClean="0"/>
              <a:t>th</a:t>
            </a:r>
            <a:r>
              <a:rPr lang="en-US" dirty="0" smtClean="0"/>
              <a:t> in Region</a:t>
            </a:r>
          </a:p>
          <a:p>
            <a:pPr algn="ctr"/>
            <a:r>
              <a:rPr lang="en-US" dirty="0"/>
              <a:t>7</a:t>
            </a:r>
            <a:r>
              <a:rPr lang="en-US" baseline="30000" dirty="0" smtClean="0"/>
              <a:t>th</a:t>
            </a:r>
            <a:r>
              <a:rPr lang="en-US" dirty="0" smtClean="0"/>
              <a:t> in Peer Group</a:t>
            </a:r>
            <a:endParaRPr lang="en-US" dirty="0"/>
          </a:p>
        </p:txBody>
      </p:sp>
    </p:spTree>
    <p:extLst>
      <p:ext uri="{BB962C8B-B14F-4D97-AF65-F5344CB8AC3E}">
        <p14:creationId xmlns:p14="http://schemas.microsoft.com/office/powerpoint/2010/main" val="10078327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7744"/>
            <a:ext cx="9692640" cy="1325562"/>
          </a:xfrm>
        </p:spPr>
        <p:txBody>
          <a:bodyPr/>
          <a:lstStyle/>
          <a:p>
            <a:r>
              <a:rPr lang="en-US" dirty="0" smtClean="0"/>
              <a:t>Remedial / ESL Metrics: Trends</a:t>
            </a:r>
            <a:endParaRPr lang="en-US"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6</a:t>
            </a:fld>
            <a:endParaRPr lang="en-US" dirty="0"/>
          </a:p>
        </p:txBody>
      </p:sp>
      <p:pic>
        <p:nvPicPr>
          <p:cNvPr id="6" name="Picture 5"/>
          <p:cNvPicPr>
            <a:picLocks noChangeAspect="1"/>
          </p:cNvPicPr>
          <p:nvPr/>
        </p:nvPicPr>
        <p:blipFill>
          <a:blip r:embed="rId3"/>
          <a:stretch>
            <a:fillRect/>
          </a:stretch>
        </p:blipFill>
        <p:spPr>
          <a:xfrm>
            <a:off x="494592" y="1087818"/>
            <a:ext cx="10112264" cy="5356013"/>
          </a:xfrm>
          <a:prstGeom prst="rect">
            <a:avLst/>
          </a:prstGeom>
        </p:spPr>
      </p:pic>
    </p:spTree>
    <p:extLst>
      <p:ext uri="{BB962C8B-B14F-4D97-AF65-F5344CB8AC3E}">
        <p14:creationId xmlns:p14="http://schemas.microsoft.com/office/powerpoint/2010/main" val="2050020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23527" y="990599"/>
            <a:ext cx="10069873" cy="5340927"/>
          </a:xfrm>
          <a:prstGeom prst="rect">
            <a:avLst/>
          </a:prstGeom>
        </p:spPr>
      </p:pic>
      <p:sp>
        <p:nvSpPr>
          <p:cNvPr id="2" name="Title 1"/>
          <p:cNvSpPr>
            <a:spLocks noGrp="1"/>
          </p:cNvSpPr>
          <p:nvPr>
            <p:ph type="title"/>
          </p:nvPr>
        </p:nvSpPr>
        <p:spPr>
          <a:xfrm>
            <a:off x="1261872" y="-237744"/>
            <a:ext cx="9692640" cy="1325562"/>
          </a:xfrm>
        </p:spPr>
        <p:txBody>
          <a:bodyPr/>
          <a:lstStyle/>
          <a:p>
            <a:r>
              <a:rPr lang="en-US" dirty="0" smtClean="0"/>
              <a:t>Remedial / ESL Metrics: Gaps</a:t>
            </a:r>
            <a:endParaRPr lang="en-US" dirty="0"/>
          </a:p>
        </p:txBody>
      </p:sp>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7</a:t>
            </a:fld>
            <a:endParaRPr lang="en-US"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7" name="TextBox 6"/>
          <p:cNvSpPr txBox="1"/>
          <p:nvPr/>
        </p:nvSpPr>
        <p:spPr>
          <a:xfrm>
            <a:off x="9549114" y="6172200"/>
            <a:ext cx="1743726" cy="646331"/>
          </a:xfrm>
          <a:prstGeom prst="rect">
            <a:avLst/>
          </a:prstGeom>
          <a:noFill/>
        </p:spPr>
        <p:txBody>
          <a:bodyPr wrap="square" rtlCol="0">
            <a:spAutoFit/>
          </a:bodyPr>
          <a:lstStyle/>
          <a:p>
            <a:r>
              <a:rPr lang="en-US" sz="1200" dirty="0" smtClean="0">
                <a:solidFill>
                  <a:schemeClr val="tx1">
                    <a:lumMod val="50000"/>
                    <a:lumOff val="50000"/>
                  </a:schemeClr>
                </a:solidFill>
              </a:rPr>
              <a:t>Note: Only data cells with 10 or more students are shown</a:t>
            </a:r>
            <a:endParaRPr lang="en-US" sz="1200" dirty="0">
              <a:solidFill>
                <a:schemeClr val="tx1">
                  <a:lumMod val="50000"/>
                  <a:lumOff val="50000"/>
                </a:schemeClr>
              </a:solidFill>
            </a:endParaRPr>
          </a:p>
        </p:txBody>
      </p:sp>
    </p:spTree>
    <p:extLst>
      <p:ext uri="{BB962C8B-B14F-4D97-AF65-F5344CB8AC3E}">
        <p14:creationId xmlns:p14="http://schemas.microsoft.com/office/powerpoint/2010/main" val="21286538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4475"/>
            <a:ext cx="9692640" cy="1325562"/>
          </a:xfrm>
        </p:spPr>
        <p:txBody>
          <a:bodyPr>
            <a:normAutofit/>
          </a:bodyPr>
          <a:lstStyle/>
          <a:p>
            <a:r>
              <a:rPr lang="en-US" sz="4000" dirty="0" smtClean="0"/>
              <a:t>Transfer Level Achievement: Definitions</a:t>
            </a:r>
            <a:endParaRPr lang="en-US" sz="4000" dirty="0"/>
          </a:p>
        </p:txBody>
      </p:sp>
      <p:sp>
        <p:nvSpPr>
          <p:cNvPr id="5" name="Slide Number Placeholder 4"/>
          <p:cNvSpPr>
            <a:spLocks noGrp="1"/>
          </p:cNvSpPr>
          <p:nvPr>
            <p:ph type="sldNum" sz="quarter" idx="12"/>
          </p:nvPr>
        </p:nvSpPr>
        <p:spPr/>
        <p:txBody>
          <a:bodyPr>
            <a:normAutofit lnSpcReduction="10000"/>
          </a:bodyPr>
          <a:lstStyle/>
          <a:p>
            <a:fld id="{EBCEC8B7-ECC6-484E-9C34-FEAF9DEC79D6}" type="slidenum">
              <a:rPr lang="en-US" smtClean="0"/>
              <a:t>8</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8" name="TextBox 7"/>
          <p:cNvSpPr txBox="1"/>
          <p:nvPr/>
        </p:nvSpPr>
        <p:spPr>
          <a:xfrm>
            <a:off x="1261872" y="1091087"/>
            <a:ext cx="10030968" cy="369332"/>
          </a:xfrm>
          <a:prstGeom prst="rect">
            <a:avLst/>
          </a:prstGeom>
          <a:noFill/>
        </p:spPr>
        <p:txBody>
          <a:bodyPr wrap="square" rtlCol="0">
            <a:spAutoFit/>
          </a:bodyPr>
          <a:lstStyle/>
          <a:p>
            <a:r>
              <a:rPr lang="en-US" dirty="0" smtClean="0">
                <a:solidFill>
                  <a:schemeClr val="tx1">
                    <a:lumMod val="65000"/>
                    <a:lumOff val="35000"/>
                  </a:schemeClr>
                </a:solidFill>
              </a:rPr>
              <a:t>Percentage of new students who pass transferable Math and English courses</a:t>
            </a:r>
            <a:endParaRPr lang="en-US" dirty="0">
              <a:solidFill>
                <a:schemeClr val="tx1">
                  <a:lumMod val="65000"/>
                  <a:lumOff val="35000"/>
                </a:schemeClr>
              </a:solidFill>
            </a:endParaRPr>
          </a:p>
        </p:txBody>
      </p:sp>
      <p:sp>
        <p:nvSpPr>
          <p:cNvPr id="4" name="Right Arrow 3"/>
          <p:cNvSpPr/>
          <p:nvPr/>
        </p:nvSpPr>
        <p:spPr>
          <a:xfrm>
            <a:off x="1261872" y="4665410"/>
            <a:ext cx="908227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Brace 8"/>
          <p:cNvSpPr/>
          <p:nvPr/>
        </p:nvSpPr>
        <p:spPr>
          <a:xfrm rot="16200000">
            <a:off x="3518179" y="3270639"/>
            <a:ext cx="367235" cy="45750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2741676" y="5678924"/>
            <a:ext cx="1920240" cy="369332"/>
          </a:xfrm>
          <a:prstGeom prst="rect">
            <a:avLst/>
          </a:prstGeom>
          <a:noFill/>
        </p:spPr>
        <p:txBody>
          <a:bodyPr wrap="square" rtlCol="0">
            <a:spAutoFit/>
          </a:bodyPr>
          <a:lstStyle/>
          <a:p>
            <a:pPr algn="ctr"/>
            <a:r>
              <a:rPr lang="en-US" dirty="0" smtClean="0"/>
              <a:t>1 Year</a:t>
            </a:r>
            <a:endParaRPr lang="en-US" dirty="0"/>
          </a:p>
        </p:txBody>
      </p:sp>
      <p:sp>
        <p:nvSpPr>
          <p:cNvPr id="14" name="Rectangle 13"/>
          <p:cNvSpPr/>
          <p:nvPr/>
        </p:nvSpPr>
        <p:spPr>
          <a:xfrm>
            <a:off x="1261872" y="1815424"/>
            <a:ext cx="4544569" cy="23588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First-time college students earning 6+ units in first 3 years and attempting </a:t>
            </a:r>
            <a:r>
              <a:rPr lang="en-US" dirty="0" smtClean="0">
                <a:solidFill>
                  <a:sysClr val="windowText" lastClr="000000"/>
                </a:solidFill>
              </a:rPr>
              <a:t>Math and English </a:t>
            </a:r>
            <a:r>
              <a:rPr lang="en-US" dirty="0">
                <a:solidFill>
                  <a:sysClr val="windowText" lastClr="000000"/>
                </a:solidFill>
              </a:rPr>
              <a:t>in first year</a:t>
            </a:r>
          </a:p>
        </p:txBody>
      </p:sp>
      <p:sp>
        <p:nvSpPr>
          <p:cNvPr id="17" name="Rectangle 16"/>
          <p:cNvSpPr/>
          <p:nvPr/>
        </p:nvSpPr>
        <p:spPr>
          <a:xfrm>
            <a:off x="6069332" y="1815424"/>
            <a:ext cx="4274820" cy="1143899"/>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Passed transferable Math course</a:t>
            </a:r>
            <a:endParaRPr lang="en-US" dirty="0">
              <a:solidFill>
                <a:sysClr val="windowText" lastClr="000000"/>
              </a:solidFill>
            </a:endParaRPr>
          </a:p>
        </p:txBody>
      </p:sp>
      <p:sp>
        <p:nvSpPr>
          <p:cNvPr id="18" name="Rectangle 17"/>
          <p:cNvSpPr/>
          <p:nvPr/>
        </p:nvSpPr>
        <p:spPr>
          <a:xfrm>
            <a:off x="6069332" y="3037078"/>
            <a:ext cx="4274820" cy="1137160"/>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Passed transferable English course</a:t>
            </a:r>
            <a:endParaRPr lang="en-US" dirty="0">
              <a:solidFill>
                <a:sysClr val="windowText" lastClr="000000"/>
              </a:solidFill>
            </a:endParaRPr>
          </a:p>
        </p:txBody>
      </p:sp>
      <p:sp>
        <p:nvSpPr>
          <p:cNvPr id="21" name="Right Arrow 20"/>
          <p:cNvSpPr/>
          <p:nvPr/>
        </p:nvSpPr>
        <p:spPr>
          <a:xfrm>
            <a:off x="1261872" y="4665408"/>
            <a:ext cx="4727448" cy="640080"/>
          </a:xfrm>
          <a:prstGeom prst="rightArrow">
            <a:avLst/>
          </a:prstGeom>
          <a:solidFill>
            <a:schemeClr val="accent2">
              <a:lumMod val="75000"/>
            </a:schemeClr>
          </a:solidFill>
          <a:ln w="1397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Left Brace 21"/>
          <p:cNvSpPr/>
          <p:nvPr/>
        </p:nvSpPr>
        <p:spPr>
          <a:xfrm rot="16200000">
            <a:off x="5730800" y="1609992"/>
            <a:ext cx="422552" cy="905560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3" name="TextBox 22"/>
          <p:cNvSpPr txBox="1"/>
          <p:nvPr/>
        </p:nvSpPr>
        <p:spPr>
          <a:xfrm>
            <a:off x="4998720" y="6292280"/>
            <a:ext cx="1920240" cy="369332"/>
          </a:xfrm>
          <a:prstGeom prst="rect">
            <a:avLst/>
          </a:prstGeom>
          <a:noFill/>
        </p:spPr>
        <p:txBody>
          <a:bodyPr wrap="square" rtlCol="0">
            <a:spAutoFit/>
          </a:bodyPr>
          <a:lstStyle/>
          <a:p>
            <a:pPr algn="ctr"/>
            <a:r>
              <a:rPr lang="en-US" dirty="0" smtClean="0"/>
              <a:t>2 Years</a:t>
            </a:r>
            <a:endParaRPr lang="en-US" dirty="0"/>
          </a:p>
        </p:txBody>
      </p:sp>
      <p:sp>
        <p:nvSpPr>
          <p:cNvPr id="3" name="Oval 2"/>
          <p:cNvSpPr/>
          <p:nvPr/>
        </p:nvSpPr>
        <p:spPr>
          <a:xfrm>
            <a:off x="1239010" y="4526867"/>
            <a:ext cx="935786" cy="93578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Entry</a:t>
            </a:r>
            <a:endParaRPr lang="en-US" sz="1200" b="1" dirty="0"/>
          </a:p>
        </p:txBody>
      </p:sp>
    </p:spTree>
    <p:extLst>
      <p:ext uri="{BB962C8B-B14F-4D97-AF65-F5344CB8AC3E}">
        <p14:creationId xmlns:p14="http://schemas.microsoft.com/office/powerpoint/2010/main" val="1616966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82601" y="982662"/>
            <a:ext cx="10387012" cy="5486400"/>
          </a:xfrm>
          <a:prstGeom prst="rect">
            <a:avLst/>
          </a:prstGeom>
        </p:spPr>
      </p:pic>
      <p:sp>
        <p:nvSpPr>
          <p:cNvPr id="2" name="Title 1"/>
          <p:cNvSpPr>
            <a:spLocks noGrp="1"/>
          </p:cNvSpPr>
          <p:nvPr>
            <p:ph type="title"/>
          </p:nvPr>
        </p:nvSpPr>
        <p:spPr>
          <a:xfrm>
            <a:off x="1261872" y="-237744"/>
            <a:ext cx="9692640" cy="1325562"/>
          </a:xfrm>
        </p:spPr>
        <p:txBody>
          <a:bodyPr>
            <a:normAutofit/>
          </a:bodyPr>
          <a:lstStyle/>
          <a:p>
            <a:r>
              <a:rPr lang="en-US" sz="3600" dirty="0" smtClean="0"/>
              <a:t>Transfer Level Achievement: 2015-16 Cohort</a:t>
            </a:r>
            <a:endParaRPr lang="en-US" sz="3600"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77547" y="80009"/>
            <a:ext cx="722125" cy="696595"/>
          </a:xfrm>
          <a:prstGeom prst="rect">
            <a:avLst/>
          </a:prstGeom>
        </p:spPr>
      </p:pic>
      <p:sp>
        <p:nvSpPr>
          <p:cNvPr id="11" name="Slide Number Placeholder 10"/>
          <p:cNvSpPr>
            <a:spLocks noGrp="1"/>
          </p:cNvSpPr>
          <p:nvPr>
            <p:ph type="sldNum" sz="quarter" idx="12"/>
          </p:nvPr>
        </p:nvSpPr>
        <p:spPr/>
        <p:txBody>
          <a:bodyPr>
            <a:normAutofit lnSpcReduction="10000"/>
          </a:bodyPr>
          <a:lstStyle/>
          <a:p>
            <a:fld id="{EBCEC8B7-ECC6-484E-9C34-FEAF9DEC79D6}" type="slidenum">
              <a:rPr lang="en-US" smtClean="0"/>
              <a:t>9</a:t>
            </a:fld>
            <a:endParaRPr lang="en-US" dirty="0"/>
          </a:p>
        </p:txBody>
      </p:sp>
      <p:sp>
        <p:nvSpPr>
          <p:cNvPr id="19" name="TextBox 18"/>
          <p:cNvSpPr txBox="1"/>
          <p:nvPr/>
        </p:nvSpPr>
        <p:spPr>
          <a:xfrm>
            <a:off x="1866996" y="1222898"/>
            <a:ext cx="1768977" cy="738664"/>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sz="1400" dirty="0" smtClean="0"/>
              <a:t>50</a:t>
            </a:r>
            <a:r>
              <a:rPr lang="en-US" sz="1400" baseline="30000" dirty="0" smtClean="0"/>
              <a:t>th</a:t>
            </a:r>
            <a:r>
              <a:rPr lang="en-US" sz="1400" dirty="0" smtClean="0"/>
              <a:t> in State</a:t>
            </a:r>
          </a:p>
          <a:p>
            <a:pPr algn="ctr"/>
            <a:r>
              <a:rPr lang="en-US" sz="1400" dirty="0" smtClean="0"/>
              <a:t>2</a:t>
            </a:r>
            <a:r>
              <a:rPr lang="en-US" sz="1400" baseline="30000" dirty="0" smtClean="0"/>
              <a:t>nd</a:t>
            </a:r>
            <a:r>
              <a:rPr lang="en-US" sz="1400" dirty="0" smtClean="0"/>
              <a:t> in Region</a:t>
            </a:r>
          </a:p>
          <a:p>
            <a:pPr algn="ctr"/>
            <a:r>
              <a:rPr lang="en-US" sz="1400" dirty="0" smtClean="0"/>
              <a:t>10</a:t>
            </a:r>
            <a:r>
              <a:rPr lang="en-US" sz="1400" baseline="30000" dirty="0" smtClean="0"/>
              <a:t>th</a:t>
            </a:r>
            <a:r>
              <a:rPr lang="en-US" sz="1400" dirty="0" smtClean="0"/>
              <a:t> in Peer Group</a:t>
            </a:r>
            <a:endParaRPr lang="en-US" sz="1400" dirty="0"/>
          </a:p>
        </p:txBody>
      </p:sp>
      <p:sp>
        <p:nvSpPr>
          <p:cNvPr id="20" name="TextBox 19"/>
          <p:cNvSpPr txBox="1"/>
          <p:nvPr/>
        </p:nvSpPr>
        <p:spPr>
          <a:xfrm>
            <a:off x="3883788" y="1222898"/>
            <a:ext cx="1792319" cy="738664"/>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sz="1400" dirty="0" smtClean="0"/>
              <a:t>48</a:t>
            </a:r>
            <a:r>
              <a:rPr lang="en-US" sz="1400" baseline="30000" dirty="0" smtClean="0"/>
              <a:t>th</a:t>
            </a:r>
            <a:r>
              <a:rPr lang="en-US" sz="1400" dirty="0" smtClean="0"/>
              <a:t> in State</a:t>
            </a:r>
          </a:p>
          <a:p>
            <a:pPr algn="ctr"/>
            <a:r>
              <a:rPr lang="en-US" sz="1400" dirty="0" smtClean="0"/>
              <a:t>2</a:t>
            </a:r>
            <a:r>
              <a:rPr lang="en-US" sz="1400" baseline="30000" dirty="0" smtClean="0"/>
              <a:t>nd</a:t>
            </a:r>
            <a:r>
              <a:rPr lang="en-US" sz="1400" dirty="0" smtClean="0"/>
              <a:t> in Region</a:t>
            </a:r>
          </a:p>
          <a:p>
            <a:pPr algn="ctr"/>
            <a:r>
              <a:rPr lang="en-US" sz="1400" dirty="0"/>
              <a:t>9</a:t>
            </a:r>
            <a:r>
              <a:rPr lang="en-US" sz="1400" baseline="30000" dirty="0" smtClean="0"/>
              <a:t>th</a:t>
            </a:r>
            <a:r>
              <a:rPr lang="en-US" sz="1400" dirty="0" smtClean="0"/>
              <a:t> in Peer Group</a:t>
            </a:r>
            <a:endParaRPr lang="en-US" sz="1400" dirty="0"/>
          </a:p>
        </p:txBody>
      </p:sp>
      <p:sp>
        <p:nvSpPr>
          <p:cNvPr id="21" name="TextBox 20"/>
          <p:cNvSpPr txBox="1"/>
          <p:nvPr/>
        </p:nvSpPr>
        <p:spPr>
          <a:xfrm>
            <a:off x="6427304" y="1216152"/>
            <a:ext cx="1710374" cy="738664"/>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sz="1400" dirty="0" smtClean="0"/>
              <a:t>21</a:t>
            </a:r>
            <a:r>
              <a:rPr lang="en-US" sz="1400" baseline="30000" dirty="0" smtClean="0"/>
              <a:t>st</a:t>
            </a:r>
            <a:r>
              <a:rPr lang="en-US" sz="1400" dirty="0" smtClean="0"/>
              <a:t> in State</a:t>
            </a:r>
          </a:p>
          <a:p>
            <a:pPr algn="ctr"/>
            <a:r>
              <a:rPr lang="en-US" sz="1400" dirty="0" smtClean="0"/>
              <a:t>2</a:t>
            </a:r>
            <a:r>
              <a:rPr lang="en-US" sz="1400" baseline="30000" dirty="0" smtClean="0"/>
              <a:t>nd</a:t>
            </a:r>
            <a:r>
              <a:rPr lang="en-US" sz="1400" dirty="0" smtClean="0"/>
              <a:t> in Region</a:t>
            </a:r>
          </a:p>
          <a:p>
            <a:pPr algn="ctr"/>
            <a:r>
              <a:rPr lang="en-US" sz="1400" dirty="0" smtClean="0"/>
              <a:t>2</a:t>
            </a:r>
            <a:r>
              <a:rPr lang="en-US" sz="1400" baseline="30000" dirty="0" smtClean="0"/>
              <a:t>nd</a:t>
            </a:r>
            <a:r>
              <a:rPr lang="en-US" sz="1400" dirty="0" smtClean="0"/>
              <a:t> in Peer Group</a:t>
            </a:r>
            <a:endParaRPr lang="en-US" sz="1400" dirty="0"/>
          </a:p>
        </p:txBody>
      </p:sp>
      <p:sp>
        <p:nvSpPr>
          <p:cNvPr id="22" name="TextBox 21"/>
          <p:cNvSpPr txBox="1"/>
          <p:nvPr/>
        </p:nvSpPr>
        <p:spPr>
          <a:xfrm>
            <a:off x="8883666" y="1216152"/>
            <a:ext cx="1738133" cy="738664"/>
          </a:xfrm>
          <a:prstGeom prst="rect">
            <a:avLst/>
          </a:prstGeom>
          <a:solidFill>
            <a:schemeClr val="bg1"/>
          </a:solidFill>
          <a:ln w="25400">
            <a:solidFill>
              <a:schemeClr val="accent3"/>
            </a:solidFill>
          </a:ln>
          <a:effectLst>
            <a:outerShdw blurRad="50800" dist="38100" dir="2700000" algn="tl" rotWithShape="0">
              <a:prstClr val="black">
                <a:alpha val="25000"/>
              </a:prstClr>
            </a:outerShdw>
          </a:effectLst>
        </p:spPr>
        <p:txBody>
          <a:bodyPr wrap="square" rtlCol="0">
            <a:spAutoFit/>
          </a:bodyPr>
          <a:lstStyle/>
          <a:p>
            <a:pPr algn="ctr"/>
            <a:r>
              <a:rPr lang="en-US" sz="1400" dirty="0" smtClean="0"/>
              <a:t>20</a:t>
            </a:r>
            <a:r>
              <a:rPr lang="en-US" sz="1400" baseline="30000" dirty="0" smtClean="0"/>
              <a:t>th</a:t>
            </a:r>
            <a:r>
              <a:rPr lang="en-US" sz="1400" dirty="0" smtClean="0"/>
              <a:t> in State</a:t>
            </a:r>
          </a:p>
          <a:p>
            <a:pPr algn="ctr"/>
            <a:r>
              <a:rPr lang="en-US" sz="1400" dirty="0" smtClean="0"/>
              <a:t>2</a:t>
            </a:r>
            <a:r>
              <a:rPr lang="en-US" sz="1400" baseline="30000" dirty="0" smtClean="0"/>
              <a:t>nd</a:t>
            </a:r>
            <a:r>
              <a:rPr lang="en-US" sz="1400" dirty="0" smtClean="0"/>
              <a:t> in Region</a:t>
            </a:r>
          </a:p>
          <a:p>
            <a:pPr algn="ctr"/>
            <a:r>
              <a:rPr lang="en-US" sz="1400" dirty="0" smtClean="0"/>
              <a:t>2</a:t>
            </a:r>
            <a:r>
              <a:rPr lang="en-US" sz="1400" baseline="30000" dirty="0" smtClean="0"/>
              <a:t>nd</a:t>
            </a:r>
            <a:r>
              <a:rPr lang="en-US" sz="1400" dirty="0" smtClean="0"/>
              <a:t> in Peer Group</a:t>
            </a:r>
            <a:endParaRPr lang="en-US" sz="1400" dirty="0"/>
          </a:p>
        </p:txBody>
      </p:sp>
    </p:spTree>
    <p:extLst>
      <p:ext uri="{BB962C8B-B14F-4D97-AF65-F5344CB8AC3E}">
        <p14:creationId xmlns:p14="http://schemas.microsoft.com/office/powerpoint/2010/main" val="1217950932"/>
      </p:ext>
    </p:extLst>
  </p:cSld>
  <p:clrMapOvr>
    <a:masterClrMapping/>
  </p:clrMapOvr>
  <p:timing>
    <p:tnLst>
      <p:par>
        <p:cTn id="1" dur="indefinite" restart="never" nodeType="tmRoot"/>
      </p:par>
    </p:tnLst>
  </p:timing>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View</Template>
  <TotalTime>2781</TotalTime>
  <Words>1112</Words>
  <Application>Microsoft Macintosh PowerPoint</Application>
  <PresentationFormat>Widescreen</PresentationFormat>
  <Paragraphs>225</Paragraphs>
  <Slides>34</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Century Schoolbook</vt:lpstr>
      <vt:lpstr>Wingdings 2</vt:lpstr>
      <vt:lpstr>View</vt:lpstr>
      <vt:lpstr>Student Success Scorecard 2018</vt:lpstr>
      <vt:lpstr>Scorecard Metrics for 2018</vt:lpstr>
      <vt:lpstr>Comparisons</vt:lpstr>
      <vt:lpstr>Remedial / ESL Metrics: Definitions</vt:lpstr>
      <vt:lpstr>Remedial / ESL Metrics: 2011-12 Cohort</vt:lpstr>
      <vt:lpstr>Remedial / ESL Metrics: Trends</vt:lpstr>
      <vt:lpstr>Remedial / ESL Metrics: Gaps</vt:lpstr>
      <vt:lpstr>Transfer Level Achievement: Definitions</vt:lpstr>
      <vt:lpstr>Transfer Level Achievement: 2015-16 Cohort</vt:lpstr>
      <vt:lpstr>Transfer Level Achievement: Trends</vt:lpstr>
      <vt:lpstr>Transfer Level Achievement: Gaps</vt:lpstr>
      <vt:lpstr>Persistence Rate: Definition</vt:lpstr>
      <vt:lpstr>Persistence Rate: 2011-12 Cohort</vt:lpstr>
      <vt:lpstr>Persistence Rate: Trends</vt:lpstr>
      <vt:lpstr>Persistence Rate: Gaps</vt:lpstr>
      <vt:lpstr>30 Unit Rate: Definition</vt:lpstr>
      <vt:lpstr>30 Unit Rate: 2011-12 Cohort</vt:lpstr>
      <vt:lpstr>30 Unit Rate: Trends</vt:lpstr>
      <vt:lpstr>30 Unit Rate: Gaps</vt:lpstr>
      <vt:lpstr>Completion Rate: Definition</vt:lpstr>
      <vt:lpstr>Completion Rate: 2011-12 Cohort</vt:lpstr>
      <vt:lpstr>Completion Rate: Trends</vt:lpstr>
      <vt:lpstr>Completion Rate: Gaps</vt:lpstr>
      <vt:lpstr>CTE Rate: Definition</vt:lpstr>
      <vt:lpstr>CTE Rate: 2011-12 Cohort</vt:lpstr>
      <vt:lpstr>CTE Rate: Trends</vt:lpstr>
      <vt:lpstr>CTE Rate: Gaps</vt:lpstr>
      <vt:lpstr>Skills Builders: Definition</vt:lpstr>
      <vt:lpstr>Skills Builders: 2014-2015 Students</vt:lpstr>
      <vt:lpstr> Skills Builders: Trends</vt:lpstr>
      <vt:lpstr>CDCP Rate: Definition</vt:lpstr>
      <vt:lpstr>CDCP Rate: 2011-2012 Cohort</vt:lpstr>
      <vt:lpstr> CDCP Rate: Trends</vt:lpstr>
      <vt:lpstr>CDCP Rate: Gaps</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Karpp</dc:creator>
  <cp:lastModifiedBy>Ed Karpp</cp:lastModifiedBy>
  <cp:revision>302</cp:revision>
  <cp:lastPrinted>2019-03-12T22:12:34Z</cp:lastPrinted>
  <dcterms:created xsi:type="dcterms:W3CDTF">2017-05-17T19:00:37Z</dcterms:created>
  <dcterms:modified xsi:type="dcterms:W3CDTF">2019-03-12T22:13:32Z</dcterms:modified>
</cp:coreProperties>
</file>