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6" r:id="rId2"/>
    <p:sldId id="267" r:id="rId3"/>
    <p:sldId id="263" r:id="rId4"/>
    <p:sldId id="280" r:id="rId5"/>
    <p:sldId id="277" r:id="rId6"/>
    <p:sldId id="260" r:id="rId7"/>
    <p:sldId id="256" r:id="rId8"/>
    <p:sldId id="261" r:id="rId9"/>
    <p:sldId id="274" r:id="rId10"/>
    <p:sldId id="270" r:id="rId11"/>
    <p:sldId id="279" r:id="rId12"/>
    <p:sldId id="278" r:id="rId13"/>
    <p:sldId id="273" r:id="rId14"/>
    <p:sldId id="271" r:id="rId15"/>
    <p:sldId id="272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ccuser" initials="g" lastIdx="2" clrIdx="0">
    <p:extLst>
      <p:ext uri="{19B8F6BF-5375-455C-9EA6-DF929625EA0E}">
        <p15:presenceInfo xmlns:p15="http://schemas.microsoft.com/office/powerpoint/2012/main" userId="gcc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1" autoAdjust="0"/>
    <p:restoredTop sz="96412" autoAdjust="0"/>
  </p:normalViewPr>
  <p:slideViewPr>
    <p:cSldViewPr snapToGrid="0">
      <p:cViewPr>
        <p:scale>
          <a:sx n="80" d="100"/>
          <a:sy n="80" d="100"/>
        </p:scale>
        <p:origin x="6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5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445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4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9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5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68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0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1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7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5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0541-B3F1-4797-BFFA-FA12149710D4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D2B445-EF3A-46AC-AB1F-F7C0D1BD3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9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ed.gov/policy/gen/guid/fpco/ferpa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endale.edu/studentconduc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endale.edu/dua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04534"/>
            <a:ext cx="9121603" cy="1646302"/>
          </a:xfrm>
        </p:spPr>
        <p:txBody>
          <a:bodyPr/>
          <a:lstStyle/>
          <a:p>
            <a:r>
              <a:rPr lang="en-US" sz="4800" dirty="0" smtClean="0"/>
              <a:t>Glendale Community College Dual Enrollment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Taking a FREE college class at my high school</a:t>
            </a:r>
            <a:br>
              <a:rPr lang="en-US" dirty="0" smtClean="0"/>
            </a:br>
            <a:r>
              <a:rPr lang="en-US" dirty="0" smtClean="0"/>
              <a:t>Fall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54" y="619243"/>
            <a:ext cx="9005646" cy="13208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</a:rPr>
              <a:t>ACTIVATE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3300" b="1" dirty="0" err="1" smtClean="0"/>
              <a:t>MyGCC</a:t>
            </a:r>
            <a:r>
              <a:rPr lang="en-US" sz="3300" dirty="0" smtClean="0"/>
              <a:t> --Student Portal</a:t>
            </a:r>
            <a:br>
              <a:rPr lang="en-US" sz="3300" dirty="0" smtClean="0"/>
            </a:br>
            <a:endParaRPr lang="en-US" sz="33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54" y="2395329"/>
            <a:ext cx="5120716" cy="4383157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www.Glendale.edu</a:t>
            </a:r>
            <a:br>
              <a:rPr lang="en-US" sz="2800" b="1" u="sng" dirty="0" smtClean="0">
                <a:solidFill>
                  <a:schemeClr val="tx1"/>
                </a:solidFill>
              </a:rPr>
            </a:br>
            <a:endParaRPr lang="en-US" sz="2800" b="1" u="sng" dirty="0" smtClean="0">
              <a:solidFill>
                <a:schemeClr val="tx1"/>
              </a:solidFill>
            </a:endParaRPr>
          </a:p>
          <a:p>
            <a:r>
              <a:rPr lang="en-US" sz="2800" dirty="0" smtClean="0"/>
              <a:t>Log in with your ID number. The first time you log in, you will use your birthday as 6-digits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64"/>
          <a:stretch/>
        </p:blipFill>
        <p:spPr bwMode="auto">
          <a:xfrm>
            <a:off x="5376435" y="3747923"/>
            <a:ext cx="3885565" cy="278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48" y="496835"/>
            <a:ext cx="4799531" cy="32285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61662" y="459290"/>
            <a:ext cx="389561" cy="319905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05695">
            <a:off x="6170699" y="1010137"/>
            <a:ext cx="1775287" cy="9362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309154"/>
            <a:ext cx="8764551" cy="611777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1371601" y="1270000"/>
            <a:ext cx="979714" cy="660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10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57" y="609600"/>
            <a:ext cx="9005646" cy="13208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</a:rPr>
              <a:t>ACTIVATE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GCC EMAIL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95329"/>
            <a:ext cx="4032689" cy="4383157"/>
          </a:xfrm>
        </p:spPr>
        <p:txBody>
          <a:bodyPr>
            <a:normAutofit/>
          </a:bodyPr>
          <a:lstStyle/>
          <a:p>
            <a:r>
              <a:rPr lang="en-US" sz="2200" b="1" u="sng" dirty="0" smtClean="0">
                <a:solidFill>
                  <a:schemeClr val="tx1"/>
                </a:solidFill>
              </a:rPr>
              <a:t>www.Glendale.edu/MyGCC</a:t>
            </a:r>
          </a:p>
          <a:p>
            <a:r>
              <a:rPr lang="en-US" sz="2200" dirty="0" smtClean="0"/>
              <a:t>Log in with your ID number. The first time you log in, you will use your birthday as 6-digits </a:t>
            </a:r>
          </a:p>
          <a:p>
            <a:r>
              <a:rPr lang="en-US" sz="2200" dirty="0" smtClean="0"/>
              <a:t>You Can: </a:t>
            </a:r>
          </a:p>
          <a:p>
            <a:pPr lvl="1"/>
            <a:r>
              <a:rPr lang="en-US" sz="2200" dirty="0" smtClean="0"/>
              <a:t>Drop </a:t>
            </a:r>
            <a:r>
              <a:rPr lang="en-US" sz="2200" dirty="0"/>
              <a:t>classes</a:t>
            </a:r>
          </a:p>
          <a:p>
            <a:pPr lvl="1"/>
            <a:r>
              <a:rPr lang="en-US" sz="2200" dirty="0" smtClean="0"/>
              <a:t>Access your grades</a:t>
            </a:r>
          </a:p>
          <a:p>
            <a:pPr lvl="1"/>
            <a:r>
              <a:rPr lang="en-US" sz="2200" dirty="0" smtClean="0"/>
              <a:t>Plan classes for the future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39" y="276045"/>
            <a:ext cx="5370610" cy="5022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64" y="3204234"/>
            <a:ext cx="5374314" cy="32513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72425" y="4829889"/>
            <a:ext cx="271463" cy="138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43862" y="4663202"/>
            <a:ext cx="200026" cy="138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FERPA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9104"/>
            <a:ext cx="8596668" cy="4740965"/>
          </a:xfrm>
        </p:spPr>
        <p:txBody>
          <a:bodyPr>
            <a:noAutofit/>
          </a:bodyPr>
          <a:lstStyle/>
          <a:p>
            <a:r>
              <a:rPr lang="en-US" sz="2200" dirty="0"/>
              <a:t>FAMILY EDUCATIONAL RIGHTS AND PRIVACY ACT (FERPA) is a federal law that protects the privacy of personally identifiable information contained in a student's educational record.</a:t>
            </a:r>
          </a:p>
          <a:p>
            <a:r>
              <a:rPr lang="en-US" sz="2200" dirty="0">
                <a:solidFill>
                  <a:schemeClr val="tx1"/>
                </a:solidFill>
              </a:rPr>
              <a:t>Communication in regards to </a:t>
            </a:r>
            <a:r>
              <a:rPr lang="en-US" sz="2200" dirty="0" smtClean="0">
                <a:solidFill>
                  <a:schemeClr val="tx1"/>
                </a:solidFill>
              </a:rPr>
              <a:t>class and grades CAN ONLY </a:t>
            </a:r>
            <a:r>
              <a:rPr lang="en-US" sz="2200" dirty="0">
                <a:solidFill>
                  <a:schemeClr val="tx1"/>
                </a:solidFill>
              </a:rPr>
              <a:t>happen between the professor and the student. </a:t>
            </a:r>
          </a:p>
          <a:p>
            <a:r>
              <a:rPr lang="en-US" sz="2200" dirty="0"/>
              <a:t>Students need to turn in their own forms </a:t>
            </a:r>
            <a:r>
              <a:rPr lang="en-US" sz="2200" dirty="0" smtClean="0"/>
              <a:t>to </a:t>
            </a:r>
            <a:r>
              <a:rPr lang="en-US" sz="2200" dirty="0"/>
              <a:t>enroll in the class. </a:t>
            </a:r>
          </a:p>
          <a:p>
            <a:r>
              <a:rPr lang="en-US" sz="2200" dirty="0"/>
              <a:t>Students can access </a:t>
            </a:r>
            <a:r>
              <a:rPr lang="en-US" sz="2200" dirty="0" smtClean="0"/>
              <a:t>their information (grades, schedule, etc.) </a:t>
            </a:r>
            <a:r>
              <a:rPr lang="en-US" sz="2200" dirty="0"/>
              <a:t>through </a:t>
            </a:r>
            <a:r>
              <a:rPr lang="en-US" sz="2200" dirty="0" err="1" smtClean="0"/>
              <a:t>MyGCC</a:t>
            </a:r>
            <a:r>
              <a:rPr lang="en-US" sz="2200" dirty="0" smtClean="0"/>
              <a:t>, the </a:t>
            </a:r>
            <a:r>
              <a:rPr lang="en-US" sz="2200" dirty="0"/>
              <a:t>student portal.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Reference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www2.ed.gov/policy/gen/guid/fpco/ferpa/index.html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676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000" b="1" dirty="0" smtClean="0"/>
              <a:t>Glendale College Student Conduct Policy </a:t>
            </a:r>
            <a:endParaRPr lang="en-US" sz="5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2394764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Class Syllabus is a students contract</a:t>
            </a:r>
          </a:p>
          <a:p>
            <a:r>
              <a:rPr lang="en-US" sz="2200" dirty="0" smtClean="0"/>
              <a:t>The syllabus </a:t>
            </a:r>
            <a:r>
              <a:rPr lang="en-US" sz="2200" dirty="0"/>
              <a:t>will </a:t>
            </a:r>
            <a:r>
              <a:rPr lang="en-US" sz="2200" dirty="0" smtClean="0"/>
              <a:t>outline course expectations and instructor’s policies in regards to conduct, classroom </a:t>
            </a:r>
            <a:r>
              <a:rPr lang="en-US" sz="2200" dirty="0"/>
              <a:t>behavior and academic honesty. </a:t>
            </a:r>
          </a:p>
          <a:p>
            <a:r>
              <a:rPr lang="en-US" sz="2200" dirty="0"/>
              <a:t>Please be respectful of classroom, as we are borrowing a teacher’s classroom after school. All incidents will be reported by instructor. </a:t>
            </a:r>
          </a:p>
          <a:p>
            <a:r>
              <a:rPr lang="en-US" sz="2200" i="1" dirty="0" smtClean="0">
                <a:solidFill>
                  <a:schemeClr val="tx1"/>
                </a:solidFill>
              </a:rPr>
              <a:t>This is a Glendale College class</a:t>
            </a:r>
            <a:r>
              <a:rPr lang="en-US" sz="2200" dirty="0" smtClean="0"/>
              <a:t>, all student conduct rules apply.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Please refer to GCC’s student </a:t>
            </a:r>
            <a:r>
              <a:rPr lang="en-US" sz="2200" dirty="0"/>
              <a:t>conduct policy at </a:t>
            </a:r>
            <a:r>
              <a:rPr lang="en-US" sz="2200" dirty="0" smtClean="0"/>
              <a:t>	</a:t>
            </a: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www.glendale.edu/studentconduct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246" t="15263" r="23333" b="10819"/>
          <a:stretch/>
        </p:blipFill>
        <p:spPr>
          <a:xfrm>
            <a:off x="5066757" y="1166082"/>
            <a:ext cx="6559380" cy="5105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Drop Deadlines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269554" cy="44186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 aware of deadlines to </a:t>
            </a:r>
            <a:br>
              <a:rPr lang="en-US" sz="2400" dirty="0" smtClean="0"/>
            </a:br>
            <a:r>
              <a:rPr lang="en-US" sz="2400" dirty="0" smtClean="0"/>
              <a:t>DROP your college </a:t>
            </a:r>
            <a:br>
              <a:rPr lang="en-US" sz="2400" dirty="0" smtClean="0"/>
            </a:br>
            <a:r>
              <a:rPr lang="en-US" sz="2400" dirty="0" smtClean="0"/>
              <a:t>class</a:t>
            </a:r>
          </a:p>
          <a:p>
            <a:pPr lvl="1"/>
            <a:r>
              <a:rPr lang="en-US" sz="1800" dirty="0" smtClean="0"/>
              <a:t>Drop Deadline for class</a:t>
            </a:r>
            <a:br>
              <a:rPr lang="en-US" sz="1800" dirty="0" smtClean="0"/>
            </a:br>
            <a:r>
              <a:rPr lang="en-US" sz="1800" dirty="0" smtClean="0"/>
              <a:t>(Listed on Flyer</a:t>
            </a:r>
            <a:r>
              <a:rPr lang="en-US" sz="1800" dirty="0"/>
              <a:t> </a:t>
            </a:r>
            <a:r>
              <a:rPr lang="en-US" sz="1800" dirty="0" smtClean="0"/>
              <a:t>and online)</a:t>
            </a:r>
            <a:endParaRPr lang="en-US" sz="1800" dirty="0"/>
          </a:p>
          <a:p>
            <a:pPr lvl="1"/>
            <a:r>
              <a:rPr lang="en-US" sz="1800" dirty="0" smtClean="0"/>
              <a:t>Withdraw deadline </a:t>
            </a:r>
            <a:br>
              <a:rPr lang="en-US" sz="1800" dirty="0" smtClean="0"/>
            </a:br>
            <a:r>
              <a:rPr lang="en-US" sz="1800" dirty="0" smtClean="0"/>
              <a:t>(Listed on Flyer and online)) 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What does it means to </a:t>
            </a:r>
            <a:br>
              <a:rPr lang="en-US" sz="1800" dirty="0" smtClean="0">
                <a:sym typeface="Wingdings" panose="05000000000000000000" pitchFamily="2" charset="2"/>
              </a:rPr>
            </a:br>
            <a:r>
              <a:rPr lang="en-US" sz="1800" dirty="0" smtClean="0">
                <a:sym typeface="Wingdings" panose="05000000000000000000" pitchFamily="2" charset="2"/>
              </a:rPr>
              <a:t>get a “W”?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75235" y="3151592"/>
            <a:ext cx="1159891" cy="28281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651561">
            <a:off x="8504205" y="2443527"/>
            <a:ext cx="1052423" cy="8798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and Comments?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54033"/>
            <a:ext cx="7909888" cy="1217203"/>
          </a:xfrm>
        </p:spPr>
        <p:txBody>
          <a:bodyPr>
            <a:normAutofit/>
          </a:bodyPr>
          <a:lstStyle/>
          <a:p>
            <a:r>
              <a:rPr lang="en-US" dirty="0" smtClean="0"/>
              <a:t>(818) 240-1000 x4767</a:t>
            </a:r>
          </a:p>
          <a:p>
            <a:r>
              <a:rPr lang="en-US" dirty="0" smtClean="0"/>
              <a:t>Dual@Glendale.edu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Dual Enrollment?</a:t>
            </a:r>
            <a:r>
              <a:rPr lang="en-US" dirty="0"/>
              <a:t/>
            </a:r>
            <a:br>
              <a:rPr lang="en-US" dirty="0"/>
            </a:br>
            <a:endParaRPr lang="en-US" sz="30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8415"/>
            <a:ext cx="8596668" cy="427294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High school students take college classes</a:t>
            </a:r>
          </a:p>
          <a:p>
            <a:r>
              <a:rPr lang="en-US" sz="2000" dirty="0" smtClean="0"/>
              <a:t>College classes are offered at the high school site </a:t>
            </a:r>
          </a:p>
          <a:p>
            <a:r>
              <a:rPr lang="en-US" sz="2000" dirty="0" smtClean="0"/>
              <a:t>Students receive college credit from GCC</a:t>
            </a:r>
          </a:p>
          <a:p>
            <a:r>
              <a:rPr lang="en-US" sz="2000" dirty="0" smtClean="0"/>
              <a:t>Students can receive high school credit </a:t>
            </a:r>
            <a:br>
              <a:rPr lang="en-US" sz="2000" dirty="0" smtClean="0"/>
            </a:br>
            <a:r>
              <a:rPr lang="en-US" sz="2000" dirty="0" smtClean="0"/>
              <a:t>(please check with your school district)</a:t>
            </a:r>
          </a:p>
          <a:p>
            <a:r>
              <a:rPr lang="en-US" sz="2000" dirty="0" smtClean="0"/>
              <a:t>GCC waives all fees for students </a:t>
            </a:r>
            <a:endParaRPr lang="en-US" sz="2000" dirty="0"/>
          </a:p>
          <a:p>
            <a:r>
              <a:rPr lang="en-US" sz="2000" dirty="0" smtClean="0"/>
              <a:t>Books and supplies are the responsibility of the student. With some classes, books may be provided by the K-12 District.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3600" u="sng" dirty="0">
                <a:solidFill>
                  <a:schemeClr val="accent1"/>
                </a:solidFill>
              </a:rPr>
              <a:t>www.</a:t>
            </a:r>
            <a:r>
              <a:rPr lang="en-US" sz="3600" i="1" u="sng" dirty="0">
                <a:solidFill>
                  <a:schemeClr val="accent1"/>
                </a:solidFill>
              </a:rPr>
              <a:t>glendale.edu/DualEnrollment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8041"/>
            <a:ext cx="3297944" cy="557106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2" y="684144"/>
            <a:ext cx="7488990" cy="57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03" y="363708"/>
            <a:ext cx="8105218" cy="18982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Fall 2018 Class offerings at High Schools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Find class listings at  </a:t>
            </a:r>
            <a:r>
              <a:rPr lang="en-US" dirty="0" smtClean="0">
                <a:hlinkClick r:id="rId2"/>
              </a:rPr>
              <a:t>www.Glendale.edu/dual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6884" y="4917613"/>
            <a:ext cx="8357937" cy="3880773"/>
          </a:xfrm>
        </p:spPr>
        <p:txBody>
          <a:bodyPr/>
          <a:lstStyle/>
          <a:p>
            <a:r>
              <a:rPr lang="en-US" dirty="0"/>
              <a:t>(note: Students need a 2.0 cumulative high school GPA to enroll except for classes with an </a:t>
            </a:r>
            <a:r>
              <a:rPr lang="en-US" dirty="0" smtClean="0"/>
              <a:t>asterisk*)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321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7570" y="802104"/>
            <a:ext cx="2780757" cy="557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>
                <a:solidFill>
                  <a:srgbClr val="C00000"/>
                </a:solidFill>
              </a:rPr>
              <a:t>STEP 1: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GCC Application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596" y="545049"/>
            <a:ext cx="4677135" cy="60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1067" y="643466"/>
            <a:ext cx="3745971" cy="55710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STEP </a:t>
            </a:r>
            <a:r>
              <a:rPr lang="en-US" b="1" u="sng" dirty="0">
                <a:solidFill>
                  <a:srgbClr val="C00000"/>
                </a:solidFill>
              </a:rPr>
              <a:t>2: </a:t>
            </a:r>
            <a:br>
              <a:rPr lang="en-US" b="1" u="sng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FORMS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FORM </a:t>
            </a:r>
            <a:r>
              <a:rPr lang="en-US" b="1" u="sng" dirty="0" smtClean="0"/>
              <a:t>#1 </a:t>
            </a:r>
            <a:r>
              <a:rPr lang="en-US" dirty="0" smtClean="0"/>
              <a:t>Recommendation </a:t>
            </a:r>
            <a:br>
              <a:rPr lang="en-US" dirty="0" smtClean="0"/>
            </a:br>
            <a:r>
              <a:rPr lang="en-US" dirty="0" smtClean="0"/>
              <a:t>for Admission of Selected Students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760" t="18776" r="35539" b="11323"/>
          <a:stretch/>
        </p:blipFill>
        <p:spPr>
          <a:xfrm>
            <a:off x="4861434" y="173497"/>
            <a:ext cx="4563383" cy="604103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303059" y="2706084"/>
            <a:ext cx="663388" cy="24503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3274" t="12699" r="23333" b="12699"/>
          <a:stretch/>
        </p:blipFill>
        <p:spPr>
          <a:xfrm>
            <a:off x="2700069" y="417396"/>
            <a:ext cx="7151289" cy="5620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667" y="5761101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 smtClean="0"/>
              <a:t>NOTE: Add forms will be given to students at the information session and on the first day of class only if you have a completed application packet.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700069" y="1466490"/>
            <a:ext cx="6918385" cy="8195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57057" y="422003"/>
            <a:ext cx="2895170" cy="8374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80495" y="681172"/>
            <a:ext cx="1256261" cy="8195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06486" y="2612571"/>
            <a:ext cx="1387929" cy="2772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1068" y="681172"/>
            <a:ext cx="2122848" cy="4977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u="sng" dirty="0"/>
              <a:t>FORM </a:t>
            </a:r>
            <a:r>
              <a:rPr lang="en-US" sz="3600" b="1" u="sng" dirty="0" smtClean="0"/>
              <a:t>#2</a:t>
            </a:r>
            <a:br>
              <a:rPr lang="en-US" sz="3600" b="1" u="sng" dirty="0" smtClean="0"/>
            </a:br>
            <a:endParaRPr lang="en-US" sz="3600" b="1" dirty="0"/>
          </a:p>
          <a:p>
            <a:pPr algn="ctr"/>
            <a:r>
              <a:rPr lang="en-US" sz="3600" b="1" dirty="0" smtClean="0"/>
              <a:t>ADD FORM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21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19724"/>
              </p:ext>
            </p:extLst>
          </p:nvPr>
        </p:nvGraphicFramePr>
        <p:xfrm>
          <a:off x="3739621" y="0"/>
          <a:ext cx="52987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9621" y="0"/>
                        <a:ext cx="529872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3297944" cy="557106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FORM </a:t>
            </a:r>
            <a:r>
              <a:rPr lang="en-US" u="sng" dirty="0" smtClean="0"/>
              <a:t>#3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Authorization and Consent for Treatment of a Minor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1067" y="643466"/>
            <a:ext cx="9248156" cy="557106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FORM </a:t>
            </a:r>
            <a:r>
              <a:rPr lang="en-US" b="1" u="sng" dirty="0" smtClean="0"/>
              <a:t>#4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High School Transcript</a:t>
            </a:r>
            <a:br>
              <a:rPr lang="en-US" dirty="0" smtClean="0"/>
            </a:br>
            <a:r>
              <a:rPr lang="en-US" dirty="0" smtClean="0"/>
              <a:t>reflecting cumulative GPA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(from high school counselor)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311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Trebuchet MS</vt:lpstr>
      <vt:lpstr>Wingdings</vt:lpstr>
      <vt:lpstr>Wingdings 3</vt:lpstr>
      <vt:lpstr>Facet</vt:lpstr>
      <vt:lpstr>Acrobat Document</vt:lpstr>
      <vt:lpstr>Glendale Community College Dual Enrollment </vt:lpstr>
      <vt:lpstr>What is Dual Enrollment? </vt:lpstr>
      <vt:lpstr>   </vt:lpstr>
      <vt:lpstr>Fall 2018 Class offerings at High Schools      Find class listings at  www.Glendale.edu/dual    </vt:lpstr>
      <vt:lpstr>PowerPoint Presentation</vt:lpstr>
      <vt:lpstr>STEP 2:  FORMS   FORM #1 Recommendation  for Admission of Selected Students </vt:lpstr>
      <vt:lpstr> </vt:lpstr>
      <vt:lpstr>  FORM #3 Authorization and Consent for Treatment of a Minor </vt:lpstr>
      <vt:lpstr>  FORM #4  High School Transcript reflecting cumulative GPA  (from high school counselor) </vt:lpstr>
      <vt:lpstr>ACTIVATE MyGCC --Student Portal </vt:lpstr>
      <vt:lpstr>PowerPoint Presentation</vt:lpstr>
      <vt:lpstr>ACTIVATE GCC EMAIL </vt:lpstr>
      <vt:lpstr>FERPA</vt:lpstr>
      <vt:lpstr>Glendale College Student Conduct Policy </vt:lpstr>
      <vt:lpstr>Drop Deadlines </vt:lpstr>
      <vt:lpstr>Questions and Comments? </vt:lpstr>
    </vt:vector>
  </TitlesOfParts>
  <Company>Glendale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Chil-Gevorkyan</dc:creator>
  <cp:lastModifiedBy>Meg Chil-Gevorkyan</cp:lastModifiedBy>
  <cp:revision>53</cp:revision>
  <cp:lastPrinted>2015-08-24T22:21:31Z</cp:lastPrinted>
  <dcterms:created xsi:type="dcterms:W3CDTF">2015-08-24T21:03:41Z</dcterms:created>
  <dcterms:modified xsi:type="dcterms:W3CDTF">2018-09-11T17:59:32Z</dcterms:modified>
</cp:coreProperties>
</file>