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80" r:id="rId10"/>
  </p:sldMasterIdLst>
  <p:notesMasterIdLst>
    <p:notesMasterId r:id="rId18"/>
  </p:notesMasterIdLst>
  <p:sldIdLst>
    <p:sldId id="256" r:id="rId11"/>
    <p:sldId id="257" r:id="rId12"/>
    <p:sldId id="260" r:id="rId13"/>
    <p:sldId id="259" r:id="rId14"/>
    <p:sldId id="258" r:id="rId15"/>
    <p:sldId id="261" r:id="rId16"/>
    <p:sldId id="26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305" autoAdjust="0"/>
  </p:normalViewPr>
  <p:slideViewPr>
    <p:cSldViewPr>
      <p:cViewPr varScale="1">
        <p:scale>
          <a:sx n="73" d="100"/>
          <a:sy n="73" d="100"/>
        </p:scale>
        <p:origin x="-10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032FFB-18CF-4599-A942-9071EAF82C57}" type="datetimeFigureOut">
              <a:rPr lang="en-US" smtClean="0"/>
              <a:pPr/>
              <a:t>7/5/17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300E84-D405-47AB-8ABE-1BF8C2E228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384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00E84-D405-47AB-8ABE-1BF8C2E2283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</a:t>
            </a:r>
            <a:r>
              <a:rPr lang="en-US" baseline="0" dirty="0" smtClean="0"/>
              <a:t> is a good idea to start at a concrete point when modeling a function.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00E84-D405-47AB-8ABE-1BF8C2E2283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Each of these questions should</a:t>
            </a:r>
            <a:r>
              <a:rPr lang="en-US" baseline="0" dirty="0" smtClean="0"/>
              <a:t> be discuss in pairs and then discussed as a group.  </a:t>
            </a:r>
            <a:r>
              <a:rPr lang="en-US" dirty="0" smtClean="0"/>
              <a:t>The domain and range can</a:t>
            </a:r>
            <a:r>
              <a:rPr lang="en-US" baseline="0" dirty="0" smtClean="0"/>
              <a:t> provide a good discussion as we don’t know how many people went to IHOP.  The x- and y- intercept question is a trick question as there aren’t any.  I ask the students WHY this is true.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00E84-D405-47AB-8ABE-1BF8C2E2283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</a:t>
            </a:r>
            <a:r>
              <a:rPr lang="en-US" baseline="0" dirty="0" smtClean="0"/>
              <a:t> a real life example of a horizontal translation.  The students have already seen transformations so is familiar.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00E84-D405-47AB-8ABE-1BF8C2E2283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00E84-D405-47AB-8ABE-1BF8C2E2283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an example of</a:t>
            </a:r>
            <a:r>
              <a:rPr lang="en-US" baseline="0" dirty="0" smtClean="0"/>
              <a:t> a vertical translation.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00E84-D405-47AB-8ABE-1BF8C2E2283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56D858-819D-46B1-931A-D3D0847DAEF3}" type="datetimeFigureOut">
              <a:rPr lang="en-US" smtClean="0"/>
              <a:pPr/>
              <a:t>7/5/17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CA427E-84C3-40F2-81F5-990C4CC63B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56D858-819D-46B1-931A-D3D0847DAEF3}" type="datetimeFigureOut">
              <a:rPr lang="en-US" smtClean="0"/>
              <a:pPr/>
              <a:t>7/5/17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CA427E-84C3-40F2-81F5-990C4CC63B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D562A-94BD-4F31-A68C-AE86D288AB3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CCD5-F83C-4E46-89C8-914E5DA1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B855-BAD0-43DB-8F18-2D5B1B59FC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EF3C9-338E-43D6-975E-DEA82C2DA7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D071C-4DA9-4626-8842-89AB7DE0CB3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3056-3201-4583-AC18-CBEC62E635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16E7-A58F-4E94-AA99-A60ECA3AFC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F1391-EA05-4CAA-A17F-9934496C8B3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A5F9-E602-4B0C-B018-EAFD213A2A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B8957-B464-4EFC-88C3-B2401301B2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56D858-819D-46B1-931A-D3D0847DAEF3}" type="datetimeFigureOut">
              <a:rPr lang="en-US" smtClean="0"/>
              <a:pPr/>
              <a:t>7/5/17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CA427E-84C3-40F2-81F5-990C4CC63B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94EE2-D5D0-43E2-A372-F64A5503F7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B22931-9874-4B73-8749-9551187C5B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14C2D4-C8C2-427E-895A-FDC14C4E3F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6414B9-F629-4DFA-B207-BE99635373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57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657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937261-D3B2-4C0E-81BE-20F2311F88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07ECEA-9E24-41B9-B69D-B1053A2288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48AFA-693F-429F-8F07-A99B3319F5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0F6A02-6C50-47DE-A62F-B97F8905B8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AC61AE-DDD1-4BDD-8094-E92D42E150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56D858-819D-46B1-931A-D3D0847DAEF3}" type="datetimeFigureOut">
              <a:rPr lang="en-US" smtClean="0"/>
              <a:pPr/>
              <a:t>7/5/17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CA427E-84C3-40F2-81F5-990C4CC63B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4E04DF-FE35-474E-AAA0-478422F946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C4343F-C1CB-48CE-8A7A-0E1E195AFA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8B5C7-0353-4629-BE23-551010F1CA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B139A9-1684-4FCF-B99F-CEFCBC55FC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076B18-586F-4869-B866-A3682698CE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F5C5D4-1F24-475C-BACD-D8AE673B6F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322638"/>
            <a:ext cx="4038600" cy="3001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322638"/>
            <a:ext cx="4038600" cy="3001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39C334-3587-4399-B171-C05BE8B6F3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96FCC8-7F8F-49D3-BCBE-1EF53C5F02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548A4D-9573-4B3D-A660-1B5772F86F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1EE20C-C43C-41D1-B0F5-EED42F692C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56D858-819D-46B1-931A-D3D0847DAEF3}" type="datetimeFigureOut">
              <a:rPr lang="en-US" smtClean="0"/>
              <a:pPr/>
              <a:t>7/5/17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CA427E-84C3-40F2-81F5-990C4CC63B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E97524-AC2D-4FEB-A143-79F7E2E0FF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30D017-823D-45A1-84AD-74C1CD9BF0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D5327-7740-437E-BCED-6324DF0A1C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5800"/>
            <a:ext cx="20574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60198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BB46E2-0AAC-4248-8C0F-78223D914E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20248C-FDA3-489C-85BD-C5F7A54432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78E7E-BD2F-4348-B4FB-4648336890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62788B-C5A1-45CC-9064-C122D48686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B5DD8C-038B-43AD-BF3C-4ED16C244B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66C815-4EC7-4643-A393-F7C4489C6D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AFC8F-A595-41C8-A268-26C3644E54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56D858-819D-46B1-931A-D3D0847DAEF3}" type="datetimeFigureOut">
              <a:rPr lang="en-US" smtClean="0"/>
              <a:pPr/>
              <a:t>7/5/17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CA427E-84C3-40F2-81F5-990C4CC63B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621900-ED91-433A-A25C-259AB847DE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F692E7-19BB-4234-845B-E03B129C42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99A69C-94F5-49ED-B936-F805D6EE8C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EBF009-3838-4F56-98AB-B9C695A5C7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6B5505-F714-4855-975B-25503970A5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7020AA-86E5-47D5-81FD-E9A952359F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79BBF4-4FD1-4227-8602-F90B1A5EDF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6B1620-8021-4519-988F-85DEDFC7A5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57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657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C530DA-99B3-4101-BE87-9E51C1AE2B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76CDAF-F1E3-4AB7-83A6-527AABFAE0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56D858-819D-46B1-931A-D3D0847DAEF3}" type="datetimeFigureOut">
              <a:rPr lang="en-US" smtClean="0"/>
              <a:pPr/>
              <a:t>7/5/17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CA427E-84C3-40F2-81F5-990C4CC63B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5BF197-EA0F-4C95-82E2-8650A5C635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AE74C-6EE1-447D-9E54-EA1C99FF97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208147-F980-49C9-9922-9980E74C7A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037D2A-AC46-4713-B332-B7A0C88A74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F9BB43-E926-4564-8B4A-A9A4E05AF2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C19268-EED1-4924-823F-30E281E65A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93243-CC05-43ED-ACBB-75878C8BF6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02EDC1-E4A3-48B6-8A4E-BEC1E3F58C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E9E9A2-155D-479B-ADF2-7ACA22A5EB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322638"/>
            <a:ext cx="4038600" cy="3001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322638"/>
            <a:ext cx="4038600" cy="3001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3ECC92-AC79-41E3-BD3F-CBA437B40E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56D858-819D-46B1-931A-D3D0847DAEF3}" type="datetimeFigureOut">
              <a:rPr lang="en-US" smtClean="0"/>
              <a:pPr/>
              <a:t>7/5/17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CA427E-84C3-40F2-81F5-990C4CC63B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33F02D-6AD3-4FF8-8C89-D47ED9E392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AD3CB8-9A2A-4E5D-98DB-01E82EE930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619AF1-1936-480A-9816-4C229F049B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DCCAE-D667-45D4-B027-432966E4FB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E58941-A700-4339-A4E6-CCDBE7F681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E570A6-8AA4-486D-816A-936C68FC38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5800"/>
            <a:ext cx="20574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60198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8A2E84-9D0A-4DB7-9087-5320B1744E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D49BFD-C542-4EF2-90F3-D832D3EF19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A4A820-F8F7-4C79-B0E0-7A23E7C6D5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C5507-99AB-4D0F-BDB9-7AC8FECAFA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56D858-819D-46B1-931A-D3D0847DAEF3}" type="datetimeFigureOut">
              <a:rPr lang="en-US" smtClean="0"/>
              <a:pPr/>
              <a:t>7/5/17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CA427E-84C3-40F2-81F5-990C4CC63B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1AB821-2002-4B8D-9B7A-0A47212934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653F5C-A1EB-4166-A92D-EFAB395AE5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827258-A2E9-4C38-85F6-77DE2E6FCC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97AC8E-713C-44CB-9CB7-6F98DCD494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42B251-415D-45AD-A336-9AC31EFB78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86A881-8FE2-4B1F-9B23-05BA9DECDC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005424-F646-4224-8E40-775A2C1736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9A7978-302E-4225-BD2B-3133F53D10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CD562A-94BD-4F31-A68C-AE86D288AB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91CCD5-F83C-4E46-89C8-914E5DA140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56D858-819D-46B1-931A-D3D0847DAEF3}" type="datetimeFigureOut">
              <a:rPr lang="en-US" smtClean="0"/>
              <a:pPr/>
              <a:t>7/5/17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CA427E-84C3-40F2-81F5-990C4CC63B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7AB855-BAD0-43DB-8F18-2D5B1B59FC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57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657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CEF3C9-338E-43D6-975E-DEA82C2DA7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0D071C-4DA9-4626-8842-89AB7DE0CB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33056-3201-4583-AC18-CBEC62E635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6816E7-A58F-4E94-AA99-A60ECA3AFC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2F1391-EA05-4CAA-A17F-9934496C8B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1DA5F9-E602-4B0C-B018-EAFD213A2A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2B8957-B464-4EFC-88C3-B2401301B2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294EE2-D5D0-43E2-A372-F64A5503F7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55E305-0E27-44DC-9C2F-B36ED1EAA4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56D858-819D-46B1-931A-D3D0847DAEF3}" type="datetimeFigureOut">
              <a:rPr lang="en-US" smtClean="0"/>
              <a:pPr/>
              <a:t>7/5/17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CA427E-84C3-40F2-81F5-990C4CC63B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1620B1-DCCA-44F4-A61B-29DA9C3675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278790-9103-4A0F-85B9-FDF88DC59C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322638"/>
            <a:ext cx="4038600" cy="3001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322638"/>
            <a:ext cx="4038600" cy="3001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D89A46-8A6F-461C-88C6-9CBD586565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A20781-4B25-4600-A736-B836AEBCEE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395112-8261-441D-A3B9-92EB73FDEA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B0B99E-5528-4BD0-8167-6E2EFB9A48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7B5280-42FF-4CE1-BF43-77E1A2B639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9C6B2-9DAA-4355-817B-8943ED4BCB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00AB6-454B-432E-B380-32377D94E4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5800"/>
            <a:ext cx="20574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60198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568D23-3EAA-4ACB-8B07-4015E816B3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3.jpe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3" Type="http://schemas.openxmlformats.org/officeDocument/2006/relationships/image" Target="../media/image4.jpeg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3" Type="http://schemas.openxmlformats.org/officeDocument/2006/relationships/image" Target="../media/image5.jpeg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3" Type="http://schemas.openxmlformats.org/officeDocument/2006/relationships/image" Target="../media/image6.jpeg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3" Type="http://schemas.openxmlformats.org/officeDocument/2006/relationships/image" Target="../media/image7.jpeg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3" Type="http://schemas.openxmlformats.org/officeDocument/2006/relationships/image" Target="../media/image8.jpeg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3" Type="http://schemas.openxmlformats.org/officeDocument/2006/relationships/image" Target="../media/image9.jpeg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FC56D858-819D-46B1-931A-D3D0847DAEF3}" type="datetimeFigureOut">
              <a:rPr lang="en-US" smtClean="0"/>
              <a:pPr/>
              <a:t>7/5/17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6CA427E-84C3-40F2-81F5-990C4CC63B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C56D858-819D-46B1-931A-D3D0847DAEF3}" type="datetimeFigureOut">
              <a:rPr lang="en-US" smtClean="0"/>
              <a:pPr/>
              <a:t>7/5/17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6CA427E-84C3-40F2-81F5-990C4CC63B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659EB51-4D4C-4233-81CB-F9C1804FB46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3322638"/>
            <a:ext cx="8229600" cy="300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8585376-A626-4B71-8261-796A887B0B64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FDBEA5C-3820-4878-A319-2F4B1FD544CC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AB9B23D-7EE5-47C7-B957-8385F5E29CB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3322638"/>
            <a:ext cx="8229600" cy="300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2D3365E-E41F-45EE-8F85-4CE954A74B0E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3E4B167-92DF-415A-A1E3-2BECCD9217DD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673A37F-0911-4DC8-A175-5E573A15D36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3322638"/>
            <a:ext cx="8229600" cy="300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EAE43B2-5404-484C-B655-100BE46C9435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7200" dirty="0" smtClean="0"/>
              <a:t>Rational functions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Model and graph rational functions.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09800"/>
            <a:ext cx="7924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You and your friends go to BJ’s for one of your friends birthday. The total bill comes to $215 including tip. You decide to split it evenly since you all don’t want to get into an argument.  </a:t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3886200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How much do each of you pay if there </a:t>
            </a:r>
          </a:p>
          <a:p>
            <a:pPr algn="ctr"/>
            <a:r>
              <a:rPr lang="en-US" sz="2800" dirty="0" smtClean="0"/>
              <a:t>are 18 people?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5181600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How much do each of you pay if there </a:t>
            </a:r>
          </a:p>
          <a:p>
            <a:pPr algn="ctr"/>
            <a:r>
              <a:rPr lang="en-US" sz="2800" dirty="0" smtClean="0"/>
              <a:t>are 25 people?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569893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Write a function C(x) to represent the amount each person has to pay given x people.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838200" y="1636693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What is a reasonable domain and range </a:t>
            </a:r>
          </a:p>
          <a:p>
            <a:pPr algn="ctr"/>
            <a:r>
              <a:rPr lang="en-US" sz="2800" dirty="0" smtClean="0"/>
              <a:t>of this situation?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2779693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Graph this situation using </a:t>
            </a:r>
            <a:r>
              <a:rPr lang="en-US" sz="2800" dirty="0" err="1" smtClean="0"/>
              <a:t>Desmos</a:t>
            </a:r>
            <a:r>
              <a:rPr lang="en-US" sz="2800" dirty="0" smtClean="0"/>
              <a:t> and draw a sketch in your notebook.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3922693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What are the x- and y-intercepts and what do they represent?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914400" y="5294293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Describe the shape of the graph in terms of the scenario.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90600"/>
            <a:ext cx="7924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Three of your friends leave before paying their portion.</a:t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1828800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How would we change this function to change this scenario? 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43434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Predict how this will change the graph.  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3200400"/>
            <a:ext cx="746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What is a new reasonable domain and range?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53340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Sketch this new graph in your notebook.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62000" y="5334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Why is there no value for this function at 3? 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19050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We call this a vertical asymptote.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34290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Can C</a:t>
            </a:r>
            <a:r>
              <a:rPr lang="en-US" sz="2800" dirty="0" smtClean="0"/>
              <a:t>(x) </a:t>
            </a:r>
            <a:r>
              <a:rPr lang="en-US" sz="2800" dirty="0" smtClean="0"/>
              <a:t>ever equal zero</a:t>
            </a:r>
            <a:r>
              <a:rPr lang="en-US" sz="2800" dirty="0" smtClean="0"/>
              <a:t>? 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838200" y="47244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We call this a horizontal asymptote.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7924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Because your waitress was so nice to your group, you decide to each give an extra $2 as a tip.</a:t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2209800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How would we change this function to change this scenario? 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46482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Predict how this will change the graph.  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3581400"/>
            <a:ext cx="746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Does this change my domain or range?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55626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Sketch this new graph in your notebook.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62000" y="533400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Did my vertical or horizontal asymptotes change?  Why?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theme/theme1.xml><?xml version="1.0" encoding="utf-8"?>
<a:theme xmlns:a="http://schemas.openxmlformats.org/drawingml/2006/main" name="vees">
  <a:themeElements>
    <a:clrScheme name="vees 13">
      <a:dk1>
        <a:srgbClr val="C0C0C0"/>
      </a:dk1>
      <a:lt1>
        <a:srgbClr val="FFFFFF"/>
      </a:lt1>
      <a:dk2>
        <a:srgbClr val="CC0066"/>
      </a:dk2>
      <a:lt2>
        <a:srgbClr val="FFCCCC"/>
      </a:lt2>
      <a:accent1>
        <a:srgbClr val="993366"/>
      </a:accent1>
      <a:accent2>
        <a:srgbClr val="FF9999"/>
      </a:accent2>
      <a:accent3>
        <a:srgbClr val="E2AAB8"/>
      </a:accent3>
      <a:accent4>
        <a:srgbClr val="DADADA"/>
      </a:accent4>
      <a:accent5>
        <a:srgbClr val="CAADB8"/>
      </a:accent5>
      <a:accent6>
        <a:srgbClr val="E78A8A"/>
      </a:accent6>
      <a:hlink>
        <a:srgbClr val="009999"/>
      </a:hlink>
      <a:folHlink>
        <a:srgbClr val="FF9933"/>
      </a:folHlink>
    </a:clrScheme>
    <a:fontScheme name="ve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ees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ees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ees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ees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ees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ees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ees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ees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ees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ees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ees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ees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ees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ees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ees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ees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lormaster">
  <a:themeElements>
    <a:clrScheme name="">
      <a:dk1>
        <a:srgbClr val="000000"/>
      </a:dk1>
      <a:lt1>
        <a:srgbClr val="CC0066"/>
      </a:lt1>
      <a:dk2>
        <a:srgbClr val="990033"/>
      </a:dk2>
      <a:lt2>
        <a:srgbClr val="C0C0C0"/>
      </a:lt2>
      <a:accent1>
        <a:srgbClr val="993366"/>
      </a:accent1>
      <a:accent2>
        <a:srgbClr val="FF9999"/>
      </a:accent2>
      <a:accent3>
        <a:srgbClr val="E2AAB8"/>
      </a:accent3>
      <a:accent4>
        <a:srgbClr val="000000"/>
      </a:accent4>
      <a:accent5>
        <a:srgbClr val="CAADB8"/>
      </a:accent5>
      <a:accent6>
        <a:srgbClr val="E78A8A"/>
      </a:accent6>
      <a:hlink>
        <a:srgbClr val="009999"/>
      </a:hlink>
      <a:folHlink>
        <a:srgbClr val="FF9933"/>
      </a:folHlink>
    </a:clrScheme>
    <a:fontScheme name="1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olormaster">
  <a:themeElements>
    <a:clrScheme name="">
      <a:dk1>
        <a:srgbClr val="C0C0C0"/>
      </a:dk1>
      <a:lt1>
        <a:srgbClr val="FFFFFF"/>
      </a:lt1>
      <a:dk2>
        <a:srgbClr val="CC0066"/>
      </a:dk2>
      <a:lt2>
        <a:srgbClr val="990033"/>
      </a:lt2>
      <a:accent1>
        <a:srgbClr val="993366"/>
      </a:accent1>
      <a:accent2>
        <a:srgbClr val="FF9999"/>
      </a:accent2>
      <a:accent3>
        <a:srgbClr val="E2AAB8"/>
      </a:accent3>
      <a:accent4>
        <a:srgbClr val="DADADA"/>
      </a:accent4>
      <a:accent5>
        <a:srgbClr val="CAADB8"/>
      </a:accent5>
      <a:accent6>
        <a:srgbClr val="E78A8A"/>
      </a:accent6>
      <a:hlink>
        <a:srgbClr val="009999"/>
      </a:hlink>
      <a:folHlink>
        <a:srgbClr val="FF9933"/>
      </a:folHlink>
    </a:clrScheme>
    <a:fontScheme name="2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olormaster">
  <a:themeElements>
    <a:clrScheme name="">
      <a:dk1>
        <a:srgbClr val="C0C0C0"/>
      </a:dk1>
      <a:lt1>
        <a:srgbClr val="FFFFFF"/>
      </a:lt1>
      <a:dk2>
        <a:srgbClr val="800080"/>
      </a:dk2>
      <a:lt2>
        <a:srgbClr val="CCCCFF"/>
      </a:lt2>
      <a:accent1>
        <a:srgbClr val="D60093"/>
      </a:accent1>
      <a:accent2>
        <a:srgbClr val="9999FF"/>
      </a:accent2>
      <a:accent3>
        <a:srgbClr val="C0AAC0"/>
      </a:accent3>
      <a:accent4>
        <a:srgbClr val="DADADA"/>
      </a:accent4>
      <a:accent5>
        <a:srgbClr val="E8AAC8"/>
      </a:accent5>
      <a:accent6>
        <a:srgbClr val="8A8AE7"/>
      </a:accent6>
      <a:hlink>
        <a:srgbClr val="008000"/>
      </a:hlink>
      <a:folHlink>
        <a:srgbClr val="FF9966"/>
      </a:folHlink>
    </a:clrScheme>
    <a:fontScheme name="3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colormaster">
  <a:themeElements>
    <a:clrScheme name="">
      <a:dk1>
        <a:srgbClr val="000000"/>
      </a:dk1>
      <a:lt1>
        <a:srgbClr val="800080"/>
      </a:lt1>
      <a:dk2>
        <a:srgbClr val="800080"/>
      </a:dk2>
      <a:lt2>
        <a:srgbClr val="C0C0C0"/>
      </a:lt2>
      <a:accent1>
        <a:srgbClr val="D60093"/>
      </a:accent1>
      <a:accent2>
        <a:srgbClr val="9999FF"/>
      </a:accent2>
      <a:accent3>
        <a:srgbClr val="C0AAC0"/>
      </a:accent3>
      <a:accent4>
        <a:srgbClr val="000000"/>
      </a:accent4>
      <a:accent5>
        <a:srgbClr val="E8AAC8"/>
      </a:accent5>
      <a:accent6>
        <a:srgbClr val="8A8AE7"/>
      </a:accent6>
      <a:hlink>
        <a:srgbClr val="008000"/>
      </a:hlink>
      <a:folHlink>
        <a:srgbClr val="FF9966"/>
      </a:folHlink>
    </a:clrScheme>
    <a:fontScheme name="4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colormaster">
  <a:themeElements>
    <a:clrScheme name="">
      <a:dk1>
        <a:srgbClr val="C0C0C0"/>
      </a:dk1>
      <a:lt1>
        <a:srgbClr val="FFFFFF"/>
      </a:lt1>
      <a:dk2>
        <a:srgbClr val="800080"/>
      </a:dk2>
      <a:lt2>
        <a:srgbClr val="800080"/>
      </a:lt2>
      <a:accent1>
        <a:srgbClr val="D60093"/>
      </a:accent1>
      <a:accent2>
        <a:srgbClr val="9999FF"/>
      </a:accent2>
      <a:accent3>
        <a:srgbClr val="C0AAC0"/>
      </a:accent3>
      <a:accent4>
        <a:srgbClr val="DADADA"/>
      </a:accent4>
      <a:accent5>
        <a:srgbClr val="E8AAC8"/>
      </a:accent5>
      <a:accent6>
        <a:srgbClr val="8A8AE7"/>
      </a:accent6>
      <a:hlink>
        <a:srgbClr val="008000"/>
      </a:hlink>
      <a:folHlink>
        <a:srgbClr val="FF9966"/>
      </a:folHlink>
    </a:clrScheme>
    <a:fontScheme name="5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colormaster">
  <a:themeElements>
    <a:clrScheme name="">
      <a:dk1>
        <a:srgbClr val="C0C0C0"/>
      </a:dk1>
      <a:lt1>
        <a:srgbClr val="FFFFFF"/>
      </a:lt1>
      <a:dk2>
        <a:srgbClr val="0066CC"/>
      </a:dk2>
      <a:lt2>
        <a:srgbClr val="CCECFF"/>
      </a:lt2>
      <a:accent1>
        <a:srgbClr val="FF3399"/>
      </a:accent1>
      <a:accent2>
        <a:srgbClr val="99CCFF"/>
      </a:accent2>
      <a:accent3>
        <a:srgbClr val="AAB8E2"/>
      </a:accent3>
      <a:accent4>
        <a:srgbClr val="DADADA"/>
      </a:accent4>
      <a:accent5>
        <a:srgbClr val="FFADCA"/>
      </a:accent5>
      <a:accent6>
        <a:srgbClr val="8AB9E7"/>
      </a:accent6>
      <a:hlink>
        <a:srgbClr val="FF5050"/>
      </a:hlink>
      <a:folHlink>
        <a:srgbClr val="FFFF99"/>
      </a:folHlink>
    </a:clrScheme>
    <a:fontScheme name="6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colormaster">
  <a:themeElements>
    <a:clrScheme name="">
      <a:dk1>
        <a:srgbClr val="000000"/>
      </a:dk1>
      <a:lt1>
        <a:srgbClr val="0066CC"/>
      </a:lt1>
      <a:dk2>
        <a:srgbClr val="336699"/>
      </a:dk2>
      <a:lt2>
        <a:srgbClr val="C0C0C0"/>
      </a:lt2>
      <a:accent1>
        <a:srgbClr val="FF3399"/>
      </a:accent1>
      <a:accent2>
        <a:srgbClr val="99CCFF"/>
      </a:accent2>
      <a:accent3>
        <a:srgbClr val="AAB8E2"/>
      </a:accent3>
      <a:accent4>
        <a:srgbClr val="000000"/>
      </a:accent4>
      <a:accent5>
        <a:srgbClr val="FFADCA"/>
      </a:accent5>
      <a:accent6>
        <a:srgbClr val="8AB9E7"/>
      </a:accent6>
      <a:hlink>
        <a:srgbClr val="FF5050"/>
      </a:hlink>
      <a:folHlink>
        <a:srgbClr val="FFFF99"/>
      </a:folHlink>
    </a:clrScheme>
    <a:fontScheme name="7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7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colormaster">
  <a:themeElements>
    <a:clrScheme name="">
      <a:dk1>
        <a:srgbClr val="C0C0C0"/>
      </a:dk1>
      <a:lt1>
        <a:srgbClr val="FFFFFF"/>
      </a:lt1>
      <a:dk2>
        <a:srgbClr val="0066CC"/>
      </a:dk2>
      <a:lt2>
        <a:srgbClr val="336699"/>
      </a:lt2>
      <a:accent1>
        <a:srgbClr val="FF3399"/>
      </a:accent1>
      <a:accent2>
        <a:srgbClr val="99CCFF"/>
      </a:accent2>
      <a:accent3>
        <a:srgbClr val="AAB8E2"/>
      </a:accent3>
      <a:accent4>
        <a:srgbClr val="DADADA"/>
      </a:accent4>
      <a:accent5>
        <a:srgbClr val="FFADCA"/>
      </a:accent5>
      <a:accent6>
        <a:srgbClr val="8AB9E7"/>
      </a:accent6>
      <a:hlink>
        <a:srgbClr val="FF5050"/>
      </a:hlink>
      <a:folHlink>
        <a:srgbClr val="FFFF99"/>
      </a:folHlink>
    </a:clrScheme>
    <a:fontScheme name="8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112</Template>
  <TotalTime>220</TotalTime>
  <Words>408</Words>
  <Application>Microsoft Macintosh PowerPoint</Application>
  <PresentationFormat>On-screen Show (4:3)</PresentationFormat>
  <Paragraphs>38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10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vees</vt:lpstr>
      <vt:lpstr>1_colormaster</vt:lpstr>
      <vt:lpstr>2_colormaster</vt:lpstr>
      <vt:lpstr>3_colormaster</vt:lpstr>
      <vt:lpstr>4_colormaster</vt:lpstr>
      <vt:lpstr>5_colormaster</vt:lpstr>
      <vt:lpstr>6_colormaster</vt:lpstr>
      <vt:lpstr>7_colormaster</vt:lpstr>
      <vt:lpstr>8_colormaster</vt:lpstr>
      <vt:lpstr>Clarity</vt:lpstr>
      <vt:lpstr>Rational functions</vt:lpstr>
      <vt:lpstr>You and your friends go to BJ’s for one of your friends birthday. The total bill comes to $215 including tip. You decide to split it evenly since you all don’t want to get into an argument.      </vt:lpstr>
      <vt:lpstr>PowerPoint Presentation</vt:lpstr>
      <vt:lpstr>Three of your friends leave before paying their portion.    </vt:lpstr>
      <vt:lpstr>PowerPoint Presentation</vt:lpstr>
      <vt:lpstr>Because your waitress was so nice to your group, you decide to each give an extra $2 as a tip.   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Objective</dc:title>
  <dc:creator>Jamison</dc:creator>
  <cp:lastModifiedBy>Mike Davis</cp:lastModifiedBy>
  <cp:revision>6</cp:revision>
  <dcterms:created xsi:type="dcterms:W3CDTF">2013-08-22T03:51:48Z</dcterms:created>
  <dcterms:modified xsi:type="dcterms:W3CDTF">2017-07-05T16:26:57Z</dcterms:modified>
</cp:coreProperties>
</file>