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81" r:id="rId4"/>
    <p:sldId id="270" r:id="rId5"/>
    <p:sldId id="261" r:id="rId6"/>
    <p:sldId id="274" r:id="rId7"/>
    <p:sldId id="275" r:id="rId8"/>
    <p:sldId id="271" r:id="rId9"/>
    <p:sldId id="276" r:id="rId10"/>
    <p:sldId id="263" r:id="rId11"/>
    <p:sldId id="277" r:id="rId12"/>
    <p:sldId id="272" r:id="rId13"/>
    <p:sldId id="278" r:id="rId14"/>
    <p:sldId id="258" r:id="rId15"/>
    <p:sldId id="279" r:id="rId16"/>
    <p:sldId id="273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1"/>
    <p:restoredTop sz="94614"/>
  </p:normalViewPr>
  <p:slideViewPr>
    <p:cSldViewPr snapToGrid="0" snapToObjects="1">
      <p:cViewPr varScale="1">
        <p:scale>
          <a:sx n="91" d="100"/>
          <a:sy n="91" d="100"/>
        </p:scale>
        <p:origin x="20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1A62D-E19F-8343-9F34-8DA4EA194BF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EA3B-250C-554E-BA72-829DF040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1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8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4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A3B-250C-554E-BA72-829DF04055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AA7DA2B-8551-4A46-9CB0-1F69FA044505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F3D9-580D-D44B-8A81-609E72B7D935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D149-F5CB-394D-BC0C-83458CE690FF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16DA-CE76-5F48-84D6-6CD6D982601C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7AED-65EB-8848-9372-47A78D49D264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FCF3-9AE4-EB43-836C-AD4021ABCFCA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338E-28B7-1A44-9C10-ABA1D242BCEA}" type="datetime1">
              <a:rPr lang="en-US" smtClean="0"/>
              <a:t>7/31/17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EBD7-2B3E-684D-9BC5-BC5BA58C7E82}" type="datetime1">
              <a:rPr lang="en-US" smtClean="0"/>
              <a:t>7/31/17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00E1-9886-284F-BDD8-FFB486A52161}" type="datetime1">
              <a:rPr lang="en-US" smtClean="0"/>
              <a:t>7/31/17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2DA-B055-E94A-A755-8A4FD6CB86F0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91E-2B2B-F547-86AF-83769156F96A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32EF0C8-7159-E140-8160-CCA1497830CB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BCEC8B7-ECC6-484E-9C34-FEAF9DEC7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3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Success Scorecard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Edward Karpp</a:t>
            </a:r>
          </a:p>
          <a:p>
            <a:r>
              <a:rPr lang="en-US" dirty="0" smtClean="0"/>
              <a:t>Dean of Research, Planning &amp; Grants</a:t>
            </a:r>
          </a:p>
          <a:p>
            <a:endParaRPr lang="en-US" dirty="0"/>
          </a:p>
          <a:p>
            <a:r>
              <a:rPr lang="en-US" dirty="0" smtClean="0"/>
              <a:t>Board of Trustees Retreat – August 7,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Transfer Level Achievement: Trends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995502"/>
            <a:ext cx="10643616" cy="5609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995502"/>
            <a:ext cx="10643616" cy="5609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995499"/>
            <a:ext cx="10640368" cy="5607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995502"/>
            <a:ext cx="10643616" cy="5609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995502"/>
            <a:ext cx="10643616" cy="560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Transfer Level Achievement: Gaps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6" cy="5609377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6" cy="560937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6" cy="5609377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6" cy="5609377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5" cy="5609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114" y="6172200"/>
            <a:ext cx="17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Only data cells with 20 or more students are shown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/>
          <a:lstStyle/>
          <a:p>
            <a:r>
              <a:rPr lang="en-US" dirty="0" smtClean="0"/>
              <a:t>Persistence Rate: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new students enrolled in three consecutive semesters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4732" y="4583991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568696" y="1088697"/>
            <a:ext cx="514350" cy="90822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180" y="5978451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Semesters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0" y="1802497"/>
            <a:ext cx="4544569" cy="2300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First-time college students earning 6+ units in first 3 years and attempting Math or English in first 3 </a:t>
            </a:r>
            <a:r>
              <a:rPr lang="en-US" dirty="0" smtClean="0">
                <a:solidFill>
                  <a:sysClr val="windowText" lastClr="000000"/>
                </a:solidFill>
              </a:rPr>
              <a:t>years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Overall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Prepared Students*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Unprepared Students*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9330" y="1802497"/>
            <a:ext cx="4274820" cy="2300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Enrolled in credit course during three consecutive primary terms (Fall/Spring)</a:t>
            </a:r>
          </a:p>
        </p:txBody>
      </p:sp>
      <p:sp>
        <p:nvSpPr>
          <p:cNvPr id="3" name="Oval 2"/>
          <p:cNvSpPr/>
          <p:nvPr/>
        </p:nvSpPr>
        <p:spPr>
          <a:xfrm>
            <a:off x="1261870" y="4445448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Entry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58148"/>
            <a:ext cx="11292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Prepared students’ first English course was transferable and first Math course was transferable or associate degree applicable.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Persistence Rate: 2010-11 Cohort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65627"/>
            <a:ext cx="10574285" cy="552461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65470"/>
            <a:ext cx="10574285" cy="552461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65470"/>
            <a:ext cx="10574285" cy="552461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65627"/>
            <a:ext cx="10574285" cy="5524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8820" y="3339070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19004" y="3339070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49188" y="3339070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Persistence Rate: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5" y="1216152"/>
            <a:ext cx="10560493" cy="5621826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7" y="1216152"/>
            <a:ext cx="10563750" cy="562356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5" y="1216152"/>
            <a:ext cx="10560493" cy="5621826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" y="1216152"/>
            <a:ext cx="10561319" cy="562226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Persistence Rate: Gaps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5" cy="560937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5" cy="560937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5" cy="5609377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23243"/>
            <a:ext cx="10643615" cy="5609377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5" cy="560937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114" y="6172200"/>
            <a:ext cx="17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Only data cells with 20 or more students are shown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/>
          <a:lstStyle/>
          <a:p>
            <a:r>
              <a:rPr lang="en-US" dirty="0" smtClean="0"/>
              <a:t>30 Unit Rate: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new students who earn 30 or more units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4732" y="4583991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568696" y="1088697"/>
            <a:ext cx="514350" cy="90822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180" y="5978451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Years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0" y="1802497"/>
            <a:ext cx="4544569" cy="2300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First-time college students earning 6+ units in first 3 years and attempting Math or English in first 3 </a:t>
            </a:r>
            <a:r>
              <a:rPr lang="en-US" dirty="0" smtClean="0">
                <a:solidFill>
                  <a:sysClr val="windowText" lastClr="000000"/>
                </a:solidFill>
              </a:rPr>
              <a:t>years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Overall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Prepared Students*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Unprepared Students*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9330" y="1802497"/>
            <a:ext cx="4274820" cy="2300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Earned 30+ units in California community college system</a:t>
            </a:r>
          </a:p>
        </p:txBody>
      </p:sp>
      <p:sp>
        <p:nvSpPr>
          <p:cNvPr id="3" name="Oval 2"/>
          <p:cNvSpPr/>
          <p:nvPr/>
        </p:nvSpPr>
        <p:spPr>
          <a:xfrm>
            <a:off x="1261870" y="4445448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Entry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58148"/>
            <a:ext cx="11292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Prepared students’ first English course was transferable and first Math course was transferable or associate degree applicable.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30 Unit Rate: 2010-11 Cohort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83620"/>
            <a:ext cx="10574285" cy="5488623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83463"/>
            <a:ext cx="10574285" cy="5488623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83463"/>
            <a:ext cx="10574285" cy="5488623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9" y="1283620"/>
            <a:ext cx="10574285" cy="5488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8820" y="3339070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19004" y="3339070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49188" y="3339070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30 Unit Rate: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5" y="1242422"/>
            <a:ext cx="10560493" cy="556928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7" y="1242430"/>
            <a:ext cx="10563750" cy="5571003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5" y="1242422"/>
            <a:ext cx="10560493" cy="5569285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" y="1242425"/>
            <a:ext cx="10561319" cy="5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30 Unit Rate: Gaps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" y="1223243"/>
            <a:ext cx="10630159" cy="560937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" y="1223243"/>
            <a:ext cx="10630159" cy="560937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" y="1223243"/>
            <a:ext cx="10630159" cy="5609377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" y="1223243"/>
            <a:ext cx="10630159" cy="5609377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3" y="1216152"/>
            <a:ext cx="10630157" cy="5609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114" y="6172200"/>
            <a:ext cx="17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Only data cells with 20 or more students are shown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Scorecard Metrics for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17703"/>
            <a:ext cx="4944618" cy="4351337"/>
          </a:xfrm>
        </p:spPr>
        <p:txBody>
          <a:bodyPr numCol="1">
            <a:noAutofit/>
          </a:bodyPr>
          <a:lstStyle/>
          <a:p>
            <a:r>
              <a:rPr lang="en-US" sz="2400" b="1" dirty="0" smtClean="0"/>
              <a:t>Basic Skills Metrics</a:t>
            </a:r>
          </a:p>
          <a:p>
            <a:pPr lvl="1"/>
            <a:r>
              <a:rPr lang="en-US" sz="2400" dirty="0" smtClean="0"/>
              <a:t>Remedial/ESL</a:t>
            </a:r>
          </a:p>
          <a:p>
            <a:pPr lvl="1"/>
            <a:r>
              <a:rPr lang="en-US" sz="2400" dirty="0" smtClean="0"/>
              <a:t>Transfer Level </a:t>
            </a:r>
            <a:r>
              <a:rPr lang="en-US" sz="2400" dirty="0" smtClean="0"/>
              <a:t>Achievement </a:t>
            </a:r>
            <a:r>
              <a:rPr lang="en-US" sz="2400" dirty="0" smtClean="0">
                <a:solidFill>
                  <a:srgbClr val="00B050"/>
                </a:solidFill>
              </a:rPr>
              <a:t>(new)</a:t>
            </a:r>
            <a:endParaRPr lang="en-US" sz="2400" dirty="0" smtClean="0">
              <a:solidFill>
                <a:srgbClr val="00B050"/>
              </a:solidFill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Completion Metrics</a:t>
            </a:r>
          </a:p>
          <a:p>
            <a:pPr lvl="1"/>
            <a:r>
              <a:rPr lang="en-US" sz="2400" dirty="0" smtClean="0"/>
              <a:t>Persistence</a:t>
            </a:r>
          </a:p>
          <a:p>
            <a:pPr lvl="1"/>
            <a:r>
              <a:rPr lang="en-US" sz="2400" dirty="0" smtClean="0"/>
              <a:t>30 Units</a:t>
            </a:r>
          </a:p>
          <a:p>
            <a:pPr lvl="1"/>
            <a:r>
              <a:rPr lang="en-US" sz="2400" dirty="0" smtClean="0"/>
              <a:t>Degree/Transfer Completion</a:t>
            </a:r>
          </a:p>
          <a:p>
            <a:pPr marL="917575" indent="-169863"/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602920" y="2117703"/>
            <a:ext cx="4495609" cy="435133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CTE (Career Technical Education) Metrics</a:t>
            </a:r>
          </a:p>
          <a:p>
            <a:pPr lvl="1"/>
            <a:r>
              <a:rPr lang="en-US" sz="2400" dirty="0" smtClean="0"/>
              <a:t>CTE Rate</a:t>
            </a:r>
          </a:p>
          <a:p>
            <a:pPr lvl="1"/>
            <a:r>
              <a:rPr lang="en-US" sz="2400" dirty="0" smtClean="0"/>
              <a:t>Skills </a:t>
            </a:r>
            <a:r>
              <a:rPr lang="en-US" sz="2400" dirty="0" smtClean="0"/>
              <a:t>Builders </a:t>
            </a:r>
            <a:r>
              <a:rPr lang="en-US" sz="2400" dirty="0" smtClean="0">
                <a:solidFill>
                  <a:srgbClr val="00B050"/>
                </a:solidFill>
              </a:rPr>
              <a:t>(new)</a:t>
            </a:r>
            <a:endParaRPr lang="en-US" sz="2400" dirty="0" smtClean="0">
              <a:solidFill>
                <a:srgbClr val="00B050"/>
              </a:solidFill>
            </a:endParaRP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CDCP (Career Development and College Preparation) Rate</a:t>
            </a:r>
            <a:endParaRPr lang="en-US" sz="2000" dirty="0" smtClean="0"/>
          </a:p>
          <a:p>
            <a:pPr marL="917575" indent="-16986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178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/>
          <a:lstStyle/>
          <a:p>
            <a:r>
              <a:rPr lang="en-US" dirty="0" smtClean="0"/>
              <a:t>Completion Rate: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new students who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degree or certificate, or transfer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4732" y="4583991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568696" y="1088697"/>
            <a:ext cx="514350" cy="90822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180" y="5978451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Years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0" y="1802497"/>
            <a:ext cx="4544569" cy="2300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First-time college students earning 6+ units in first 3 years and attempting Math or English in first 3 </a:t>
            </a:r>
            <a:r>
              <a:rPr lang="en-US" dirty="0" smtClean="0">
                <a:solidFill>
                  <a:sysClr val="windowText" lastClr="000000"/>
                </a:solidFill>
              </a:rPr>
              <a:t>years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Overall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Prepared Students*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</a:rPr>
              <a:t>Unprepared Students*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9330" y="1802497"/>
            <a:ext cx="4274820" cy="2300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Completed degree or certificate, transferred, or became transfer prepared (60+ transferable units with GPA of 2.0+)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61870" y="4445448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Entry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58148"/>
            <a:ext cx="11292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Prepared students’ first English course was transferable and first Math course was transferable or associate degree applicable.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Completion Rate: 2010-11 Cohort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21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4" y="1283620"/>
            <a:ext cx="10359775" cy="5488623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4" y="1283463"/>
            <a:ext cx="10359775" cy="5488623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4" y="1283463"/>
            <a:ext cx="10359775" cy="5488623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4" y="1283620"/>
            <a:ext cx="10359775" cy="5488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8820" y="1087818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19004" y="1087818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23</a:t>
            </a:r>
            <a:r>
              <a:rPr lang="en-US" baseline="30000" smtClean="0"/>
              <a:t>rd</a:t>
            </a:r>
            <a:r>
              <a:rPr lang="en-US" smtClean="0"/>
              <a:t> in </a:t>
            </a:r>
            <a:r>
              <a:rPr lang="en-US" dirty="0" smtClean="0"/>
              <a:t>State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49188" y="1087818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in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Completion Rate: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9" y="1242422"/>
            <a:ext cx="10512025" cy="556928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" y="1242430"/>
            <a:ext cx="10515268" cy="5571003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9" y="1242422"/>
            <a:ext cx="10512025" cy="5569285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" y="1242425"/>
            <a:ext cx="10512846" cy="5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Completion Rate: Gaps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8" y="1223243"/>
            <a:ext cx="10580687" cy="560937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8" y="1223243"/>
            <a:ext cx="10580687" cy="560937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8" y="1223243"/>
            <a:ext cx="10580687" cy="5609377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8" y="1223243"/>
            <a:ext cx="10580687" cy="5609377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9" y="1216152"/>
            <a:ext cx="10580685" cy="5609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114" y="6172200"/>
            <a:ext cx="17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Only data cells with 20 or more students are shown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/>
          <a:lstStyle/>
          <a:p>
            <a:r>
              <a:rPr lang="en-US" dirty="0" smtClean="0"/>
              <a:t>CTE Rate: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CTE students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complete with a degree or certificate, or transfer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84732" y="4583991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568696" y="1088697"/>
            <a:ext cx="514350" cy="90822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180" y="5978451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Years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0" y="1802497"/>
            <a:ext cx="4544569" cy="2300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Students enrolling in a CTE course and completing 8 or more units in the same discipline within 3 years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9330" y="1802497"/>
            <a:ext cx="4274820" cy="2300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Completed degree or certificate, transferred, or became transfer prepared (60+ transferable units with GPA of 2.0+)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61870" y="4445448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790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CTE Rate: 2010-11 Cohort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6617" y="1875909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CTE Rate: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CTE Rate: Gaps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8" y="1223243"/>
            <a:ext cx="10580687" cy="560937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9" y="1216152"/>
            <a:ext cx="10580685" cy="560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114" y="6172200"/>
            <a:ext cx="17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Only data cells with 20 or more students are shown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/>
          <a:lstStyle/>
          <a:p>
            <a:r>
              <a:rPr lang="en-US" dirty="0" smtClean="0"/>
              <a:t>Skills Builders: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 in wages for students completing CTE courses but not completing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4732" y="4583991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568696" y="1088697"/>
            <a:ext cx="514350" cy="90822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180" y="5978451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Year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0" y="1802497"/>
            <a:ext cx="4544569" cy="2300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Students passing higher-level CTE coursework in one academic year who did not return the following year or complete a degree or certificate or transfer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9330" y="1802497"/>
            <a:ext cx="4274820" cy="2300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Median change in wages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61870" y="4445448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9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Skills Builders: 2013-2014 Students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29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6617" y="2991276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67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049463"/>
            <a:ext cx="9236366" cy="435133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Statewide Average</a:t>
            </a:r>
          </a:p>
          <a:p>
            <a:r>
              <a:rPr lang="en-US" sz="2800" b="1" dirty="0" smtClean="0"/>
              <a:t>Peer Group Average </a:t>
            </a:r>
            <a:r>
              <a:rPr lang="en-US" sz="2800" dirty="0" smtClean="0"/>
              <a:t>(</a:t>
            </a:r>
            <a:r>
              <a:rPr lang="en-US" sz="2600" dirty="0" smtClean="0"/>
              <a:t>New Peer Group for 2017)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American River, Cabrillo, College of the Canyons, Coastline, Glendale, Lake Tahoe, Monterey, Napa, San Diego City, San Jose City, Santa Rosa, Santiago Canyon, College of the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Siskiyous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(13 colleges)</a:t>
            </a:r>
            <a:endParaRPr lang="en-US" sz="2600" dirty="0" smtClean="0"/>
          </a:p>
          <a:p>
            <a:r>
              <a:rPr lang="en-US" sz="2800" b="1" dirty="0" smtClean="0"/>
              <a:t>Region 7 Average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Compton, East LA, El Camino, Glendale, LA City, LA Harbor, LA Mission, LA Pierce, LA Southwest, LA Trade Tech, LA Valley, Pasadena, Santa Monica, West LA (14 colleges)</a:t>
            </a:r>
          </a:p>
          <a:p>
            <a:pPr marL="917575" indent="-169863"/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Skills Builders: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16152"/>
            <a:ext cx="10643616" cy="56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/>
          <a:lstStyle/>
          <a:p>
            <a:r>
              <a:rPr lang="en-US" dirty="0" smtClean="0"/>
              <a:t>CDCP Rate: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Completion of Career Development and College Preparation (CDCP) noncredit students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4732" y="4583991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568696" y="1088697"/>
            <a:ext cx="514350" cy="90822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180" y="5978451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 Years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0" y="1802497"/>
            <a:ext cx="4544569" cy="2300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Students attempting 2 or more CDCP noncredit courses, completing 4 or more attendance hours in each, within 3 years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9330" y="1802497"/>
            <a:ext cx="4274820" cy="2300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Completed </a:t>
            </a:r>
            <a:r>
              <a:rPr lang="en-US" dirty="0" smtClean="0">
                <a:solidFill>
                  <a:sysClr val="windowText" lastClr="000000"/>
                </a:solidFill>
              </a:rPr>
              <a:t>a CDCP certificate, a credit degree </a:t>
            </a:r>
            <a:r>
              <a:rPr lang="en-US" dirty="0">
                <a:solidFill>
                  <a:sysClr val="windowText" lastClr="000000"/>
                </a:solidFill>
              </a:rPr>
              <a:t>or certificate, transferred, or became transfer prepared (60+ transferable units with GPA of 2.0+)</a:t>
            </a:r>
          </a:p>
        </p:txBody>
      </p:sp>
      <p:sp>
        <p:nvSpPr>
          <p:cNvPr id="3" name="Oval 2"/>
          <p:cNvSpPr/>
          <p:nvPr/>
        </p:nvSpPr>
        <p:spPr>
          <a:xfrm>
            <a:off x="1261870" y="4445448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Entry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923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CDCP Rate: 2010-2011 Cohort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32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6617" y="2092614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CDCP Rate: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CDCP Rate: Gaps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3" y="1223243"/>
            <a:ext cx="10567476" cy="560937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4" y="1216152"/>
            <a:ext cx="10567474" cy="560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114" y="6172200"/>
            <a:ext cx="17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Only data cells with 20 or more students are shown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/>
          <a:lstStyle/>
          <a:p>
            <a:r>
              <a:rPr lang="en-US" dirty="0" smtClean="0"/>
              <a:t>Remedial / ESL </a:t>
            </a:r>
            <a:r>
              <a:rPr lang="en-US" dirty="0" smtClean="0"/>
              <a:t>Metrics: Definitions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basic skills Math/English/ESL students who pass college-level courses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61872" y="4962590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545836" y="1467296"/>
            <a:ext cx="514350" cy="90822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6320" y="635705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Years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0" y="1802497"/>
            <a:ext cx="4544569" cy="888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Attempted Math course 2-4 levels below transfer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1870" y="2768666"/>
            <a:ext cx="4544569" cy="8884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Attempted </a:t>
            </a:r>
            <a:r>
              <a:rPr lang="en-US" dirty="0" smtClean="0">
                <a:solidFill>
                  <a:sysClr val="windowText" lastClr="000000"/>
                </a:solidFill>
              </a:rPr>
              <a:t>English course 1-4 </a:t>
            </a:r>
            <a:r>
              <a:rPr lang="en-US" dirty="0">
                <a:solidFill>
                  <a:sysClr val="windowText" lastClr="000000"/>
                </a:solidFill>
              </a:rPr>
              <a:t>levels below transfer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1870" y="3734835"/>
            <a:ext cx="4544569" cy="8884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Attempted </a:t>
            </a:r>
            <a:r>
              <a:rPr lang="en-US" dirty="0" smtClean="0">
                <a:solidFill>
                  <a:sysClr val="windowText" lastClr="000000"/>
                </a:solidFill>
              </a:rPr>
              <a:t>ESL course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below </a:t>
            </a:r>
            <a:r>
              <a:rPr lang="en-US" dirty="0">
                <a:solidFill>
                  <a:sysClr val="windowText" lastClr="000000"/>
                </a:solidFill>
              </a:rPr>
              <a:t>transfer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69330" y="1802496"/>
            <a:ext cx="4274820" cy="888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Passed transferable or associate degree applicable Math course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9330" y="2768666"/>
            <a:ext cx="4274820" cy="8884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Passed transferable or associate degree applicable English course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9330" y="3734834"/>
            <a:ext cx="4274820" cy="8884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Passed associate degree applicable English course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39010" y="4824047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Entry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844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Remedial / ESL </a:t>
            </a:r>
            <a:r>
              <a:rPr lang="en-US" sz="4000" dirty="0" smtClean="0"/>
              <a:t>Metrics: 2010-11 Cohort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65627"/>
            <a:ext cx="10643616" cy="552461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65470"/>
            <a:ext cx="10643616" cy="552461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65470"/>
            <a:ext cx="10643616" cy="552461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65627"/>
            <a:ext cx="10643616" cy="5524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8820" y="1730189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36617" y="1734239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 Peer Group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06119" y="1730189"/>
            <a:ext cx="234315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 State</a:t>
            </a:r>
          </a:p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in Region</a:t>
            </a:r>
          </a:p>
          <a:p>
            <a:pPr algn="ctr"/>
            <a:r>
              <a:rPr lang="en-US" dirty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Remedial / ESL </a:t>
            </a:r>
            <a:r>
              <a:rPr lang="en-US" dirty="0" smtClean="0"/>
              <a:t>Metrics: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/>
          <a:lstStyle/>
          <a:p>
            <a:r>
              <a:rPr lang="en-US" dirty="0" smtClean="0"/>
              <a:t>Remedial / ESL </a:t>
            </a:r>
            <a:r>
              <a:rPr lang="en-US" dirty="0" smtClean="0"/>
              <a:t>Metrics: Gaps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16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114" y="6172200"/>
            <a:ext cx="17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Only data cells with 20 or more students are shown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4475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Transfer Level Achievement: Definitions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872" y="1091087"/>
            <a:ext cx="100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new students who pass transferable Math and English courses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61872" y="4665410"/>
            <a:ext cx="908227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3518179" y="3270639"/>
            <a:ext cx="367235" cy="4575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1676" y="5678924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Year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61872" y="1815424"/>
            <a:ext cx="4544569" cy="23588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First-time college students earning 6+ units in first 3 years and attempting </a:t>
            </a:r>
            <a:r>
              <a:rPr lang="en-US" dirty="0" smtClean="0">
                <a:solidFill>
                  <a:sysClr val="windowText" lastClr="000000"/>
                </a:solidFill>
              </a:rPr>
              <a:t>Math and English </a:t>
            </a:r>
            <a:r>
              <a:rPr lang="en-US" dirty="0">
                <a:solidFill>
                  <a:sysClr val="windowText" lastClr="000000"/>
                </a:solidFill>
              </a:rPr>
              <a:t>in first year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69332" y="1815424"/>
            <a:ext cx="4274820" cy="11438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Passed transferable Math course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9332" y="3037078"/>
            <a:ext cx="4274820" cy="1137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Passed transferable English course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" y="222718"/>
            <a:ext cx="1238116" cy="9144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1261872" y="4665408"/>
            <a:ext cx="4727448" cy="64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5730800" y="1609992"/>
            <a:ext cx="422552" cy="90556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98720" y="629228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Years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39010" y="4526867"/>
            <a:ext cx="935786" cy="9357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Entry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16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37744"/>
            <a:ext cx="9692640" cy="1325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Transfer Level Achievement: 2014-15 Cohort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7" y="80009"/>
            <a:ext cx="722125" cy="696595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BCEC8B7-ECC6-484E-9C34-FEAF9DEC79D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216152"/>
            <a:ext cx="10643616" cy="5623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65671" y="1216152"/>
            <a:ext cx="1367838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in State</a:t>
            </a:r>
          </a:p>
          <a:p>
            <a:pPr algn="ctr"/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in Region</a:t>
            </a:r>
          </a:p>
          <a:p>
            <a:pPr algn="ctr"/>
            <a:r>
              <a:rPr lang="en-US" sz="1400" dirty="0" smtClean="0"/>
              <a:t>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 Peer Group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8998" y="1216152"/>
            <a:ext cx="1367838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 State</a:t>
            </a:r>
          </a:p>
          <a:p>
            <a:pPr algn="ctr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 Region</a:t>
            </a:r>
          </a:p>
          <a:p>
            <a:pPr algn="ctr"/>
            <a:r>
              <a:rPr lang="en-US" sz="1400" dirty="0" smtClean="0"/>
              <a:t>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 Peer Group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769840" y="1216152"/>
            <a:ext cx="1367838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in State</a:t>
            </a:r>
          </a:p>
          <a:p>
            <a:pPr algn="ctr"/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in Region</a:t>
            </a:r>
          </a:p>
          <a:p>
            <a:pPr algn="ctr"/>
            <a:r>
              <a:rPr lang="en-US" sz="1400" dirty="0"/>
              <a:t>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 Peer Group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904695" y="1087818"/>
            <a:ext cx="1367838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 State</a:t>
            </a:r>
          </a:p>
          <a:p>
            <a:pPr algn="ctr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 Region</a:t>
            </a:r>
          </a:p>
          <a:p>
            <a:pPr algn="ctr"/>
            <a:r>
              <a:rPr lang="en-US" sz="1400" dirty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 Peer Group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79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2033</TotalTime>
  <Words>1107</Words>
  <Application>Microsoft Macintosh PowerPoint</Application>
  <PresentationFormat>Widescreen</PresentationFormat>
  <Paragraphs>225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Century Schoolbook</vt:lpstr>
      <vt:lpstr>Wingdings 2</vt:lpstr>
      <vt:lpstr>Arial</vt:lpstr>
      <vt:lpstr>View</vt:lpstr>
      <vt:lpstr>Student Success Scorecard 2017</vt:lpstr>
      <vt:lpstr>Scorecard Metrics for 2017</vt:lpstr>
      <vt:lpstr>Comparisons</vt:lpstr>
      <vt:lpstr>Remedial / ESL Metrics: Definitions</vt:lpstr>
      <vt:lpstr>Remedial / ESL Metrics: 2010-11 Cohort</vt:lpstr>
      <vt:lpstr>Remedial / ESL Metrics: Trends</vt:lpstr>
      <vt:lpstr>Remedial / ESL Metrics: Gaps</vt:lpstr>
      <vt:lpstr>Transfer Level Achievement: Definitions</vt:lpstr>
      <vt:lpstr>Transfer Level Achievement: 2014-15 Cohort</vt:lpstr>
      <vt:lpstr>Transfer Level Achievement: Trends</vt:lpstr>
      <vt:lpstr>Transfer Level Achievement: Gaps</vt:lpstr>
      <vt:lpstr>Persistence Rate: Definition</vt:lpstr>
      <vt:lpstr>Persistence Rate: 2010-11 Cohort</vt:lpstr>
      <vt:lpstr>Persistence Rate: Trends</vt:lpstr>
      <vt:lpstr>Persistence Rate: Gaps</vt:lpstr>
      <vt:lpstr>30 Unit Rate: Definition</vt:lpstr>
      <vt:lpstr>30 Unit Rate: 2010-11 Cohort</vt:lpstr>
      <vt:lpstr>30 Unit Rate: Trends</vt:lpstr>
      <vt:lpstr>30 Unit Rate: Gaps</vt:lpstr>
      <vt:lpstr>Completion Rate: Definition</vt:lpstr>
      <vt:lpstr>Completion Rate: 2010-11 Cohort</vt:lpstr>
      <vt:lpstr>Completion Rate: Trends</vt:lpstr>
      <vt:lpstr>Completion Rate: Gaps</vt:lpstr>
      <vt:lpstr>CTE Rate: Definition</vt:lpstr>
      <vt:lpstr>CTE Rate: 2010-11 Cohort</vt:lpstr>
      <vt:lpstr>CTE Rate: Trends</vt:lpstr>
      <vt:lpstr>CTE Rate: Gaps</vt:lpstr>
      <vt:lpstr>Skills Builders: Definition</vt:lpstr>
      <vt:lpstr>Skills Builders: 2013-2014 Students</vt:lpstr>
      <vt:lpstr> Skills Builders: Trends</vt:lpstr>
      <vt:lpstr>CDCP Rate: Definition</vt:lpstr>
      <vt:lpstr>CDCP Rate: 2010-2011 Cohort</vt:lpstr>
      <vt:lpstr> CDCP Rate: Trends</vt:lpstr>
      <vt:lpstr>CDCP Rate: Gaps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Karpp</dc:creator>
  <cp:lastModifiedBy>Edward Karpp</cp:lastModifiedBy>
  <cp:revision>240</cp:revision>
  <cp:lastPrinted>2017-07-31T22:22:12Z</cp:lastPrinted>
  <dcterms:created xsi:type="dcterms:W3CDTF">2017-05-17T19:00:37Z</dcterms:created>
  <dcterms:modified xsi:type="dcterms:W3CDTF">2017-07-31T22:24:01Z</dcterms:modified>
</cp:coreProperties>
</file>