
<file path=[Content_Types].xml><?xml version="1.0" encoding="utf-8"?>
<Types xmlns="http://schemas.openxmlformats.org/package/2006/content-types">
  <Default Extension="xml" ContentType="application/xml"/>
  <Default Extension="jpeg" ContentType="image/jpeg"/>
  <Default Extension="jpg" ContentType="image/jpeg"/>
  <Default Extension="m4v" ContentType="video/unknown"/>
  <Default Extension="xlsx" ContentType="application/vnd.openxmlformats-officedocument.spreadsheetml.sheet"/>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0" r:id="rId1"/>
  </p:sldMasterIdLst>
  <p:notesMasterIdLst>
    <p:notesMasterId r:id="rId24"/>
  </p:notesMasterIdLst>
  <p:sldIdLst>
    <p:sldId id="256" r:id="rId2"/>
    <p:sldId id="257" r:id="rId3"/>
    <p:sldId id="260" r:id="rId4"/>
    <p:sldId id="258" r:id="rId5"/>
    <p:sldId id="259" r:id="rId6"/>
    <p:sldId id="272" r:id="rId7"/>
    <p:sldId id="274" r:id="rId8"/>
    <p:sldId id="261" r:id="rId9"/>
    <p:sldId id="262" r:id="rId10"/>
    <p:sldId id="275" r:id="rId11"/>
    <p:sldId id="263" r:id="rId12"/>
    <p:sldId id="264" r:id="rId13"/>
    <p:sldId id="270" r:id="rId14"/>
    <p:sldId id="265" r:id="rId15"/>
    <p:sldId id="266" r:id="rId16"/>
    <p:sldId id="277" r:id="rId17"/>
    <p:sldId id="267" r:id="rId18"/>
    <p:sldId id="273" r:id="rId19"/>
    <p:sldId id="268" r:id="rId20"/>
    <p:sldId id="271" r:id="rId21"/>
    <p:sldId id="278" r:id="rId22"/>
    <p:sldId id="276"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2CFF0A"/>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9" autoAdjust="0"/>
    <p:restoredTop sz="82962" autoAdjust="0"/>
  </p:normalViewPr>
  <p:slideViewPr>
    <p:cSldViewPr snapToGrid="0" snapToObjects="1">
      <p:cViewPr>
        <p:scale>
          <a:sx n="130" d="100"/>
          <a:sy n="130" d="100"/>
        </p:scale>
        <p:origin x="-2136" y="63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notesMaster" Target="notesMasters/notesMaster1.xml"/><Relationship Id="rId25" Type="http://schemas.openxmlformats.org/officeDocument/2006/relationships/printerSettings" Target="printerSettings/printerSettings1.bin"/><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41"/>
    </mc:Choice>
    <mc:Fallback>
      <c:style val="41"/>
    </mc:Fallback>
  </mc:AlternateContent>
  <c:chart>
    <c:title>
      <c:tx>
        <c:rich>
          <a:bodyPr/>
          <a:lstStyle/>
          <a:p>
            <a:pPr>
              <a:defRPr/>
            </a:pPr>
            <a:r>
              <a:rPr lang="en-US" dirty="0" smtClean="0"/>
              <a:t>How</a:t>
            </a:r>
            <a:r>
              <a:rPr lang="en-US" baseline="0" dirty="0" smtClean="0"/>
              <a:t> Chronic Injuries Happen</a:t>
            </a:r>
            <a:endParaRPr lang="en-US" dirty="0"/>
          </a:p>
        </c:rich>
      </c:tx>
      <c:layout/>
      <c:overlay val="0"/>
    </c:title>
    <c:autoTitleDeleted val="0"/>
    <c:plotArea>
      <c:layout/>
      <c:lineChart>
        <c:grouping val="standard"/>
        <c:varyColors val="0"/>
        <c:ser>
          <c:idx val="0"/>
          <c:order val="0"/>
          <c:tx>
            <c:strRef>
              <c:f>Sheet1!$B$1</c:f>
              <c:strCache>
                <c:ptCount val="1"/>
                <c:pt idx="0">
                  <c:v>Tolerance</c:v>
                </c:pt>
              </c:strCache>
            </c:strRef>
          </c:tx>
          <c:marker>
            <c:symbol val="none"/>
          </c:marker>
          <c:cat>
            <c:numRef>
              <c:f>Sheet1!$A$2:$A$7</c:f>
              <c:numCache>
                <c:formatCode>General</c:formatCode>
                <c:ptCount val="6"/>
                <c:pt idx="0">
                  <c:v>1.0</c:v>
                </c:pt>
                <c:pt idx="1">
                  <c:v>2.0</c:v>
                </c:pt>
                <c:pt idx="2">
                  <c:v>3.0</c:v>
                </c:pt>
                <c:pt idx="3">
                  <c:v>4.0</c:v>
                </c:pt>
                <c:pt idx="4">
                  <c:v>5.0</c:v>
                </c:pt>
                <c:pt idx="5">
                  <c:v>6.0</c:v>
                </c:pt>
              </c:numCache>
            </c:numRef>
          </c:cat>
          <c:val>
            <c:numRef>
              <c:f>Sheet1!$B$2:$B$7</c:f>
              <c:numCache>
                <c:formatCode>General</c:formatCode>
                <c:ptCount val="6"/>
                <c:pt idx="0">
                  <c:v>100.0</c:v>
                </c:pt>
                <c:pt idx="1">
                  <c:v>90.0</c:v>
                </c:pt>
                <c:pt idx="2">
                  <c:v>80.0</c:v>
                </c:pt>
                <c:pt idx="3">
                  <c:v>70.0</c:v>
                </c:pt>
                <c:pt idx="4">
                  <c:v>60.0</c:v>
                </c:pt>
                <c:pt idx="5">
                  <c:v>50.0</c:v>
                </c:pt>
              </c:numCache>
            </c:numRef>
          </c:val>
          <c:smooth val="0"/>
        </c:ser>
        <c:ser>
          <c:idx val="1"/>
          <c:order val="1"/>
          <c:tx>
            <c:strRef>
              <c:f>Sheet1!$C$1</c:f>
              <c:strCache>
                <c:ptCount val="1"/>
                <c:pt idx="0">
                  <c:v>Bad Posture</c:v>
                </c:pt>
              </c:strCache>
            </c:strRef>
          </c:tx>
          <c:spPr>
            <a:ln>
              <a:solidFill>
                <a:srgbClr val="008000"/>
              </a:solidFill>
            </a:ln>
          </c:spPr>
          <c:marker>
            <c:symbol val="none"/>
          </c:marker>
          <c:cat>
            <c:numRef>
              <c:f>Sheet1!$A$2:$A$7</c:f>
              <c:numCache>
                <c:formatCode>General</c:formatCode>
                <c:ptCount val="6"/>
                <c:pt idx="0">
                  <c:v>1.0</c:v>
                </c:pt>
                <c:pt idx="1">
                  <c:v>2.0</c:v>
                </c:pt>
                <c:pt idx="2">
                  <c:v>3.0</c:v>
                </c:pt>
                <c:pt idx="3">
                  <c:v>4.0</c:v>
                </c:pt>
                <c:pt idx="4">
                  <c:v>5.0</c:v>
                </c:pt>
                <c:pt idx="5">
                  <c:v>6.0</c:v>
                </c:pt>
              </c:numCache>
            </c:numRef>
          </c:cat>
          <c:val>
            <c:numRef>
              <c:f>Sheet1!$C$2:$C$7</c:f>
              <c:numCache>
                <c:formatCode>General</c:formatCode>
                <c:ptCount val="6"/>
                <c:pt idx="0">
                  <c:v>20.0</c:v>
                </c:pt>
                <c:pt idx="1">
                  <c:v>30.0</c:v>
                </c:pt>
                <c:pt idx="2">
                  <c:v>30.0</c:v>
                </c:pt>
                <c:pt idx="3">
                  <c:v>40.0</c:v>
                </c:pt>
                <c:pt idx="4">
                  <c:v>40.0</c:v>
                </c:pt>
                <c:pt idx="5">
                  <c:v>50.0</c:v>
                </c:pt>
              </c:numCache>
            </c:numRef>
          </c:val>
          <c:smooth val="0"/>
        </c:ser>
        <c:ser>
          <c:idx val="2"/>
          <c:order val="2"/>
          <c:tx>
            <c:strRef>
              <c:f>Sheet1!$D$1</c:f>
              <c:strCache>
                <c:ptCount val="1"/>
                <c:pt idx="0">
                  <c:v>Lifting Boxes Poorly</c:v>
                </c:pt>
              </c:strCache>
            </c:strRef>
          </c:tx>
          <c:spPr>
            <a:ln>
              <a:solidFill>
                <a:srgbClr val="FF6600"/>
              </a:solidFill>
            </a:ln>
          </c:spPr>
          <c:marker>
            <c:symbol val="none"/>
          </c:marker>
          <c:cat>
            <c:numRef>
              <c:f>Sheet1!$A$2:$A$7</c:f>
              <c:numCache>
                <c:formatCode>General</c:formatCode>
                <c:ptCount val="6"/>
                <c:pt idx="0">
                  <c:v>1.0</c:v>
                </c:pt>
                <c:pt idx="1">
                  <c:v>2.0</c:v>
                </c:pt>
                <c:pt idx="2">
                  <c:v>3.0</c:v>
                </c:pt>
                <c:pt idx="3">
                  <c:v>4.0</c:v>
                </c:pt>
                <c:pt idx="4">
                  <c:v>5.0</c:v>
                </c:pt>
                <c:pt idx="5">
                  <c:v>6.0</c:v>
                </c:pt>
              </c:numCache>
            </c:numRef>
          </c:cat>
          <c:val>
            <c:numRef>
              <c:f>Sheet1!$D$2:$D$7</c:f>
              <c:numCache>
                <c:formatCode>General</c:formatCode>
                <c:ptCount val="6"/>
                <c:pt idx="0">
                  <c:v>0.0</c:v>
                </c:pt>
                <c:pt idx="1">
                  <c:v>50.0</c:v>
                </c:pt>
                <c:pt idx="2">
                  <c:v>0.0</c:v>
                </c:pt>
                <c:pt idx="3">
                  <c:v>50.0</c:v>
                </c:pt>
                <c:pt idx="4">
                  <c:v>0.0</c:v>
                </c:pt>
                <c:pt idx="5">
                  <c:v>50.0</c:v>
                </c:pt>
              </c:numCache>
            </c:numRef>
          </c:val>
          <c:smooth val="0"/>
        </c:ser>
        <c:dLbls>
          <c:showLegendKey val="0"/>
          <c:showVal val="0"/>
          <c:showCatName val="0"/>
          <c:showSerName val="0"/>
          <c:showPercent val="0"/>
          <c:showBubbleSize val="0"/>
        </c:dLbls>
        <c:marker val="1"/>
        <c:smooth val="0"/>
        <c:axId val="2110941560"/>
        <c:axId val="2110944536"/>
      </c:lineChart>
      <c:catAx>
        <c:axId val="2110941560"/>
        <c:scaling>
          <c:orientation val="minMax"/>
        </c:scaling>
        <c:delete val="0"/>
        <c:axPos val="b"/>
        <c:numFmt formatCode="General" sourceLinked="1"/>
        <c:majorTickMark val="none"/>
        <c:minorTickMark val="none"/>
        <c:tickLblPos val="nextTo"/>
        <c:crossAx val="2110944536"/>
        <c:crosses val="autoZero"/>
        <c:auto val="1"/>
        <c:lblAlgn val="ctr"/>
        <c:lblOffset val="100"/>
        <c:noMultiLvlLbl val="0"/>
      </c:catAx>
      <c:valAx>
        <c:axId val="2110944536"/>
        <c:scaling>
          <c:orientation val="minMax"/>
        </c:scaling>
        <c:delete val="1"/>
        <c:axPos val="l"/>
        <c:majorGridlines/>
        <c:title>
          <c:tx>
            <c:rich>
              <a:bodyPr/>
              <a:lstStyle/>
              <a:p>
                <a:pPr>
                  <a:defRPr/>
                </a:pPr>
                <a:r>
                  <a:rPr lang="en-US" dirty="0" smtClean="0"/>
                  <a:t>Stress</a:t>
                </a:r>
                <a:r>
                  <a:rPr lang="en-US" baseline="0" dirty="0" smtClean="0"/>
                  <a:t> on the Back</a:t>
                </a:r>
                <a:endParaRPr lang="en-US" dirty="0"/>
              </a:p>
            </c:rich>
          </c:tx>
          <c:layout/>
          <c:overlay val="0"/>
        </c:title>
        <c:numFmt formatCode="General" sourceLinked="1"/>
        <c:majorTickMark val="none"/>
        <c:minorTickMark val="none"/>
        <c:tickLblPos val="nextTo"/>
        <c:crossAx val="2110941560"/>
        <c:crosses val="autoZero"/>
        <c:crossBetween val="between"/>
      </c:valAx>
    </c:plotArea>
    <c:legend>
      <c:legendPos val="r"/>
      <c:layout/>
      <c:overlay val="0"/>
    </c:legend>
    <c:plotVisOnly val="1"/>
    <c:dispBlanksAs val="zero"/>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BA7FD4E-CB06-174A-965D-277A169915A6}" type="datetimeFigureOut">
              <a:rPr lang="en-US" smtClean="0"/>
              <a:t>8/25/15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C52DA69-0510-F349-9FDB-47049BF0A923}" type="slidenum">
              <a:rPr lang="en-US" smtClean="0"/>
              <a:t>‹#›</a:t>
            </a:fld>
            <a:endParaRPr lang="en-US"/>
          </a:p>
        </p:txBody>
      </p:sp>
    </p:spTree>
    <p:extLst>
      <p:ext uri="{BB962C8B-B14F-4D97-AF65-F5344CB8AC3E}">
        <p14:creationId xmlns:p14="http://schemas.microsoft.com/office/powerpoint/2010/main" val="62725326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Hi everyone!</a:t>
            </a:r>
            <a:r>
              <a:rPr lang="en-US" baseline="0" dirty="0" smtClean="0"/>
              <a:t> I’d like to thank Wendy and the Classified Council for inviting me here today. Fitness is a passion of mine and I am excited and honored to have the opportunity to share it with you today. </a:t>
            </a:r>
            <a:endParaRPr lang="en-US" dirty="0"/>
          </a:p>
        </p:txBody>
      </p:sp>
      <p:sp>
        <p:nvSpPr>
          <p:cNvPr id="4" name="Slide Number Placeholder 3"/>
          <p:cNvSpPr>
            <a:spLocks noGrp="1"/>
          </p:cNvSpPr>
          <p:nvPr>
            <p:ph type="sldNum" sz="quarter" idx="10"/>
          </p:nvPr>
        </p:nvSpPr>
        <p:spPr/>
        <p:txBody>
          <a:bodyPr/>
          <a:lstStyle/>
          <a:p>
            <a:fld id="{7C52DA69-0510-F349-9FDB-47049BF0A923}" type="slidenum">
              <a:rPr lang="en-US" smtClean="0"/>
              <a:t>1</a:t>
            </a:fld>
            <a:endParaRPr lang="en-US" dirty="0"/>
          </a:p>
        </p:txBody>
      </p:sp>
    </p:spTree>
    <p:extLst>
      <p:ext uri="{BB962C8B-B14F-4D97-AF65-F5344CB8AC3E}">
        <p14:creationId xmlns:p14="http://schemas.microsoft.com/office/powerpoint/2010/main" val="39080795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Recently I got to interview an expert on the subject, Dr. Stuart McGill, a leading spine biomechanics professor and researcher at the University of Waterloo. He has been researching the spine and low back health since the late 80’s, and published hundreds of papers as well as 4 books on the subject. He said something that surprised me: even people who exercise regularly can be at risk for low back pain from a bulging disk, especially if they sit at a desk the rest of the day. </a:t>
            </a:r>
            <a:endParaRPr lang="en-US" dirty="0" smtClean="0"/>
          </a:p>
          <a:p>
            <a:endParaRPr lang="en-US" dirty="0"/>
          </a:p>
        </p:txBody>
      </p:sp>
      <p:sp>
        <p:nvSpPr>
          <p:cNvPr id="4" name="Slide Number Placeholder 3"/>
          <p:cNvSpPr>
            <a:spLocks noGrp="1"/>
          </p:cNvSpPr>
          <p:nvPr>
            <p:ph type="sldNum" sz="quarter" idx="10"/>
          </p:nvPr>
        </p:nvSpPr>
        <p:spPr/>
        <p:txBody>
          <a:bodyPr/>
          <a:lstStyle/>
          <a:p>
            <a:fld id="{7C52DA69-0510-F349-9FDB-47049BF0A923}" type="slidenum">
              <a:rPr lang="en-US" smtClean="0"/>
              <a:t>10</a:t>
            </a:fld>
            <a:endParaRPr lang="en-US" dirty="0"/>
          </a:p>
        </p:txBody>
      </p:sp>
    </p:spTree>
    <p:extLst>
      <p:ext uri="{BB962C8B-B14F-4D97-AF65-F5344CB8AC3E}">
        <p14:creationId xmlns:p14="http://schemas.microsoft.com/office/powerpoint/2010/main" val="20472219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are the key facts I learned from Dr. McGill. First, one of the ways we can begin the bulging disc process is by bending the spine</a:t>
            </a:r>
            <a:r>
              <a:rPr lang="en-US" baseline="0" dirty="0" smtClean="0"/>
              <a:t> and compressing the disks. This can cause painful disc bulging and eventually lead to disk herniation – which is an even more serious injury. How do we do this? Bending the spine thousands of times throughout the day or by having a slouched posture for a long period of time will put stress on the disc, and then we can compress it by doing exercises like lifting weights or running. So even if you exercise like I encourage everyone to do, sitting at your desk for the rest of the day might be ruining your back.</a:t>
            </a:r>
          </a:p>
          <a:p>
            <a:r>
              <a:rPr lang="en-US" baseline="0" dirty="0" smtClean="0"/>
              <a:t>A few other fun facts I found out:</a:t>
            </a:r>
          </a:p>
          <a:p>
            <a:r>
              <a:rPr lang="en-US" baseline="0" dirty="0" smtClean="0"/>
              <a:t>Stretching the low back doesn’t always help – in fact, stretching the low back can often cause a pain spasm cycle that simply makes it worse. </a:t>
            </a:r>
          </a:p>
          <a:p>
            <a:r>
              <a:rPr lang="en-US" baseline="0" dirty="0" smtClean="0"/>
              <a:t>Strengthening one side of the trunk (i.e. doing a bunch of crunches for your abs) can cause a muscle imbalance that can make it worse.</a:t>
            </a:r>
          </a:p>
          <a:p>
            <a:r>
              <a:rPr lang="en-US" baseline="0" dirty="0" smtClean="0"/>
              <a:t>And, there’s a higher risk of injury in the morning, because the disks swell with water overnight, causing a smaller, stiffer range of movement in the morning.</a:t>
            </a:r>
            <a:endParaRPr lang="en-US" dirty="0"/>
          </a:p>
        </p:txBody>
      </p:sp>
      <p:sp>
        <p:nvSpPr>
          <p:cNvPr id="4" name="Slide Number Placeholder 3"/>
          <p:cNvSpPr>
            <a:spLocks noGrp="1"/>
          </p:cNvSpPr>
          <p:nvPr>
            <p:ph type="sldNum" sz="quarter" idx="10"/>
          </p:nvPr>
        </p:nvSpPr>
        <p:spPr/>
        <p:txBody>
          <a:bodyPr/>
          <a:lstStyle/>
          <a:p>
            <a:fld id="{7C52DA69-0510-F349-9FDB-47049BF0A923}" type="slidenum">
              <a:rPr lang="en-US" smtClean="0"/>
              <a:t>11</a:t>
            </a:fld>
            <a:endParaRPr lang="en-US" dirty="0"/>
          </a:p>
        </p:txBody>
      </p:sp>
    </p:spTree>
    <p:extLst>
      <p:ext uri="{BB962C8B-B14F-4D97-AF65-F5344CB8AC3E}">
        <p14:creationId xmlns:p14="http://schemas.microsoft.com/office/powerpoint/2010/main" val="7172684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other</a:t>
            </a:r>
            <a:r>
              <a:rPr lang="en-US" baseline="0" dirty="0" smtClean="0"/>
              <a:t> words – it doesn’t take much to really injure your lower back. Just take this example of picking up an object. The skeleton guy on the left is bending his spine, asking the muscles of the lower back to take on much of the weight and compressing one side of his lumbar disks. Even if the box he is lifting is light, if he does it a hundred times over the next couple of weeks that can cause the disc to bulge backwards. The skeleton guy on the right has a much better position that is protecting his spine. Additionally, if you sit at a desk all day, the discs, ligaments and tendons tend to “creep” into that position that we see on the left – putting you at a higher risk when you stand up and pick up that pencil. Dr. McGill recommends that after you’ve been sitting for a long time, you should stand and stretch, reaching the arms up overhead and gently extending the spine, for a couple minutes before lifting anything. This helps to get the tissues back into their normal, neutral position before you lift. </a:t>
            </a:r>
            <a:endParaRPr lang="en-US" dirty="0"/>
          </a:p>
        </p:txBody>
      </p:sp>
      <p:sp>
        <p:nvSpPr>
          <p:cNvPr id="4" name="Slide Number Placeholder 3"/>
          <p:cNvSpPr>
            <a:spLocks noGrp="1"/>
          </p:cNvSpPr>
          <p:nvPr>
            <p:ph type="sldNum" sz="quarter" idx="10"/>
          </p:nvPr>
        </p:nvSpPr>
        <p:spPr/>
        <p:txBody>
          <a:bodyPr/>
          <a:lstStyle/>
          <a:p>
            <a:fld id="{7C52DA69-0510-F349-9FDB-47049BF0A923}" type="slidenum">
              <a:rPr lang="en-US" smtClean="0"/>
              <a:t>12</a:t>
            </a:fld>
            <a:endParaRPr lang="en-US" dirty="0"/>
          </a:p>
        </p:txBody>
      </p:sp>
    </p:spTree>
    <p:extLst>
      <p:ext uri="{BB962C8B-B14F-4D97-AF65-F5344CB8AC3E}">
        <p14:creationId xmlns:p14="http://schemas.microsoft.com/office/powerpoint/2010/main" val="22928522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Here’s another</a:t>
            </a:r>
            <a:r>
              <a:rPr lang="en-US" baseline="0" dirty="0" smtClean="0"/>
              <a:t> thing that </a:t>
            </a:r>
            <a:r>
              <a:rPr lang="en-US" dirty="0" smtClean="0"/>
              <a:t>surprised</a:t>
            </a:r>
            <a:r>
              <a:rPr lang="en-US" baseline="0" dirty="0" smtClean="0"/>
              <a:t> me about low back health – even the “best” posture is not good for us all day long. Hopefully you know by now that sitting with a slouched posture and bending that spine is really dangerous and can be quite painful, but even if you had perfect posture all day like the image on the right: sitting with the knees below the hips, the spine in neutral and the arms and wrists at or below the waist - even sitting this way for 7.7 hours in the same position would still put stress on your spine, and reduce your NEAT calories throughout the day. </a:t>
            </a:r>
          </a:p>
          <a:p>
            <a:r>
              <a:rPr lang="en-US" baseline="0" dirty="0" smtClean="0"/>
              <a:t>So how do we fix the chair problem?</a:t>
            </a:r>
            <a:endParaRPr lang="en-US" dirty="0"/>
          </a:p>
        </p:txBody>
      </p:sp>
      <p:sp>
        <p:nvSpPr>
          <p:cNvPr id="4" name="Slide Number Placeholder 3"/>
          <p:cNvSpPr>
            <a:spLocks noGrp="1"/>
          </p:cNvSpPr>
          <p:nvPr>
            <p:ph type="sldNum" sz="quarter" idx="10"/>
          </p:nvPr>
        </p:nvSpPr>
        <p:spPr/>
        <p:txBody>
          <a:bodyPr/>
          <a:lstStyle/>
          <a:p>
            <a:fld id="{7C52DA69-0510-F349-9FDB-47049BF0A923}" type="slidenum">
              <a:rPr lang="en-US" smtClean="0"/>
              <a:t>13</a:t>
            </a:fld>
            <a:endParaRPr lang="en-US" dirty="0"/>
          </a:p>
        </p:txBody>
      </p:sp>
    </p:spTree>
    <p:extLst>
      <p:ext uri="{BB962C8B-B14F-4D97-AF65-F5344CB8AC3E}">
        <p14:creationId xmlns:p14="http://schemas.microsoft.com/office/powerpoint/2010/main" val="10565637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Well, here’s one idea. A treadmill desk would help out a lot… but let’s be honest, who hast the $ for this? And certainly walking the same way all day could be just as stressful to your body as sitting all day. So before the administrators start glaring at me (yikes!) let me propose some other solutions. Real life might look something more like this:</a:t>
            </a:r>
            <a:endParaRPr lang="en-US" dirty="0"/>
          </a:p>
        </p:txBody>
      </p:sp>
      <p:sp>
        <p:nvSpPr>
          <p:cNvPr id="4" name="Slide Number Placeholder 3"/>
          <p:cNvSpPr>
            <a:spLocks noGrp="1"/>
          </p:cNvSpPr>
          <p:nvPr>
            <p:ph type="sldNum" sz="quarter" idx="10"/>
          </p:nvPr>
        </p:nvSpPr>
        <p:spPr/>
        <p:txBody>
          <a:bodyPr/>
          <a:lstStyle/>
          <a:p>
            <a:fld id="{7C52DA69-0510-F349-9FDB-47049BF0A923}" type="slidenum">
              <a:rPr lang="en-US" smtClean="0"/>
              <a:t>14</a:t>
            </a:fld>
            <a:endParaRPr lang="en-US" dirty="0"/>
          </a:p>
        </p:txBody>
      </p:sp>
    </p:spTree>
    <p:extLst>
      <p:ext uri="{BB962C8B-B14F-4D97-AF65-F5344CB8AC3E}">
        <p14:creationId xmlns:p14="http://schemas.microsoft.com/office/powerpoint/2010/main" val="3609833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real life, just moving more – changing</a:t>
            </a:r>
            <a:r>
              <a:rPr lang="en-US" baseline="0" dirty="0" smtClean="0"/>
              <a:t> position, standing occasionally, walking every now and then, doing some stretches when you get up – might be the best plan</a:t>
            </a:r>
            <a:r>
              <a:rPr lang="en-US" dirty="0" smtClean="0"/>
              <a:t>.</a:t>
            </a:r>
            <a:r>
              <a:rPr lang="en-US" baseline="0" dirty="0" smtClean="0"/>
              <a:t> If you were that kid who could never sit still – here’s good news! Being a squirmy Sammy is good for your health!</a:t>
            </a:r>
            <a:endParaRPr lang="en-US" dirty="0"/>
          </a:p>
        </p:txBody>
      </p:sp>
      <p:sp>
        <p:nvSpPr>
          <p:cNvPr id="4" name="Slide Number Placeholder 3"/>
          <p:cNvSpPr>
            <a:spLocks noGrp="1"/>
          </p:cNvSpPr>
          <p:nvPr>
            <p:ph type="sldNum" sz="quarter" idx="10"/>
          </p:nvPr>
        </p:nvSpPr>
        <p:spPr/>
        <p:txBody>
          <a:bodyPr/>
          <a:lstStyle/>
          <a:p>
            <a:fld id="{7C52DA69-0510-F349-9FDB-47049BF0A923}" type="slidenum">
              <a:rPr lang="en-US" smtClean="0"/>
              <a:t>15</a:t>
            </a:fld>
            <a:endParaRPr lang="en-US" dirty="0"/>
          </a:p>
        </p:txBody>
      </p:sp>
    </p:spTree>
    <p:extLst>
      <p:ext uri="{BB962C8B-B14F-4D97-AF65-F5344CB8AC3E}">
        <p14:creationId xmlns:p14="http://schemas.microsoft.com/office/powerpoint/2010/main" val="6228950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a:t>
            </a:r>
            <a:r>
              <a:rPr lang="en-US" baseline="0" dirty="0" smtClean="0"/>
              <a:t> know some of you may be concerned about this prospect because much of your job is done at your desk. But</a:t>
            </a:r>
            <a:r>
              <a:rPr lang="en-US" dirty="0" smtClean="0"/>
              <a:t> moving more throughout the day doesn’t have</a:t>
            </a:r>
            <a:r>
              <a:rPr lang="en-US" baseline="0" dirty="0" smtClean="0"/>
              <a:t> to mean being less productive at work. In a recent study of Spanish university office employees, the researchers found that those who had more physically active lifestyles tended to sit less both at work and on the weekends, had less lost productivity time, and reported higher states of mental well-being! Now obviously we don’t know which comes first – feeling good or being more active – but certainly we know that adopting one healthy behavior can often lead to more healthy behaviors. Physical activity is a great tool for stress-management too – something I think we all can use. You may find that you are actually MORE focused and productive when you are LESS sedentary… so basically: Get Moving everybody!</a:t>
            </a:r>
            <a:endParaRPr lang="en-US" dirty="0"/>
          </a:p>
        </p:txBody>
      </p:sp>
      <p:sp>
        <p:nvSpPr>
          <p:cNvPr id="4" name="Slide Number Placeholder 3"/>
          <p:cNvSpPr>
            <a:spLocks noGrp="1"/>
          </p:cNvSpPr>
          <p:nvPr>
            <p:ph type="sldNum" sz="quarter" idx="10"/>
          </p:nvPr>
        </p:nvSpPr>
        <p:spPr/>
        <p:txBody>
          <a:bodyPr/>
          <a:lstStyle/>
          <a:p>
            <a:fld id="{7C52DA69-0510-F349-9FDB-47049BF0A923}" type="slidenum">
              <a:rPr lang="en-US" smtClean="0"/>
              <a:t>16</a:t>
            </a:fld>
            <a:endParaRPr lang="en-US" dirty="0"/>
          </a:p>
        </p:txBody>
      </p:sp>
    </p:spTree>
    <p:extLst>
      <p:ext uri="{BB962C8B-B14F-4D97-AF65-F5344CB8AC3E}">
        <p14:creationId xmlns:p14="http://schemas.microsoft.com/office/powerpoint/2010/main" val="4699001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So</a:t>
            </a:r>
            <a:r>
              <a:rPr lang="en-US" baseline="0" dirty="0" smtClean="0"/>
              <a:t> one of the ways we can get more NEAT into our day, be nice to our spines and maybe even help our brains is simply: to sit still less. Here are some examples of ways to get more NEAT into your day both at work and at home. </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Change your sitting position every 150-20 minutes.</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Stand occasionally, for example whenever you are on the phone.</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Walk occasionally, for example when you have a break or during your lunchtime.</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When you take a rest break from your work, what you do should be opposite to what you’ve been doing all day. So if you sit in an office all day, your rest should be walking around. If you are active all day for work, your rest break should be sitting or even lying down and stretching. </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Before you lift anything – stand up and stretch! If you’re feeling bogged down and sleepy – do a little movement and wake up your brain!</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Switch up how you move – (I’ll talk about this more in a minute.)</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t>Put your printer/filing cabinet etc. on the other side of your office so that you have to move to retrieve or file documents.</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t>Or</a:t>
            </a:r>
            <a:r>
              <a:rPr lang="en-US" sz="1200" baseline="0" dirty="0" smtClean="0"/>
              <a:t> pick the farther parking spot – I know some of us don’t get a choice on this depending on when you get here in the morning, but that might be a good thing actually!</a:t>
            </a:r>
            <a:endParaRPr lang="en-US" dirty="0" smtClean="0"/>
          </a:p>
          <a:p>
            <a:endParaRPr lang="en-US" dirty="0"/>
          </a:p>
        </p:txBody>
      </p:sp>
      <p:sp>
        <p:nvSpPr>
          <p:cNvPr id="4" name="Slide Number Placeholder 3"/>
          <p:cNvSpPr>
            <a:spLocks noGrp="1"/>
          </p:cNvSpPr>
          <p:nvPr>
            <p:ph type="sldNum" sz="quarter" idx="10"/>
          </p:nvPr>
        </p:nvSpPr>
        <p:spPr/>
        <p:txBody>
          <a:bodyPr/>
          <a:lstStyle/>
          <a:p>
            <a:fld id="{7C52DA69-0510-F349-9FDB-47049BF0A923}" type="slidenum">
              <a:rPr lang="en-US" smtClean="0"/>
              <a:t>17</a:t>
            </a:fld>
            <a:endParaRPr lang="en-US" dirty="0"/>
          </a:p>
        </p:txBody>
      </p:sp>
    </p:spTree>
    <p:extLst>
      <p:ext uri="{BB962C8B-B14F-4D97-AF65-F5344CB8AC3E}">
        <p14:creationId xmlns:p14="http://schemas.microsoft.com/office/powerpoint/2010/main" val="3132206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Exercise for at least 30 minutes/day (this</a:t>
            </a:r>
            <a:r>
              <a:rPr lang="en-US" sz="1200" baseline="0" dirty="0" smtClean="0"/>
              <a:t> could</a:t>
            </a:r>
            <a:r>
              <a:rPr lang="en-US" sz="1200" dirty="0" smtClean="0"/>
              <a:t> be split up into 3, 10 min walks)</a:t>
            </a:r>
          </a:p>
          <a:p>
            <a:r>
              <a:rPr lang="en-US" sz="1200" dirty="0" smtClean="0"/>
              <a:t>Limit screen time at home for leisure activities.</a:t>
            </a:r>
            <a:r>
              <a:rPr lang="en-US" sz="1200" baseline="0" dirty="0" smtClean="0"/>
              <a:t> This might mean picking up a new hobby!</a:t>
            </a:r>
            <a:endParaRPr lang="en-US" sz="1200" dirty="0" smtClean="0"/>
          </a:p>
          <a:p>
            <a:r>
              <a:rPr lang="en-US" sz="1200" dirty="0" smtClean="0"/>
              <a:t>While watching TV: sit on the floor, fold laundry or do housework</a:t>
            </a:r>
          </a:p>
          <a:p>
            <a:r>
              <a:rPr lang="en-US" sz="1200" dirty="0" smtClean="0"/>
              <a:t>Do something physically active with your</a:t>
            </a:r>
            <a:r>
              <a:rPr lang="en-US" sz="1200" baseline="0" dirty="0" smtClean="0"/>
              <a:t> family or friends. Social connectedness is one of the biggest reasons that people stay in a physical activity program.</a:t>
            </a:r>
            <a:endParaRPr lang="en-US" sz="1200" dirty="0" smtClean="0"/>
          </a:p>
          <a:p>
            <a:r>
              <a:rPr lang="en-US" sz="1200" dirty="0" smtClean="0"/>
              <a:t>Stand or walk while watching your </a:t>
            </a:r>
            <a:r>
              <a:rPr lang="en-US" sz="1200" dirty="0" err="1" smtClean="0"/>
              <a:t>kids’s</a:t>
            </a:r>
            <a:r>
              <a:rPr lang="en-US" sz="1200" dirty="0" smtClean="0"/>
              <a:t> sports practice/dance class/piano lesson</a:t>
            </a:r>
          </a:p>
          <a:p>
            <a:r>
              <a:rPr lang="en-US" sz="1200" dirty="0" smtClean="0"/>
              <a:t>Use technology (iPhone, pedometer, </a:t>
            </a:r>
            <a:r>
              <a:rPr lang="en-US" sz="1200" dirty="0" err="1" smtClean="0"/>
              <a:t>FitBit</a:t>
            </a:r>
            <a:r>
              <a:rPr lang="en-US" sz="1200" dirty="0" smtClean="0"/>
              <a:t> etc.) to track your steps and motivate you. There</a:t>
            </a:r>
            <a:r>
              <a:rPr lang="en-US" sz="1200" baseline="0" dirty="0" smtClean="0"/>
              <a:t> are some really great (and free) apps out there for smartphones like </a:t>
            </a:r>
            <a:r>
              <a:rPr lang="en-US" sz="1200" baseline="0" dirty="0" err="1" smtClean="0"/>
              <a:t>MyFitnessPal</a:t>
            </a:r>
            <a:r>
              <a:rPr lang="en-US" sz="1200" baseline="0" dirty="0" smtClean="0"/>
              <a:t> and </a:t>
            </a:r>
            <a:r>
              <a:rPr lang="en-US" sz="1200" baseline="0" dirty="0" err="1" smtClean="0"/>
              <a:t>MapMyWalk</a:t>
            </a:r>
            <a:r>
              <a:rPr lang="en-US" sz="1200" baseline="0" dirty="0" smtClean="0"/>
              <a:t>, but you don’t even need something that fancy – a simple pedometer costs $5. </a:t>
            </a:r>
            <a:endParaRPr lang="en-US" sz="1200" dirty="0" smtClean="0"/>
          </a:p>
          <a:p>
            <a:endParaRPr lang="en-US" dirty="0"/>
          </a:p>
        </p:txBody>
      </p:sp>
      <p:sp>
        <p:nvSpPr>
          <p:cNvPr id="4" name="Slide Number Placeholder 3"/>
          <p:cNvSpPr>
            <a:spLocks noGrp="1"/>
          </p:cNvSpPr>
          <p:nvPr>
            <p:ph type="sldNum" sz="quarter" idx="10"/>
          </p:nvPr>
        </p:nvSpPr>
        <p:spPr/>
        <p:txBody>
          <a:bodyPr/>
          <a:lstStyle/>
          <a:p>
            <a:fld id="{7C52DA69-0510-F349-9FDB-47049BF0A923}" type="slidenum">
              <a:rPr lang="en-US" smtClean="0"/>
              <a:t>18</a:t>
            </a:fld>
            <a:endParaRPr lang="en-US"/>
          </a:p>
        </p:txBody>
      </p:sp>
    </p:spTree>
    <p:extLst>
      <p:ext uri="{BB962C8B-B14F-4D97-AF65-F5344CB8AC3E}">
        <p14:creationId xmlns:p14="http://schemas.microsoft.com/office/powerpoint/2010/main" val="21485817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Here’s the thing: you don’t have to stop doing these necessary work activities in order to save your body pain and injury – you just have to change the way you do them to put as little stress on the joints as possible. Here are some examples.</a:t>
            </a:r>
          </a:p>
          <a:p>
            <a:r>
              <a:rPr lang="en-US" baseline="0" dirty="0" smtClean="0"/>
              <a:t>In general, when lifting heavy objects, try to keep your spine in it’s natural, neutral position. You can tighten up your core (not hold in your stomach) a practice we </a:t>
            </a:r>
            <a:r>
              <a:rPr lang="en-US" baseline="0" dirty="0" err="1" smtClean="0"/>
              <a:t>kinesiologists</a:t>
            </a:r>
            <a:r>
              <a:rPr lang="en-US" baseline="0" dirty="0" smtClean="0"/>
              <a:t> call “bracing”, which just means stiffening your abdominals and your sides a little. Also, you can see that the man in the picture is keeping the weight as close to his body and center of gravity as possible. This puts the lowest amount of stress on the spine, and allows the muscles to do all the work. </a:t>
            </a:r>
          </a:p>
          <a:p>
            <a:r>
              <a:rPr lang="en-US" baseline="0" dirty="0" smtClean="0"/>
              <a:t>For lifting light objects off of the ground, it might be more energy and back-saving to do the golfer’s lift – see how this golfer uses her other leg and the golf club to counterbalance her body and keep her back relatively straight.</a:t>
            </a:r>
          </a:p>
          <a:p>
            <a:r>
              <a:rPr lang="en-US" baseline="0" dirty="0" smtClean="0"/>
              <a:t>For objects that are more awkward to pick up, consider using other parts of your body to help out, like the image on the bottom shows. This person is transferring a bag of sand to her knee before lunging up to a standing position. This puts the least amount of strain on her back possible.</a:t>
            </a:r>
          </a:p>
          <a:p>
            <a:r>
              <a:rPr lang="en-US" baseline="0" dirty="0" smtClean="0"/>
              <a:t>In the end, remember this: how you move will get ingrained in your brain and muscle memory. As our coaches will tell you: practice doesn’t make perfect – practice makes permanent. </a:t>
            </a:r>
            <a:endParaRPr lang="en-US" dirty="0"/>
          </a:p>
        </p:txBody>
      </p:sp>
      <p:sp>
        <p:nvSpPr>
          <p:cNvPr id="4" name="Slide Number Placeholder 3"/>
          <p:cNvSpPr>
            <a:spLocks noGrp="1"/>
          </p:cNvSpPr>
          <p:nvPr>
            <p:ph type="sldNum" sz="quarter" idx="10"/>
          </p:nvPr>
        </p:nvSpPr>
        <p:spPr/>
        <p:txBody>
          <a:bodyPr/>
          <a:lstStyle/>
          <a:p>
            <a:fld id="{7C52DA69-0510-F349-9FDB-47049BF0A923}" type="slidenum">
              <a:rPr lang="en-US" smtClean="0"/>
              <a:t>19</a:t>
            </a:fld>
            <a:endParaRPr lang="en-US"/>
          </a:p>
        </p:txBody>
      </p:sp>
    </p:spTree>
    <p:extLst>
      <p:ext uri="{BB962C8B-B14F-4D97-AF65-F5344CB8AC3E}">
        <p14:creationId xmlns:p14="http://schemas.microsoft.com/office/powerpoint/2010/main" val="13147413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So like Wendy said, I teach in the kinesiology division here at GCC. The term kinesiology comes from the Greek word Kinesis, which means human movement. Now what I love about this picture is that it demonstrates the need to work together as a team to improve fitness. This was taken during the staff/faculty wellness program at CSUN called “Commit to Be Fit” - which is still active today. One of the biggest things I learned through this program – and what you can see in this picture – is that fitness requires, and promotes healthy teamwork. The muscles and joints of the human body work together to create balance, endurance and strength, and these participants are working together to help each other improve their fitness. The woman on the left is one of the Kinesiology students leading the exercise, the woman in the striped shirt is a staff member at CSUN and the girl on the right is her daughter who was off of school for the summer and joined us for the exercise. </a:t>
            </a:r>
          </a:p>
          <a:p>
            <a:r>
              <a:rPr lang="en-US" baseline="0" dirty="0" smtClean="0"/>
              <a:t>The health of a community is the sum of the health of each of its members. My goal today is to show how we can create a healthy and fit GCC community: starting with you and I. And I have a feeling all we need to do is Get Moving.</a:t>
            </a:r>
            <a:endParaRPr lang="en-US" dirty="0"/>
          </a:p>
        </p:txBody>
      </p:sp>
      <p:sp>
        <p:nvSpPr>
          <p:cNvPr id="4" name="Slide Number Placeholder 3"/>
          <p:cNvSpPr>
            <a:spLocks noGrp="1"/>
          </p:cNvSpPr>
          <p:nvPr>
            <p:ph type="sldNum" sz="quarter" idx="10"/>
          </p:nvPr>
        </p:nvSpPr>
        <p:spPr/>
        <p:txBody>
          <a:bodyPr/>
          <a:lstStyle/>
          <a:p>
            <a:fld id="{7C52DA69-0510-F349-9FDB-47049BF0A923}" type="slidenum">
              <a:rPr lang="en-US" smtClean="0"/>
              <a:t>2</a:t>
            </a:fld>
            <a:endParaRPr lang="en-US" dirty="0"/>
          </a:p>
        </p:txBody>
      </p:sp>
    </p:spTree>
    <p:extLst>
      <p:ext uri="{BB962C8B-B14F-4D97-AF65-F5344CB8AC3E}">
        <p14:creationId xmlns:p14="http://schemas.microsoft.com/office/powerpoint/2010/main" val="23617343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at GCC we</a:t>
            </a:r>
            <a:r>
              <a:rPr lang="en-US" baseline="0" dirty="0" smtClean="0"/>
              <a:t> have a lot of options to be physically active. The outside lanes of the track around </a:t>
            </a:r>
            <a:r>
              <a:rPr lang="en-US" baseline="0" dirty="0" err="1" smtClean="0"/>
              <a:t>Sartoris</a:t>
            </a:r>
            <a:r>
              <a:rPr lang="en-US" baseline="0" dirty="0" smtClean="0"/>
              <a:t> field is usually open in the mornings during the semester. One lap is approximately ¼ of a mile – so if you do 4 you’ve gone ~1mile. </a:t>
            </a:r>
          </a:p>
          <a:p>
            <a:r>
              <a:rPr lang="en-US" baseline="0" dirty="0" smtClean="0"/>
              <a:t>I’m also working with Frankie and the Classified Council to perhaps lead a weekly 20-30 min walk during the fall, so I will be sure to send everyone information on that. </a:t>
            </a:r>
          </a:p>
          <a:p>
            <a:r>
              <a:rPr lang="en-US" baseline="0" dirty="0" smtClean="0"/>
              <a:t>Additionally our Lifestyle Fitness Center is open for the PE classes, but if you go during a time of day that it isn’t so crowded, you can sign in with the staff at the front desk and get in a quick workout during a break or maybe after work. </a:t>
            </a:r>
          </a:p>
          <a:p>
            <a:r>
              <a:rPr lang="en-US" baseline="0" dirty="0" smtClean="0"/>
              <a:t>And if anyone has ideas, let’s talk! I think there are a lot of things that we can do to encourage each other to Get Moving! </a:t>
            </a:r>
            <a:endParaRPr lang="en-US" dirty="0"/>
          </a:p>
        </p:txBody>
      </p:sp>
      <p:sp>
        <p:nvSpPr>
          <p:cNvPr id="4" name="Slide Number Placeholder 3"/>
          <p:cNvSpPr>
            <a:spLocks noGrp="1"/>
          </p:cNvSpPr>
          <p:nvPr>
            <p:ph type="sldNum" sz="quarter" idx="10"/>
          </p:nvPr>
        </p:nvSpPr>
        <p:spPr/>
        <p:txBody>
          <a:bodyPr/>
          <a:lstStyle/>
          <a:p>
            <a:fld id="{7C52DA69-0510-F349-9FDB-47049BF0A923}" type="slidenum">
              <a:rPr lang="en-US" smtClean="0"/>
              <a:t>20</a:t>
            </a:fld>
            <a:endParaRPr lang="en-US"/>
          </a:p>
        </p:txBody>
      </p:sp>
    </p:spTree>
    <p:extLst>
      <p:ext uri="{BB962C8B-B14F-4D97-AF65-F5344CB8AC3E}">
        <p14:creationId xmlns:p14="http://schemas.microsoft.com/office/powerpoint/2010/main" val="5573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With the time we have left, I would like to lead</a:t>
            </a:r>
            <a:r>
              <a:rPr lang="en-US" baseline="0" dirty="0" smtClean="0"/>
              <a:t> those of you who are interested on a short walk around campus, ending at the student center for lunch. If you have any questions or ideas, please feel free to ask me while we’re walking or up at the student center, or to give me a call or email during the semester. Also if you would like a list of resources from this presentation please let me know. Thank-you one and all for having me!</a:t>
            </a:r>
            <a:endParaRPr lang="en-US" dirty="0"/>
          </a:p>
        </p:txBody>
      </p:sp>
      <p:sp>
        <p:nvSpPr>
          <p:cNvPr id="4" name="Slide Number Placeholder 3"/>
          <p:cNvSpPr>
            <a:spLocks noGrp="1"/>
          </p:cNvSpPr>
          <p:nvPr>
            <p:ph type="sldNum" sz="quarter" idx="10"/>
          </p:nvPr>
        </p:nvSpPr>
        <p:spPr/>
        <p:txBody>
          <a:bodyPr/>
          <a:lstStyle/>
          <a:p>
            <a:fld id="{7C52DA69-0510-F349-9FDB-47049BF0A923}" type="slidenum">
              <a:rPr lang="en-US" smtClean="0"/>
              <a:t>21</a:t>
            </a:fld>
            <a:endParaRPr lang="en-US"/>
          </a:p>
        </p:txBody>
      </p:sp>
    </p:spTree>
    <p:extLst>
      <p:ext uri="{BB962C8B-B14F-4D97-AF65-F5344CB8AC3E}">
        <p14:creationId xmlns:p14="http://schemas.microsoft.com/office/powerpoint/2010/main" val="493703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Here’s the problem that most of us face today</a:t>
            </a:r>
            <a:r>
              <a:rPr lang="en-US" baseline="0" dirty="0" smtClean="0"/>
              <a:t> when it comes to staying healthy at work – most of us don’t move. T</a:t>
            </a:r>
            <a:r>
              <a:rPr lang="en-US" dirty="0" smtClean="0"/>
              <a:t>hink about all the time we spend with our bodies</a:t>
            </a:r>
            <a:r>
              <a:rPr lang="en-US" baseline="0" dirty="0" smtClean="0"/>
              <a:t> inactive. Nowadays we expect our minds to do most of the work, and our bodies are just along for the ride. Advances in technology have made our lives less and less active – think about communication, for example. What if I need to send someone across campus a form? Do I print it out, put it in an envelope and walk it down to their mailbox? No way! I simply attach it to an email and poof! I’ve saved myself 5 minutes of movement. Now, I’m not saying technology is BAD – ok? We have cut down on tons of paper waste by converting to electronic documents and email. And even though technology may be one of the things that is keeping us sedentary (not physically active) – I believe it can also be part of the solution for this health issue. </a:t>
            </a:r>
            <a:endParaRPr lang="en-US" dirty="0"/>
          </a:p>
        </p:txBody>
      </p:sp>
      <p:sp>
        <p:nvSpPr>
          <p:cNvPr id="4" name="Slide Number Placeholder 3"/>
          <p:cNvSpPr>
            <a:spLocks noGrp="1"/>
          </p:cNvSpPr>
          <p:nvPr>
            <p:ph type="sldNum" sz="quarter" idx="10"/>
          </p:nvPr>
        </p:nvSpPr>
        <p:spPr/>
        <p:txBody>
          <a:bodyPr/>
          <a:lstStyle/>
          <a:p>
            <a:fld id="{7C52DA69-0510-F349-9FDB-47049BF0A923}" type="slidenum">
              <a:rPr lang="en-US" smtClean="0"/>
              <a:t>3</a:t>
            </a:fld>
            <a:endParaRPr lang="en-US" dirty="0"/>
          </a:p>
        </p:txBody>
      </p:sp>
    </p:spTree>
    <p:extLst>
      <p:ext uri="{BB962C8B-B14F-4D97-AF65-F5344CB8AC3E}">
        <p14:creationId xmlns:p14="http://schemas.microsoft.com/office/powerpoint/2010/main" val="34416585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Here’s our nemesis – the chair. According</a:t>
            </a:r>
            <a:r>
              <a:rPr lang="en-US" baseline="0" dirty="0" smtClean="0"/>
              <a:t> to the most recent data: a sedentary lifestyle (or one which you are sitting for most of your day and not being physically active) is actually a greater public health danger than smoking. You might be surprised by this – isn’t smoking the biggest behavior we could change to save the most lives? But the truth is that far more Americans sit than smoke. Studies indicate that on average, we sit about 7.7 hours per day, and some people may sit up to 15 hours per day! If you take a minute to think about all the time that you have spent sitting today it might make you want to get up and walk out of here, huh? Wait- not yet! </a:t>
            </a:r>
          </a:p>
          <a:p>
            <a:r>
              <a:rPr lang="en-US" baseline="0" dirty="0" smtClean="0"/>
              <a:t>I actually have a link here to a calculator at juststand.org. </a:t>
            </a:r>
            <a:endParaRPr lang="en-US" dirty="0"/>
          </a:p>
        </p:txBody>
      </p:sp>
      <p:sp>
        <p:nvSpPr>
          <p:cNvPr id="4" name="Slide Number Placeholder 3"/>
          <p:cNvSpPr>
            <a:spLocks noGrp="1"/>
          </p:cNvSpPr>
          <p:nvPr>
            <p:ph type="sldNum" sz="quarter" idx="10"/>
          </p:nvPr>
        </p:nvSpPr>
        <p:spPr/>
        <p:txBody>
          <a:bodyPr/>
          <a:lstStyle/>
          <a:p>
            <a:fld id="{7C52DA69-0510-F349-9FDB-47049BF0A923}" type="slidenum">
              <a:rPr lang="en-US" smtClean="0"/>
              <a:t>4</a:t>
            </a:fld>
            <a:endParaRPr lang="en-US" dirty="0"/>
          </a:p>
        </p:txBody>
      </p:sp>
    </p:spTree>
    <p:extLst>
      <p:ext uri="{BB962C8B-B14F-4D97-AF65-F5344CB8AC3E}">
        <p14:creationId xmlns:p14="http://schemas.microsoft.com/office/powerpoint/2010/main" val="34154295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think sitting</a:t>
            </a:r>
            <a:r>
              <a:rPr lang="en-US" baseline="0" dirty="0" smtClean="0"/>
              <a:t> itself isn’t necessarily the problem – it’s what we’re NOT doing when we’re sitting: we’re not moving! And not moving becomes a significant source of problems when it comes to our health. Low physical activity is associated with many chronic diseases (which by the way are the top causes of death in America): things like heart disease, diabetes, high blood pressure, several types of cancer, and of course obesity – which affects over 1/3 of American adults today. In addition, prolonged sitting – especially using a computer – is associated with many workplace injuries such as low back pain, neck and upper back pain, wrist pain and carpal tunnel syndrome. This can cost companies time and money – not just in worker’s comp claims either: it is estimated that productivity losses due to employees missing work tallies up to over $1600 per employee per year! Interestingly enough though, the most common workplace complaint is not a physical one: it’s STRESS! And it’s no surprise: if you have to deal with work-related stress on top of all of these other health issues, stress will merely compound itself. Physical activity has been shown to reduce stress as well as all of these other health issues. Now of course I’m going to encourage everyone here to exercise, because that’s what I do! The CDC recommends that every adult gets a minimum of 30 minutes of moderate exercise on at least 5 days per week. That could be as easy as taking your dog on a walk or visiting the Lifestyle Fitness Center during your lunch break. But much smarter people than I have even better ideas. </a:t>
            </a:r>
            <a:endParaRPr lang="en-US" dirty="0"/>
          </a:p>
        </p:txBody>
      </p:sp>
      <p:sp>
        <p:nvSpPr>
          <p:cNvPr id="4" name="Slide Number Placeholder 3"/>
          <p:cNvSpPr>
            <a:spLocks noGrp="1"/>
          </p:cNvSpPr>
          <p:nvPr>
            <p:ph type="sldNum" sz="quarter" idx="10"/>
          </p:nvPr>
        </p:nvSpPr>
        <p:spPr/>
        <p:txBody>
          <a:bodyPr/>
          <a:lstStyle/>
          <a:p>
            <a:fld id="{7C52DA69-0510-F349-9FDB-47049BF0A923}" type="slidenum">
              <a:rPr lang="en-US" smtClean="0"/>
              <a:t>5</a:t>
            </a:fld>
            <a:endParaRPr lang="en-US" dirty="0"/>
          </a:p>
        </p:txBody>
      </p:sp>
    </p:spTree>
    <p:extLst>
      <p:ext uri="{BB962C8B-B14F-4D97-AF65-F5344CB8AC3E}">
        <p14:creationId xmlns:p14="http://schemas.microsoft.com/office/powerpoint/2010/main" val="28901986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Dr. James A.</a:t>
            </a:r>
            <a:r>
              <a:rPr lang="en-US" baseline="0" dirty="0" smtClean="0"/>
              <a:t> Levine has published a plethora of research on the subject of obesity and physical activity. He is currently a co-director of the Mayo Clinic and Professor of Endocrinology at ASU. Recently, he published a book that Susie Chin recommended I read this summer: called “Get Up – How your chair is killing you and what you can do about it” which I thoroughly enjoyed. One of the main points of the book is that we can increase our calorie expenditure, ward off obesity, high blood pressure, heart disease and diabetes simply by SITTING LESS. The difference, Dr. Levine says, is not necessarily exercise: it’s what he calls Non-Exercise Activity Thermogenesis – or NEAT. Basically these are the calories we spend throughout the day by doing things like standing up, walking to the water cooler, fidgeting, giving someone a hug, going shopping… in other words these are “doing life” calories! </a:t>
            </a:r>
            <a:endParaRPr lang="en-US" dirty="0"/>
          </a:p>
        </p:txBody>
      </p:sp>
      <p:sp>
        <p:nvSpPr>
          <p:cNvPr id="4" name="Slide Number Placeholder 3"/>
          <p:cNvSpPr>
            <a:spLocks noGrp="1"/>
          </p:cNvSpPr>
          <p:nvPr>
            <p:ph type="sldNum" sz="quarter" idx="10"/>
          </p:nvPr>
        </p:nvSpPr>
        <p:spPr/>
        <p:txBody>
          <a:bodyPr/>
          <a:lstStyle/>
          <a:p>
            <a:fld id="{7C52DA69-0510-F349-9FDB-47049BF0A923}" type="slidenum">
              <a:rPr lang="en-US" smtClean="0"/>
              <a:t>6</a:t>
            </a:fld>
            <a:endParaRPr lang="en-US" dirty="0"/>
          </a:p>
        </p:txBody>
      </p:sp>
    </p:spTree>
    <p:extLst>
      <p:ext uri="{BB962C8B-B14F-4D97-AF65-F5344CB8AC3E}">
        <p14:creationId xmlns:p14="http://schemas.microsoft.com/office/powerpoint/2010/main" val="20241531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are some examples</a:t>
            </a:r>
            <a:r>
              <a:rPr lang="en-US" baseline="0" dirty="0" smtClean="0"/>
              <a:t> of how even small activities can increase our calorie expenditure throughout the day. And yes they did actually do a study on whether or not chewing gum burns calories! But the more we sit in our chairs, the less NEAT we are getting throughout the day, and the higher our health risk becomes. </a:t>
            </a:r>
            <a:endParaRPr lang="en-US" dirty="0"/>
          </a:p>
        </p:txBody>
      </p:sp>
      <p:sp>
        <p:nvSpPr>
          <p:cNvPr id="4" name="Slide Number Placeholder 3"/>
          <p:cNvSpPr>
            <a:spLocks noGrp="1"/>
          </p:cNvSpPr>
          <p:nvPr>
            <p:ph type="sldNum" sz="quarter" idx="10"/>
          </p:nvPr>
        </p:nvSpPr>
        <p:spPr/>
        <p:txBody>
          <a:bodyPr/>
          <a:lstStyle/>
          <a:p>
            <a:fld id="{7C52DA69-0510-F349-9FDB-47049BF0A923}" type="slidenum">
              <a:rPr lang="en-US" smtClean="0"/>
              <a:t>7</a:t>
            </a:fld>
            <a:endParaRPr lang="en-US" dirty="0"/>
          </a:p>
        </p:txBody>
      </p:sp>
    </p:spTree>
    <p:extLst>
      <p:ext uri="{BB962C8B-B14F-4D97-AF65-F5344CB8AC3E}">
        <p14:creationId xmlns:p14="http://schemas.microsoft.com/office/powerpoint/2010/main" val="15436589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some</a:t>
            </a:r>
            <a:r>
              <a:rPr lang="en-US" baseline="0" dirty="0" smtClean="0"/>
              <a:t> of us get more movement throughout the day but are plagued by other issues. One</a:t>
            </a:r>
            <a:r>
              <a:rPr lang="en-US" dirty="0" smtClean="0"/>
              <a:t> issue that is quite common in the workplace is repetitive movement. Our </a:t>
            </a:r>
            <a:r>
              <a:rPr lang="en-US" baseline="0" dirty="0" smtClean="0"/>
              <a:t>athletic trainers at GCC – Jose and Claudia – know quite well that repetitive movements can lead to chronic injuries in sports. Think about the baseball pitcher who whips his arm through the air at high speeds hundreds of times per day. Or the runner whose feet strike the ground thousands of times during a long distance race. But what about the worker who lifts and carries boxes, moves furniture or mops floors, or types and clicks the mouse a thousand times over a workday? Similar chronic injuries could be suffered by these workers as well as those athletes. But how many times do you think about physically training or recovering for your job like an athlete? </a:t>
            </a:r>
            <a:endParaRPr lang="en-US" dirty="0"/>
          </a:p>
        </p:txBody>
      </p:sp>
      <p:sp>
        <p:nvSpPr>
          <p:cNvPr id="4" name="Slide Number Placeholder 3"/>
          <p:cNvSpPr>
            <a:spLocks noGrp="1"/>
          </p:cNvSpPr>
          <p:nvPr>
            <p:ph type="sldNum" sz="quarter" idx="10"/>
          </p:nvPr>
        </p:nvSpPr>
        <p:spPr/>
        <p:txBody>
          <a:bodyPr/>
          <a:lstStyle/>
          <a:p>
            <a:fld id="{7C52DA69-0510-F349-9FDB-47049BF0A923}" type="slidenum">
              <a:rPr lang="en-US" smtClean="0"/>
              <a:t>8</a:t>
            </a:fld>
            <a:endParaRPr lang="en-US" dirty="0"/>
          </a:p>
        </p:txBody>
      </p:sp>
    </p:spTree>
    <p:extLst>
      <p:ext uri="{BB962C8B-B14F-4D97-AF65-F5344CB8AC3E}">
        <p14:creationId xmlns:p14="http://schemas.microsoft.com/office/powerpoint/2010/main" val="27460547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Here’s the</a:t>
            </a:r>
            <a:r>
              <a:rPr lang="en-US" baseline="0" dirty="0" smtClean="0"/>
              <a:t> thing: repetitive movement – doing the same movement in the same way over and over, will cause high stress on our joints. After months to years of millions of repetitions of that stress, something has to give! Typing and using the mouse can cause pain in the wrists, shoulders, neck and upper back. Pushing and pulling or sitting can cause pain and chronic issues in the low back. Repeatedly lifting and moving objects can cause issues for the low back, knees and other joints. I’m going to focus on one of these problem areas that seems to be one of the biggest sources of discomfort– the low back. </a:t>
            </a:r>
            <a:r>
              <a:rPr lang="en-US" dirty="0" smtClean="0"/>
              <a:t>Statistics</a:t>
            </a:r>
            <a:r>
              <a:rPr lang="en-US" baseline="0" dirty="0" smtClean="0"/>
              <a:t> indicate that a</a:t>
            </a:r>
            <a:r>
              <a:rPr lang="en-US" dirty="0" smtClean="0"/>
              <a:t>pproximately</a:t>
            </a:r>
            <a:r>
              <a:rPr lang="en-US" baseline="0" dirty="0" smtClean="0"/>
              <a:t> 80% of Americans will experience some kind of low back pain in their lifetime. It’s one of the most common workplace complaints and it’s the 2</a:t>
            </a:r>
            <a:r>
              <a:rPr lang="en-US" baseline="30000" dirty="0" smtClean="0"/>
              <a:t>nd</a:t>
            </a:r>
            <a:r>
              <a:rPr lang="en-US" baseline="0" dirty="0" smtClean="0"/>
              <a:t> most likely reason people visit the doctor. This graph represents how many low back disorders occur, from repeated stresses like lifting boxes or prolonged stress like poor sitting posture, that eventually break down the tissues in the back until they fail. This failure causes an injury that could occur doing something seemingly simple – like picking up a pencil off the floor! The truth is is that the injury wasn’t from the pencil though, it was built up by months to years of stress and reached the crucial tipping point on that day. Fortunately, there are a lot of things we can do day-to-day that can help protect your back from excessive stress like this and keep it healthy for a long time. </a:t>
            </a:r>
            <a:endParaRPr lang="en-US" dirty="0"/>
          </a:p>
        </p:txBody>
      </p:sp>
      <p:sp>
        <p:nvSpPr>
          <p:cNvPr id="4" name="Slide Number Placeholder 3"/>
          <p:cNvSpPr>
            <a:spLocks noGrp="1"/>
          </p:cNvSpPr>
          <p:nvPr>
            <p:ph type="sldNum" sz="quarter" idx="10"/>
          </p:nvPr>
        </p:nvSpPr>
        <p:spPr/>
        <p:txBody>
          <a:bodyPr/>
          <a:lstStyle/>
          <a:p>
            <a:fld id="{7C52DA69-0510-F349-9FDB-47049BF0A923}" type="slidenum">
              <a:rPr lang="en-US" smtClean="0"/>
              <a:t>9</a:t>
            </a:fld>
            <a:endParaRPr lang="en-US" dirty="0"/>
          </a:p>
        </p:txBody>
      </p:sp>
    </p:spTree>
    <p:extLst>
      <p:ext uri="{BB962C8B-B14F-4D97-AF65-F5344CB8AC3E}">
        <p14:creationId xmlns:p14="http://schemas.microsoft.com/office/powerpoint/2010/main" val="10757347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2" cstate="print"/>
          <a:srcRect t="33333"/>
          <a:stretch>
            <a:fillRect/>
          </a:stretch>
        </p:blipFill>
        <p:spPr>
          <a:xfrm>
            <a:off x="0" y="0"/>
            <a:ext cx="9144000" cy="4572000"/>
          </a:xfrm>
          <a:prstGeom prst="rect">
            <a:avLst/>
          </a:prstGeom>
        </p:spPr>
      </p:pic>
      <p:sp>
        <p:nvSpPr>
          <p:cNvPr id="4" name="Date Placeholder 3"/>
          <p:cNvSpPr>
            <a:spLocks noGrp="1"/>
          </p:cNvSpPr>
          <p:nvPr>
            <p:ph type="dt" sz="half" idx="10"/>
          </p:nvPr>
        </p:nvSpPr>
        <p:spPr/>
        <p:txBody>
          <a:bodyPr/>
          <a:lstStyle/>
          <a:p>
            <a:fld id="{A2F0292D-1797-49A5-8D2D-8D50C72EF3CC}" type="datetimeFigureOut">
              <a:rPr lang="en-US" smtClean="0"/>
              <a:t>8/25/15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237106-F2ED-405E-BC33-CC3CF426205F}" type="slidenum">
              <a:rPr lang="en-US" smtClean="0"/>
              <a:pPr/>
              <a:t>‹#›</a:t>
            </a:fld>
            <a:endParaRPr lang="en-US"/>
          </a:p>
        </p:txBody>
      </p:sp>
      <p:sp>
        <p:nvSpPr>
          <p:cNvPr id="3" name="Subtitle 2"/>
          <p:cNvSpPr>
            <a:spLocks noGrp="1"/>
          </p:cNvSpPr>
          <p:nvPr>
            <p:ph type="subTitle" idx="1"/>
          </p:nvPr>
        </p:nvSpPr>
        <p:spPr>
          <a:xfrm>
            <a:off x="1219200" y="3886200"/>
            <a:ext cx="6400800" cy="1752600"/>
          </a:xfrm>
        </p:spPr>
        <p:txBody>
          <a:bodyPr>
            <a:normAutofit/>
          </a:bodyPr>
          <a:lstStyle>
            <a:lvl1pPr marL="0" indent="0" algn="ctr">
              <a:buNone/>
              <a:defRPr sz="17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685800" y="2007888"/>
            <a:ext cx="7772400" cy="1470025"/>
          </a:xfrm>
        </p:spPr>
        <p:txBody>
          <a:bodyPr/>
          <a:lstStyle>
            <a:lvl1pPr algn="ctr">
              <a:defRPr sz="3200"/>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2F0292D-1797-49A5-8D2D-8D50C72EF3CC}" type="datetimeFigureOut">
              <a:rPr lang="en-US" smtClean="0"/>
              <a:t>8/25/15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CC888B-D9F9-4E54-B722-F151A9F45E95}"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2F0292D-1797-49A5-8D2D-8D50C72EF3CC}" type="datetimeFigureOut">
              <a:rPr lang="en-US" smtClean="0"/>
              <a:t>8/25/15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CC888B-D9F9-4E54-B722-F151A9F45E95}"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p>
            <a:fld id="{A2F0292D-1797-49A5-8D2D-8D50C72EF3CC}" type="datetimeFigureOut">
              <a:rPr lang="en-US" smtClean="0"/>
              <a:t>8/25/15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CC888B-D9F9-4E54-B722-F151A9F45E95}" type="slidenum">
              <a:rPr lang="en-US" smtClean="0"/>
              <a:t>‹#›</a:t>
            </a:fld>
            <a:endParaRPr lang="en-US"/>
          </a:p>
        </p:txBody>
      </p:sp>
      <p:sp>
        <p:nvSpPr>
          <p:cNvPr id="8" name="Content Placeholder 7"/>
          <p:cNvSpPr>
            <a:spLocks noGrp="1"/>
          </p:cNvSpPr>
          <p:nvPr>
            <p:ph sz="quarter" idx="13"/>
          </p:nvPr>
        </p:nvSpPr>
        <p:spPr>
          <a:xfrm>
            <a:off x="609600" y="1600200"/>
            <a:ext cx="79248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600" y="4962525"/>
            <a:ext cx="7885113" cy="1362075"/>
          </a:xfrm>
        </p:spPr>
        <p:txBody>
          <a:bodyPr anchor="t"/>
          <a:lstStyle>
            <a:lvl1pPr algn="l">
              <a:defRPr sz="32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609600" y="3462338"/>
            <a:ext cx="7885113" cy="1500187"/>
          </a:xfrm>
        </p:spPr>
        <p:txBody>
          <a:bodyPr anchor="b">
            <a:normAutofit/>
          </a:bodyPr>
          <a:lstStyle>
            <a:lvl1pPr marL="0" indent="0">
              <a:buNone/>
              <a:defRPr sz="170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2F0292D-1797-49A5-8D2D-8D50C72EF3CC}" type="datetimeFigureOut">
              <a:rPr lang="en-US" smtClean="0"/>
              <a:t>8/25/15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CC888B-D9F9-4E54-B722-F151A9F45E95}"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609600" y="1600200"/>
            <a:ext cx="3733800" cy="4114800"/>
          </a:xfrm>
        </p:spPr>
        <p:txBody>
          <a:bodyPr/>
          <a:lstStyle>
            <a:lvl5pPr>
              <a:defRPr/>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3" name="Content Placeholder 12"/>
          <p:cNvSpPr>
            <a:spLocks noGrp="1"/>
          </p:cNvSpPr>
          <p:nvPr>
            <p:ph sz="quarter" idx="14"/>
          </p:nvPr>
        </p:nvSpPr>
        <p:spPr>
          <a:xfrm>
            <a:off x="4800600" y="1600200"/>
            <a:ext cx="3733800" cy="41148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5" name="Date Placeholder 4"/>
          <p:cNvSpPr>
            <a:spLocks noGrp="1"/>
          </p:cNvSpPr>
          <p:nvPr>
            <p:ph type="dt" sz="half" idx="10"/>
          </p:nvPr>
        </p:nvSpPr>
        <p:spPr/>
        <p:txBody>
          <a:bodyPr/>
          <a:lstStyle/>
          <a:p>
            <a:fld id="{A2F0292D-1797-49A5-8D2D-8D50C72EF3CC}" type="datetimeFigureOut">
              <a:rPr lang="en-US" smtClean="0"/>
              <a:t>8/25/15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CC888B-D9F9-4E54-B722-F151A9F45E95}"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3" name="Content Placeholder 12"/>
          <p:cNvSpPr>
            <a:spLocks noGrp="1"/>
          </p:cNvSpPr>
          <p:nvPr>
            <p:ph sz="quarter" idx="14"/>
          </p:nvPr>
        </p:nvSpPr>
        <p:spPr>
          <a:xfrm>
            <a:off x="4800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1" name="Content Placeholder 10"/>
          <p:cNvSpPr>
            <a:spLocks noGrp="1"/>
          </p:cNvSpPr>
          <p:nvPr>
            <p:ph sz="quarter" idx="13"/>
          </p:nvPr>
        </p:nvSpPr>
        <p:spPr>
          <a:xfrm>
            <a:off x="609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Title 1"/>
          <p:cNvSpPr>
            <a:spLocks noGrp="1"/>
          </p:cNvSpPr>
          <p:nvPr>
            <p:ph type="title"/>
          </p:nvPr>
        </p:nvSpPr>
        <p:spPr>
          <a:xfrm>
            <a:off x="609600" y="274638"/>
            <a:ext cx="7924800" cy="11430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800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A2F0292D-1797-49A5-8D2D-8D50C72EF3CC}" type="datetimeFigureOut">
              <a:rPr lang="en-US" smtClean="0"/>
              <a:t>8/25/15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6CC888B-D9F9-4E54-B722-F151A9F45E95}"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2F0292D-1797-49A5-8D2D-8D50C72EF3CC}" type="datetimeFigureOut">
              <a:rPr lang="en-US" smtClean="0"/>
              <a:t>8/25/15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6CC888B-D9F9-4E54-B722-F151A9F45E95}"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F0292D-1797-49A5-8D2D-8D50C72EF3CC}" type="datetimeFigureOut">
              <a:rPr lang="en-US" smtClean="0"/>
              <a:t>8/25/15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6CC888B-D9F9-4E54-B722-F151A9F45E95}"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3962400" y="1447800"/>
            <a:ext cx="46482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612648" y="1447800"/>
            <a:ext cx="2971800" cy="1097280"/>
          </a:xfrm>
        </p:spPr>
        <p:txBody>
          <a:bodyPr anchor="b"/>
          <a:lstStyle>
            <a:lvl1pPr algn="l">
              <a:defRPr sz="1800" b="0" i="0" cap="none" baseline="0">
                <a:solidFill>
                  <a:schemeClr val="tx2"/>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612648" y="2547891"/>
            <a:ext cx="2971800" cy="3167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2F0292D-1797-49A5-8D2D-8D50C72EF3CC}" type="datetimeFigureOut">
              <a:rPr lang="en-US" smtClean="0"/>
              <a:t>8/25/15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CC888B-D9F9-4E54-B722-F151A9F45E95}"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11" name="Picture 10" descr="horizon.pn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609600" y="1447800"/>
            <a:ext cx="2971800" cy="1097280"/>
          </a:xfrm>
        </p:spPr>
        <p:txBody>
          <a:bodyPr anchor="b"/>
          <a:lstStyle>
            <a:lvl1pPr algn="l">
              <a:defRPr sz="1800" b="0" i="0" cap="none" baseline="0">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4657344" y="1447800"/>
            <a:ext cx="3419856" cy="3474720"/>
          </a:xfrm>
          <a:custGeom>
            <a:avLst/>
            <a:gdLst>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74450 w 3419856"/>
              <a:gd name="connsiteY9" fmla="*/ 3429000 h 3429000"/>
              <a:gd name="connsiteX10" fmla="*/ 21806 w 3419856"/>
              <a:gd name="connsiteY10" fmla="*/ 3407194 h 3429000"/>
              <a:gd name="connsiteX11" fmla="*/ 0 w 3419856"/>
              <a:gd name="connsiteY11" fmla="*/ 3354550 h 3429000"/>
              <a:gd name="connsiteX12" fmla="*/ 0 w 3419856"/>
              <a:gd name="connsiteY12" fmla="*/ 74450 h 3429000"/>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21806 w 3419856"/>
              <a:gd name="connsiteY9" fmla="*/ 3407194 h 3429000"/>
              <a:gd name="connsiteX10" fmla="*/ 0 w 3419856"/>
              <a:gd name="connsiteY10" fmla="*/ 3354550 h 3429000"/>
              <a:gd name="connsiteX11" fmla="*/ 0 w 3419856"/>
              <a:gd name="connsiteY11" fmla="*/ 74450 h 3429000"/>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8026"/>
              <a:gd name="connsiteY0" fmla="*/ 74450 h 3910007"/>
              <a:gd name="connsiteX1" fmla="*/ 21806 w 3968026"/>
              <a:gd name="connsiteY1" fmla="*/ 21806 h 3910007"/>
              <a:gd name="connsiteX2" fmla="*/ 74450 w 3968026"/>
              <a:gd name="connsiteY2" fmla="*/ 0 h 3910007"/>
              <a:gd name="connsiteX3" fmla="*/ 3345406 w 3968026"/>
              <a:gd name="connsiteY3" fmla="*/ 0 h 3910007"/>
              <a:gd name="connsiteX4" fmla="*/ 3398050 w 3968026"/>
              <a:gd name="connsiteY4" fmla="*/ 21806 h 3910007"/>
              <a:gd name="connsiteX5" fmla="*/ 3419856 w 3968026"/>
              <a:gd name="connsiteY5" fmla="*/ 74450 h 3910007"/>
              <a:gd name="connsiteX6" fmla="*/ 3419856 w 3968026"/>
              <a:gd name="connsiteY6" fmla="*/ 3354550 h 3910007"/>
              <a:gd name="connsiteX7" fmla="*/ 3398050 w 3968026"/>
              <a:gd name="connsiteY7" fmla="*/ 3407194 h 3910007"/>
              <a:gd name="connsiteX8" fmla="*/ 0 w 3968026"/>
              <a:gd name="connsiteY8" fmla="*/ 3354550 h 3910007"/>
              <a:gd name="connsiteX9" fmla="*/ 0 w 3968026"/>
              <a:gd name="connsiteY9" fmla="*/ 74450 h 3910007"/>
              <a:gd name="connsiteX0" fmla="*/ 0 w 3419856"/>
              <a:gd name="connsiteY0" fmla="*/ 74450 h 3901233"/>
              <a:gd name="connsiteX1" fmla="*/ 21806 w 3419856"/>
              <a:gd name="connsiteY1" fmla="*/ 21806 h 3901233"/>
              <a:gd name="connsiteX2" fmla="*/ 74450 w 3419856"/>
              <a:gd name="connsiteY2" fmla="*/ 0 h 3901233"/>
              <a:gd name="connsiteX3" fmla="*/ 3345406 w 3419856"/>
              <a:gd name="connsiteY3" fmla="*/ 0 h 3901233"/>
              <a:gd name="connsiteX4" fmla="*/ 3398050 w 3419856"/>
              <a:gd name="connsiteY4" fmla="*/ 21806 h 3901233"/>
              <a:gd name="connsiteX5" fmla="*/ 3419856 w 3419856"/>
              <a:gd name="connsiteY5" fmla="*/ 74450 h 3901233"/>
              <a:gd name="connsiteX6" fmla="*/ 3419856 w 3419856"/>
              <a:gd name="connsiteY6" fmla="*/ 3354550 h 3901233"/>
              <a:gd name="connsiteX7" fmla="*/ 0 w 3419856"/>
              <a:gd name="connsiteY7" fmla="*/ 3354550 h 3901233"/>
              <a:gd name="connsiteX8" fmla="*/ 0 w 3419856"/>
              <a:gd name="connsiteY8" fmla="*/ 74450 h 3901233"/>
              <a:gd name="connsiteX0" fmla="*/ 0 w 3419856"/>
              <a:gd name="connsiteY0" fmla="*/ 74450 h 3354550"/>
              <a:gd name="connsiteX1" fmla="*/ 21806 w 3419856"/>
              <a:gd name="connsiteY1" fmla="*/ 21806 h 3354550"/>
              <a:gd name="connsiteX2" fmla="*/ 74450 w 3419856"/>
              <a:gd name="connsiteY2" fmla="*/ 0 h 3354550"/>
              <a:gd name="connsiteX3" fmla="*/ 3345406 w 3419856"/>
              <a:gd name="connsiteY3" fmla="*/ 0 h 3354550"/>
              <a:gd name="connsiteX4" fmla="*/ 3398050 w 3419856"/>
              <a:gd name="connsiteY4" fmla="*/ 21806 h 3354550"/>
              <a:gd name="connsiteX5" fmla="*/ 3419856 w 3419856"/>
              <a:gd name="connsiteY5" fmla="*/ 74450 h 3354550"/>
              <a:gd name="connsiteX6" fmla="*/ 3419856 w 3419856"/>
              <a:gd name="connsiteY6" fmla="*/ 3354550 h 3354550"/>
              <a:gd name="connsiteX7" fmla="*/ 0 w 3419856"/>
              <a:gd name="connsiteY7" fmla="*/ 3354550 h 3354550"/>
              <a:gd name="connsiteX8" fmla="*/ 0 w 3419856"/>
              <a:gd name="connsiteY8" fmla="*/ 74450 h 335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856" h="3354550">
                <a:moveTo>
                  <a:pt x="0" y="74450"/>
                </a:moveTo>
                <a:cubicBezTo>
                  <a:pt x="0" y="54705"/>
                  <a:pt x="7844" y="35768"/>
                  <a:pt x="21806" y="21806"/>
                </a:cubicBezTo>
                <a:cubicBezTo>
                  <a:pt x="35768" y="7844"/>
                  <a:pt x="54705" y="0"/>
                  <a:pt x="74450" y="0"/>
                </a:cubicBezTo>
                <a:lnTo>
                  <a:pt x="3345406" y="0"/>
                </a:lnTo>
                <a:cubicBezTo>
                  <a:pt x="3365151" y="0"/>
                  <a:pt x="3384088" y="7844"/>
                  <a:pt x="3398050" y="21806"/>
                </a:cubicBezTo>
                <a:cubicBezTo>
                  <a:pt x="3412012" y="35768"/>
                  <a:pt x="3419856" y="54705"/>
                  <a:pt x="3419856" y="74450"/>
                </a:cubicBezTo>
                <a:lnTo>
                  <a:pt x="3419856" y="3354550"/>
                </a:lnTo>
                <a:lnTo>
                  <a:pt x="0" y="3354550"/>
                </a:lnTo>
                <a:lnTo>
                  <a:pt x="0" y="74450"/>
                </a:lnTo>
                <a:close/>
              </a:path>
            </a:pathLst>
          </a:custGeom>
        </p:spPr>
        <p:txBody>
          <a:bodyPr>
            <a:normAutofit/>
          </a:bodyPr>
          <a:lstStyle>
            <a:lvl1pPr marL="0" indent="0" algn="ctr">
              <a:buNone/>
              <a:defRPr sz="2000" baseline="0">
                <a:solidFill>
                  <a:schemeClr val="tx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609600" y="2547890"/>
            <a:ext cx="2971800" cy="2405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2F0292D-1797-49A5-8D2D-8D50C72EF3CC}" type="datetimeFigureOut">
              <a:rPr lang="en-US" smtClean="0"/>
              <a:t>8/25/15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CC888B-D9F9-4E54-B722-F151A9F45E95}"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13"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609600" y="274638"/>
            <a:ext cx="7924800" cy="1143000"/>
          </a:xfrm>
          <a:prstGeom prst="rect">
            <a:avLst/>
          </a:prstGeom>
        </p:spPr>
        <p:txBody>
          <a:bodyPr vert="horz" lIns="91440" tIns="45720" rIns="91440" bIns="45720" rtlCol="0" anchor="b"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0" y="1600200"/>
            <a:ext cx="7924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5715000" y="6356350"/>
            <a:ext cx="1524000" cy="365125"/>
          </a:xfrm>
          <a:prstGeom prst="rect">
            <a:avLst/>
          </a:prstGeom>
        </p:spPr>
        <p:txBody>
          <a:bodyPr vert="horz" lIns="91440" tIns="45720" rIns="91440" bIns="45720" rtlCol="0" anchor="ctr"/>
          <a:lstStyle>
            <a:lvl1pPr algn="r">
              <a:defRPr sz="1000" strike="noStrike" spc="60" baseline="0">
                <a:solidFill>
                  <a:schemeClr val="tx1"/>
                </a:solidFill>
              </a:defRPr>
            </a:lvl1pPr>
          </a:lstStyle>
          <a:p>
            <a:fld id="{A2F0292D-1797-49A5-8D2D-8D50C72EF3CC}" type="datetimeFigureOut">
              <a:rPr lang="en-US" smtClean="0"/>
              <a:t>8/25/15</a:t>
            </a:fld>
            <a:endParaRPr lang="en-US"/>
          </a:p>
        </p:txBody>
      </p:sp>
      <p:sp>
        <p:nvSpPr>
          <p:cNvPr id="5" name="Footer Placeholder 4"/>
          <p:cNvSpPr>
            <a:spLocks noGrp="1"/>
          </p:cNvSpPr>
          <p:nvPr>
            <p:ph type="ftr" sz="quarter" idx="3"/>
          </p:nvPr>
        </p:nvSpPr>
        <p:spPr>
          <a:xfrm>
            <a:off x="609600" y="6356350"/>
            <a:ext cx="2895600" cy="365125"/>
          </a:xfrm>
          <a:prstGeom prst="rect">
            <a:avLst/>
          </a:prstGeom>
        </p:spPr>
        <p:txBody>
          <a:bodyPr vert="horz" lIns="91440" tIns="45720" rIns="91440" bIns="45720" rtlCol="0" anchor="ctr"/>
          <a:lstStyle>
            <a:lvl1pPr algn="l">
              <a:defRPr sz="1000" cap="all" spc="60" baseline="0">
                <a:solidFill>
                  <a:schemeClr val="tx1"/>
                </a:solidFill>
              </a:defRPr>
            </a:lvl1pPr>
          </a:lstStyle>
          <a:p>
            <a:endParaRPr lang="en-US"/>
          </a:p>
        </p:txBody>
      </p:sp>
      <p:sp>
        <p:nvSpPr>
          <p:cNvPr id="6" name="Slide Number Placeholder 5"/>
          <p:cNvSpPr>
            <a:spLocks noGrp="1"/>
          </p:cNvSpPr>
          <p:nvPr>
            <p:ph type="sldNum" sz="quarter" idx="4"/>
          </p:nvPr>
        </p:nvSpPr>
        <p:spPr>
          <a:xfrm>
            <a:off x="7543800" y="6356350"/>
            <a:ext cx="990600" cy="365125"/>
          </a:xfrm>
          <a:prstGeom prst="rect">
            <a:avLst/>
          </a:prstGeom>
        </p:spPr>
        <p:txBody>
          <a:bodyPr vert="horz" lIns="91440" tIns="45720" rIns="91440" bIns="45720" rtlCol="0" anchor="ctr"/>
          <a:lstStyle>
            <a:lvl1pPr algn="r">
              <a:defRPr sz="1100" baseline="0">
                <a:solidFill>
                  <a:schemeClr val="tx1"/>
                </a:solidFill>
              </a:defRPr>
            </a:lvl1pPr>
          </a:lstStyle>
          <a:p>
            <a:fld id="{D6CC888B-D9F9-4E54-B722-F151A9F45E95}"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Lst>
  <p:txStyles>
    <p:title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mailto:erinc@glendale.edu"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4.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15.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6.gi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 Id="rId3" Type="http://schemas.openxmlformats.org/officeDocument/2006/relationships/image" Target="../media/image17.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8.jp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6.xml"/><Relationship Id="rId4" Type="http://schemas.openxmlformats.org/officeDocument/2006/relationships/notesSlide" Target="../notesSlides/notesSlide15.xml"/><Relationship Id="rId5" Type="http://schemas.openxmlformats.org/officeDocument/2006/relationships/image" Target="../media/image19.png"/><Relationship Id="rId1" Type="http://schemas.microsoft.com/office/2007/relationships/media" Target="../media/media1.m4v"/><Relationship Id="rId2" Type="http://schemas.openxmlformats.org/officeDocument/2006/relationships/video" Target="../media/media1.m4v"/></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20.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g"/><Relationship Id="rId4" Type="http://schemas.openxmlformats.org/officeDocument/2006/relationships/image" Target="../media/image22.jpg"/><Relationship Id="rId5" Type="http://schemas.openxmlformats.org/officeDocument/2006/relationships/image" Target="../media/image23.jpeg"/><Relationship Id="rId1" Type="http://schemas.openxmlformats.org/officeDocument/2006/relationships/slideLayout" Target="../slideLayouts/slideLayout4.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4" Type="http://schemas.openxmlformats.org/officeDocument/2006/relationships/image" Target="../media/image5.jpg"/><Relationship Id="rId5" Type="http://schemas.openxmlformats.org/officeDocument/2006/relationships/image" Target="../media/image6.jpg"/><Relationship Id="rId6" Type="http://schemas.openxmlformats.org/officeDocument/2006/relationships/image" Target="../media/image7.jpg"/><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hyperlink" Target="http://www.juststand.org/Tools/SittingCalculator/tabid/866/language/en-US/Default.aspx" TargetMode="External"/><Relationship Id="rId4" Type="http://schemas.openxmlformats.org/officeDocument/2006/relationships/image" Target="../media/image8.jp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9.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0.jpg"/></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4" Type="http://schemas.openxmlformats.org/officeDocument/2006/relationships/image" Target="../media/image12.jpeg"/><Relationship Id="rId5" Type="http://schemas.openxmlformats.org/officeDocument/2006/relationships/image" Target="../media/image13.jpg"/><Relationship Id="rId1" Type="http://schemas.openxmlformats.org/officeDocument/2006/relationships/slideLayout" Target="../slideLayouts/slideLayout6.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chart" Target="../charts/char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219200" y="3692769"/>
            <a:ext cx="6400800" cy="2539999"/>
          </a:xfrm>
        </p:spPr>
        <p:txBody>
          <a:bodyPr>
            <a:normAutofit fontScale="55000" lnSpcReduction="20000"/>
          </a:bodyPr>
          <a:lstStyle/>
          <a:p>
            <a:r>
              <a:rPr lang="en-US" sz="4600" dirty="0" smtClean="0"/>
              <a:t>How you can </a:t>
            </a:r>
            <a:r>
              <a:rPr lang="en-US" sz="4600" i="1" dirty="0" smtClean="0"/>
              <a:t>Get Moving </a:t>
            </a:r>
            <a:r>
              <a:rPr lang="en-US" sz="4600" dirty="0" smtClean="0"/>
              <a:t>to improve your health, fitness and focus at work and beyond!</a:t>
            </a:r>
          </a:p>
          <a:p>
            <a:endParaRPr lang="en-US" sz="3300" dirty="0"/>
          </a:p>
          <a:p>
            <a:r>
              <a:rPr lang="en-US" sz="3300" dirty="0" smtClean="0">
                <a:solidFill>
                  <a:srgbClr val="FFFFFF"/>
                </a:solidFill>
              </a:rPr>
              <a:t>Erin Calderone </a:t>
            </a:r>
          </a:p>
          <a:p>
            <a:r>
              <a:rPr lang="en-US" sz="3300" dirty="0" smtClean="0">
                <a:solidFill>
                  <a:srgbClr val="FFFFFF"/>
                </a:solidFill>
              </a:rPr>
              <a:t>Kinesiology Instructor</a:t>
            </a:r>
          </a:p>
          <a:p>
            <a:r>
              <a:rPr lang="en-US" sz="3300" dirty="0" smtClean="0">
                <a:solidFill>
                  <a:srgbClr val="FFFFFF"/>
                </a:solidFill>
                <a:hlinkClick r:id="rId3"/>
              </a:rPr>
              <a:t>erinc@glendale.edu</a:t>
            </a:r>
            <a:endParaRPr lang="en-US" sz="3300" dirty="0" smtClean="0">
              <a:solidFill>
                <a:srgbClr val="FFFFFF"/>
              </a:solidFill>
            </a:endParaRPr>
          </a:p>
          <a:p>
            <a:r>
              <a:rPr lang="en-US" sz="3300" dirty="0" smtClean="0">
                <a:solidFill>
                  <a:srgbClr val="FFFFFF"/>
                </a:solidFill>
              </a:rPr>
              <a:t>x5644</a:t>
            </a:r>
          </a:p>
          <a:p>
            <a:endParaRPr lang="en-US" sz="2000" dirty="0">
              <a:solidFill>
                <a:schemeClr val="tx1"/>
              </a:solidFill>
            </a:endParaRPr>
          </a:p>
        </p:txBody>
      </p:sp>
      <p:sp>
        <p:nvSpPr>
          <p:cNvPr id="2" name="Title 1"/>
          <p:cNvSpPr>
            <a:spLocks noGrp="1"/>
          </p:cNvSpPr>
          <p:nvPr>
            <p:ph type="ctrTitle"/>
          </p:nvPr>
        </p:nvSpPr>
        <p:spPr/>
        <p:txBody>
          <a:bodyPr/>
          <a:lstStyle/>
          <a:p>
            <a:r>
              <a:rPr lang="en-US" sz="6000" dirty="0" smtClean="0"/>
              <a:t>Work fit</a:t>
            </a:r>
            <a:endParaRPr lang="en-US" sz="6000" dirty="0"/>
          </a:p>
        </p:txBody>
      </p:sp>
    </p:spTree>
    <p:extLst>
      <p:ext uri="{BB962C8B-B14F-4D97-AF65-F5344CB8AC3E}">
        <p14:creationId xmlns:p14="http://schemas.microsoft.com/office/powerpoint/2010/main" val="3504571275"/>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 Spine”</a:t>
            </a:r>
            <a:endParaRPr lang="en-US" dirty="0"/>
          </a:p>
        </p:txBody>
      </p:sp>
      <p:sp>
        <p:nvSpPr>
          <p:cNvPr id="3" name="Content Placeholder 2"/>
          <p:cNvSpPr>
            <a:spLocks noGrp="1"/>
          </p:cNvSpPr>
          <p:nvPr>
            <p:ph sz="quarter" idx="13"/>
          </p:nvPr>
        </p:nvSpPr>
        <p:spPr>
          <a:xfrm>
            <a:off x="365369" y="4347306"/>
            <a:ext cx="3923323" cy="2344615"/>
          </a:xfrm>
        </p:spPr>
        <p:txBody>
          <a:bodyPr>
            <a:normAutofit lnSpcReduction="10000"/>
          </a:bodyPr>
          <a:lstStyle/>
          <a:p>
            <a:pPr marL="0" indent="0">
              <a:buNone/>
            </a:pPr>
            <a:r>
              <a:rPr lang="en-US" sz="2400" dirty="0" smtClean="0"/>
              <a:t>Dr. Stuart McGill </a:t>
            </a:r>
          </a:p>
          <a:p>
            <a:pPr marL="0" indent="0">
              <a:buNone/>
            </a:pPr>
            <a:r>
              <a:rPr lang="en-US" sz="2400" dirty="0" smtClean="0"/>
              <a:t>University of Waterloo, Canada</a:t>
            </a:r>
          </a:p>
          <a:p>
            <a:pPr marL="0" indent="0">
              <a:buNone/>
            </a:pPr>
            <a:endParaRPr lang="en-US" sz="2400" dirty="0"/>
          </a:p>
          <a:p>
            <a:pPr marL="0" indent="0">
              <a:buNone/>
            </a:pPr>
            <a:r>
              <a:rPr lang="en-US" sz="2400" dirty="0" smtClean="0"/>
              <a:t>www.backfitpro.com</a:t>
            </a:r>
            <a:endParaRPr lang="en-US" sz="2400" dirty="0"/>
          </a:p>
          <a:p>
            <a:pPr marL="0" indent="0">
              <a:buNone/>
            </a:pPr>
            <a:endParaRPr lang="en-US" dirty="0"/>
          </a:p>
        </p:txBody>
      </p:sp>
      <p:pic>
        <p:nvPicPr>
          <p:cNvPr id="8" name="Picture 7" descr="Stuart-Mcgill.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68076" y="830553"/>
            <a:ext cx="5568462" cy="4884446"/>
          </a:xfrm>
          <a:prstGeom prst="rect">
            <a:avLst/>
          </a:prstGeom>
        </p:spPr>
      </p:pic>
    </p:spTree>
    <p:extLst>
      <p:ext uri="{BB962C8B-B14F-4D97-AF65-F5344CB8AC3E}">
        <p14:creationId xmlns:p14="http://schemas.microsoft.com/office/powerpoint/2010/main" val="4174919348"/>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400538" y="1094154"/>
            <a:ext cx="4400062" cy="4620846"/>
          </a:xfrm>
        </p:spPr>
        <p:txBody>
          <a:bodyPr>
            <a:noAutofit/>
          </a:bodyPr>
          <a:lstStyle/>
          <a:p>
            <a:r>
              <a:rPr lang="en-US" sz="2400" dirty="0" smtClean="0"/>
              <a:t>Bending the spine (rounding low back) + compressing discs is a common cause of disc bulging </a:t>
            </a:r>
            <a:r>
              <a:rPr lang="en-US" sz="2400" dirty="0" smtClean="0">
                <a:latin typeface="Wingdings"/>
                <a:ea typeface="Wingdings"/>
                <a:cs typeface="Wingdings"/>
                <a:sym typeface="Wingdings"/>
              </a:rPr>
              <a:t></a:t>
            </a:r>
            <a:r>
              <a:rPr lang="en-US" sz="2400" dirty="0" smtClean="0">
                <a:ea typeface="Wingdings"/>
                <a:cs typeface="Wingdings"/>
                <a:sym typeface="Wingdings"/>
              </a:rPr>
              <a:t>herniation</a:t>
            </a:r>
          </a:p>
          <a:p>
            <a:pPr lvl="1"/>
            <a:r>
              <a:rPr lang="en-US" sz="2400" dirty="0" smtClean="0">
                <a:ea typeface="Wingdings"/>
                <a:cs typeface="Wingdings"/>
                <a:sym typeface="Wingdings"/>
              </a:rPr>
              <a:t>Poor form x 1000s of movements or prolonged postures (i.e. sitting)</a:t>
            </a:r>
          </a:p>
          <a:p>
            <a:r>
              <a:rPr lang="en-US" sz="2000" dirty="0" smtClean="0">
                <a:ea typeface="Wingdings"/>
                <a:cs typeface="Wingdings"/>
                <a:sym typeface="Wingdings"/>
              </a:rPr>
              <a:t>Stretching the lower back may cause a pain/spasm cycle</a:t>
            </a:r>
          </a:p>
          <a:p>
            <a:r>
              <a:rPr lang="en-US" sz="2000" dirty="0" smtClean="0">
                <a:ea typeface="Wingdings"/>
                <a:cs typeface="Wingdings"/>
                <a:sym typeface="Wingdings"/>
              </a:rPr>
              <a:t>Strengthening one side of the trunk (i.e. crunches for your abs) just makes for an imbalanced core</a:t>
            </a:r>
          </a:p>
          <a:p>
            <a:r>
              <a:rPr lang="en-US" sz="2000" dirty="0" smtClean="0">
                <a:ea typeface="Wingdings"/>
                <a:cs typeface="Wingdings"/>
                <a:sym typeface="Wingdings"/>
              </a:rPr>
              <a:t>Discs swell at night – reducing range of movement in the morning</a:t>
            </a:r>
            <a:r>
              <a:rPr lang="en-US" sz="2000" dirty="0" smtClean="0">
                <a:latin typeface="Wingdings"/>
                <a:ea typeface="Wingdings"/>
                <a:cs typeface="Wingdings"/>
                <a:sym typeface="Wingdings"/>
              </a:rPr>
              <a:t> </a:t>
            </a:r>
            <a:endParaRPr lang="en-US" sz="2000" dirty="0"/>
          </a:p>
        </p:txBody>
      </p:sp>
      <p:sp>
        <p:nvSpPr>
          <p:cNvPr id="4" name="Title 3"/>
          <p:cNvSpPr>
            <a:spLocks noGrp="1"/>
          </p:cNvSpPr>
          <p:nvPr>
            <p:ph type="title"/>
          </p:nvPr>
        </p:nvSpPr>
        <p:spPr>
          <a:xfrm>
            <a:off x="609600" y="108561"/>
            <a:ext cx="7924800" cy="1143000"/>
          </a:xfrm>
        </p:spPr>
        <p:txBody>
          <a:bodyPr/>
          <a:lstStyle/>
          <a:p>
            <a:r>
              <a:rPr lang="en-US" dirty="0" smtClean="0">
                <a:solidFill>
                  <a:srgbClr val="FF0000"/>
                </a:solidFill>
              </a:rPr>
              <a:t>Low back health</a:t>
            </a:r>
            <a:r>
              <a:rPr lang="en-US" dirty="0">
                <a:solidFill>
                  <a:srgbClr val="FF0000"/>
                </a:solidFill>
              </a:rPr>
              <a:t/>
            </a:r>
            <a:br>
              <a:rPr lang="en-US" dirty="0">
                <a:solidFill>
                  <a:srgbClr val="FF0000"/>
                </a:solidFill>
              </a:rPr>
            </a:br>
            <a:endParaRPr lang="en-US" dirty="0">
              <a:solidFill>
                <a:srgbClr val="FF0000"/>
              </a:solidFill>
            </a:endParaRPr>
          </a:p>
        </p:txBody>
      </p:sp>
      <p:pic>
        <p:nvPicPr>
          <p:cNvPr id="14" name="Content Placeholder 13" descr="george-marks-secretary-sitting-at-typewriter-in-office-portrait.jpg"/>
          <p:cNvPicPr>
            <a:picLocks noGrp="1" noChangeAspect="1"/>
          </p:cNvPicPr>
          <p:nvPr>
            <p:ph sz="quarter" idx="14"/>
          </p:nvPr>
        </p:nvPicPr>
        <p:blipFill rotWithShape="1">
          <a:blip r:embed="rId3">
            <a:extLst>
              <a:ext uri="{28A0092B-C50C-407E-A947-70E740481C1C}">
                <a14:useLocalDpi xmlns:a14="http://schemas.microsoft.com/office/drawing/2010/main" val="0"/>
              </a:ext>
            </a:extLst>
          </a:blip>
          <a:srcRect l="8339" r="23557"/>
          <a:stretch/>
        </p:blipFill>
        <p:spPr>
          <a:xfrm>
            <a:off x="4800600" y="1417638"/>
            <a:ext cx="3899458" cy="4297362"/>
          </a:xfrm>
          <a:prstGeom prst="rect">
            <a:avLst/>
          </a:prstGeom>
          <a:noFill/>
          <a:ln>
            <a:noFill/>
          </a:ln>
        </p:spPr>
      </p:pic>
    </p:spTree>
    <p:extLst>
      <p:ext uri="{BB962C8B-B14F-4D97-AF65-F5344CB8AC3E}">
        <p14:creationId xmlns:p14="http://schemas.microsoft.com/office/powerpoint/2010/main" val="2884951266"/>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 Doesn’t take much!</a:t>
            </a:r>
            <a:br>
              <a:rPr lang="en-US" dirty="0" smtClean="0"/>
            </a:br>
            <a:endParaRPr lang="en-US" dirty="0"/>
          </a:p>
        </p:txBody>
      </p:sp>
      <p:pic>
        <p:nvPicPr>
          <p:cNvPr id="4" name="Content Placeholder 3" descr="fig1_2_stnd_14821_1_1_4774.gif"/>
          <p:cNvPicPr>
            <a:picLocks noGrp="1" noChangeAspect="1"/>
          </p:cNvPicPr>
          <p:nvPr>
            <p:ph sz="quarter" idx="13"/>
          </p:nvPr>
        </p:nvPicPr>
        <p:blipFill>
          <a:blip r:embed="rId3">
            <a:extLst>
              <a:ext uri="{28A0092B-C50C-407E-A947-70E740481C1C}">
                <a14:useLocalDpi xmlns:a14="http://schemas.microsoft.com/office/drawing/2010/main" val="0"/>
              </a:ext>
            </a:extLst>
          </a:blip>
          <a:srcRect l="-13083" r="-13083"/>
          <a:stretch>
            <a:fillRect/>
          </a:stretch>
        </p:blipFill>
        <p:spPr>
          <a:xfrm>
            <a:off x="355691" y="1486023"/>
            <a:ext cx="8276401" cy="4297362"/>
          </a:xfrm>
        </p:spPr>
      </p:pic>
    </p:spTree>
    <p:extLst>
      <p:ext uri="{BB962C8B-B14F-4D97-AF65-F5344CB8AC3E}">
        <p14:creationId xmlns:p14="http://schemas.microsoft.com/office/powerpoint/2010/main" val="1152368757"/>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Even the “perfect” posture is not good for you all day… </a:t>
            </a:r>
            <a:endParaRPr lang="en-US" dirty="0"/>
          </a:p>
        </p:txBody>
      </p:sp>
      <p:pic>
        <p:nvPicPr>
          <p:cNvPr id="3" name="Picture 2" descr="good-bad-posture.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6600" y="1889355"/>
            <a:ext cx="8079212" cy="3630260"/>
          </a:xfrm>
          <a:prstGeom prst="rect">
            <a:avLst/>
          </a:prstGeom>
        </p:spPr>
      </p:pic>
    </p:spTree>
    <p:extLst>
      <p:ext uri="{BB962C8B-B14F-4D97-AF65-F5344CB8AC3E}">
        <p14:creationId xmlns:p14="http://schemas.microsoft.com/office/powerpoint/2010/main" val="1533889909"/>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06893"/>
            <a:ext cx="7924800" cy="1143000"/>
          </a:xfrm>
        </p:spPr>
        <p:txBody>
          <a:bodyPr/>
          <a:lstStyle/>
          <a:p>
            <a:r>
              <a:rPr lang="en-US" dirty="0" smtClean="0"/>
              <a:t>Great idea… but how practicaL?</a:t>
            </a:r>
            <a:br>
              <a:rPr lang="en-US" dirty="0" smtClean="0"/>
            </a:br>
            <a:endParaRPr lang="en-US" dirty="0"/>
          </a:p>
        </p:txBody>
      </p:sp>
      <p:pic>
        <p:nvPicPr>
          <p:cNvPr id="6" name="Content Placeholder 5" descr="stand-up-desk-with-treadmill-and-person.jpg"/>
          <p:cNvPicPr>
            <a:picLocks noGrp="1" noChangeAspect="1"/>
          </p:cNvPicPr>
          <p:nvPr>
            <p:ph sz="quarter" idx="13"/>
          </p:nvPr>
        </p:nvPicPr>
        <p:blipFill>
          <a:blip r:embed="rId3">
            <a:extLst>
              <a:ext uri="{28A0092B-C50C-407E-A947-70E740481C1C}">
                <a14:useLocalDpi xmlns:a14="http://schemas.microsoft.com/office/drawing/2010/main" val="0"/>
              </a:ext>
            </a:extLst>
          </a:blip>
          <a:srcRect l="-22222" r="-22222"/>
          <a:stretch>
            <a:fillRect/>
          </a:stretch>
        </p:blipFill>
        <p:spPr>
          <a:xfrm>
            <a:off x="121138" y="429846"/>
            <a:ext cx="8786519" cy="4562231"/>
          </a:xfrm>
        </p:spPr>
      </p:pic>
    </p:spTree>
    <p:extLst>
      <p:ext uri="{BB962C8B-B14F-4D97-AF65-F5344CB8AC3E}">
        <p14:creationId xmlns:p14="http://schemas.microsoft.com/office/powerpoint/2010/main" val="3757630669"/>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79443"/>
            <a:ext cx="2711938" cy="1143000"/>
          </a:xfrm>
        </p:spPr>
        <p:txBody>
          <a:bodyPr/>
          <a:lstStyle/>
          <a:p>
            <a:r>
              <a:rPr lang="en-US" sz="3600" dirty="0" smtClean="0"/>
              <a:t>Real life:</a:t>
            </a:r>
            <a:br>
              <a:rPr lang="en-US" sz="3600" dirty="0" smtClean="0"/>
            </a:br>
            <a:endParaRPr lang="en-US" sz="3600" dirty="0"/>
          </a:p>
        </p:txBody>
      </p:sp>
      <p:pic>
        <p:nvPicPr>
          <p:cNvPr id="6" name="My Movie 2.m4v">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rotWithShape="1">
          <a:blip r:embed="rId5"/>
          <a:srcRect l="34074" r="34088"/>
          <a:stretch/>
        </p:blipFill>
        <p:spPr>
          <a:xfrm>
            <a:off x="4249616" y="394517"/>
            <a:ext cx="3341076" cy="5897478"/>
          </a:xfrm>
          <a:prstGeom prst="rect">
            <a:avLst/>
          </a:prstGeom>
        </p:spPr>
      </p:pic>
    </p:spTree>
    <p:extLst>
      <p:ext uri="{BB962C8B-B14F-4D97-AF65-F5344CB8AC3E}">
        <p14:creationId xmlns:p14="http://schemas.microsoft.com/office/powerpoint/2010/main" val="190694407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6549"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4692" y="108562"/>
            <a:ext cx="8772770" cy="790207"/>
          </a:xfrm>
        </p:spPr>
        <p:txBody>
          <a:bodyPr>
            <a:scene3d>
              <a:camera prst="orthographicFront"/>
              <a:lightRig rig="balanced" dir="t">
                <a:rot lat="0" lon="0" rev="2100000"/>
              </a:lightRig>
            </a:scene3d>
            <a:sp3d extrusionH="57150" prstMaterial="metal">
              <a:bevelT w="38100" h="25400"/>
              <a:contourClr>
                <a:schemeClr val="bg2"/>
              </a:contourClr>
            </a:sp3d>
          </a:bodyPr>
          <a:lstStyle/>
          <a:p>
            <a:pPr algn="ctr"/>
            <a:r>
              <a:rPr lang="en-US" b="1" cap="none" spc="0" dirty="0" smtClean="0">
                <a:ln w="50800"/>
                <a:solidFill>
                  <a:schemeClr val="bg1">
                    <a:shade val="50000"/>
                  </a:schemeClr>
                </a:solidFill>
              </a:rPr>
              <a:t>Moving more doesn’t mean being less productive!</a:t>
            </a:r>
            <a:endParaRPr lang="en-US" b="1" cap="none" spc="0" dirty="0">
              <a:ln w="50800"/>
              <a:solidFill>
                <a:schemeClr val="bg1">
                  <a:shade val="50000"/>
                </a:schemeClr>
              </a:solidFill>
            </a:endParaRPr>
          </a:p>
        </p:txBody>
      </p:sp>
      <p:sp>
        <p:nvSpPr>
          <p:cNvPr id="6" name="Rectangle 5"/>
          <p:cNvSpPr/>
          <p:nvPr/>
        </p:nvSpPr>
        <p:spPr>
          <a:xfrm>
            <a:off x="609600" y="4267200"/>
            <a:ext cx="7924800" cy="2356338"/>
          </a:xfrm>
          <a:prstGeom prst="rect">
            <a:avLst/>
          </a:prstGeom>
          <a:gradFill flip="none" rotWithShape="1">
            <a:gsLst>
              <a:gs pos="0">
                <a:schemeClr val="bg1"/>
              </a:gs>
              <a:gs pos="100000">
                <a:schemeClr val="bg1">
                  <a:lumMod val="75000"/>
                  <a:lumOff val="25000"/>
                </a:schemeClr>
              </a:gs>
            </a:gsLst>
            <a:lin ang="1602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sz="quarter" idx="13"/>
          </p:nvPr>
        </p:nvSpPr>
        <p:spPr>
          <a:xfrm>
            <a:off x="609600" y="4267200"/>
            <a:ext cx="7924800" cy="2180492"/>
          </a:xfrm>
        </p:spPr>
        <p:txBody>
          <a:bodyPr>
            <a:normAutofit/>
          </a:bodyPr>
          <a:lstStyle/>
          <a:p>
            <a:r>
              <a:rPr lang="en-US" sz="2000" b="1" dirty="0" smtClean="0">
                <a:effectLst>
                  <a:outerShdw blurRad="19050" dist="12700" dir="2700000" algn="tl" rotWithShape="0">
                    <a:schemeClr val="bg1">
                      <a:lumMod val="50000"/>
                      <a:lumOff val="50000"/>
                      <a:alpha val="43000"/>
                    </a:schemeClr>
                  </a:outerShdw>
                </a:effectLst>
              </a:rPr>
              <a:t>A 2015 study in Spanish university office employees found that those who were more physically active:</a:t>
            </a:r>
          </a:p>
          <a:p>
            <a:pPr lvl="1"/>
            <a:r>
              <a:rPr lang="en-US" sz="2000" b="1" dirty="0" smtClean="0">
                <a:effectLst>
                  <a:outerShdw blurRad="19050" dist="12700" dir="2700000" algn="tl" rotWithShape="0">
                    <a:schemeClr val="bg1">
                      <a:lumMod val="50000"/>
                      <a:lumOff val="50000"/>
                      <a:alpha val="43000"/>
                    </a:schemeClr>
                  </a:outerShdw>
                </a:effectLst>
              </a:rPr>
              <a:t>Sat less at work and on the weekends</a:t>
            </a:r>
          </a:p>
          <a:p>
            <a:pPr lvl="1"/>
            <a:r>
              <a:rPr lang="en-US" sz="2000" b="1" dirty="0" smtClean="0">
                <a:effectLst>
                  <a:outerShdw blurRad="19050" dist="12700" dir="2700000" algn="tl" rotWithShape="0">
                    <a:schemeClr val="bg1">
                      <a:lumMod val="50000"/>
                      <a:lumOff val="50000"/>
                      <a:alpha val="43000"/>
                    </a:schemeClr>
                  </a:outerShdw>
                </a:effectLst>
              </a:rPr>
              <a:t>Had LESS lost productivity time</a:t>
            </a:r>
          </a:p>
          <a:p>
            <a:pPr lvl="1"/>
            <a:r>
              <a:rPr lang="en-US" sz="2000" b="1" dirty="0" smtClean="0">
                <a:effectLst>
                  <a:outerShdw blurRad="19050" dist="12700" dir="2700000" algn="tl" rotWithShape="0">
                    <a:schemeClr val="bg1">
                      <a:lumMod val="50000"/>
                      <a:lumOff val="50000"/>
                      <a:alpha val="43000"/>
                    </a:schemeClr>
                  </a:outerShdw>
                </a:effectLst>
              </a:rPr>
              <a:t>Reported higher mental well-being!</a:t>
            </a:r>
          </a:p>
        </p:txBody>
      </p:sp>
    </p:spTree>
    <p:extLst>
      <p:ext uri="{BB962C8B-B14F-4D97-AF65-F5344CB8AC3E}">
        <p14:creationId xmlns:p14="http://schemas.microsoft.com/office/powerpoint/2010/main" val="3899403942"/>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14923" y="274638"/>
            <a:ext cx="8606692" cy="751131"/>
          </a:xfrm>
        </p:spPr>
        <p:txBody>
          <a:bodyPr/>
          <a:lstStyle/>
          <a:p>
            <a:r>
              <a:rPr lang="en-US" dirty="0" smtClean="0">
                <a:solidFill>
                  <a:srgbClr val="2CFF0A"/>
                </a:solidFill>
              </a:rPr>
              <a:t>Work-fit: simple strategies</a:t>
            </a:r>
            <a:r>
              <a:rPr lang="en-US" dirty="0">
                <a:solidFill>
                  <a:srgbClr val="2CFF0A"/>
                </a:solidFill>
              </a:rPr>
              <a:t> </a:t>
            </a:r>
            <a:r>
              <a:rPr lang="en-US" dirty="0" smtClean="0">
                <a:solidFill>
                  <a:srgbClr val="2CFF0A"/>
                </a:solidFill>
              </a:rPr>
              <a:t>@ work</a:t>
            </a:r>
            <a:endParaRPr lang="en-US" dirty="0">
              <a:solidFill>
                <a:srgbClr val="2CFF0A"/>
              </a:solidFill>
            </a:endParaRPr>
          </a:p>
        </p:txBody>
      </p:sp>
      <p:sp>
        <p:nvSpPr>
          <p:cNvPr id="2" name="Content Placeholder 1"/>
          <p:cNvSpPr>
            <a:spLocks noGrp="1"/>
          </p:cNvSpPr>
          <p:nvPr>
            <p:ph sz="quarter" idx="13"/>
          </p:nvPr>
        </p:nvSpPr>
        <p:spPr>
          <a:xfrm>
            <a:off x="609600" y="1212484"/>
            <a:ext cx="7924800" cy="4297362"/>
          </a:xfrm>
        </p:spPr>
        <p:txBody>
          <a:bodyPr>
            <a:noAutofit/>
          </a:bodyPr>
          <a:lstStyle/>
          <a:p>
            <a:r>
              <a:rPr lang="en-US" sz="2400" dirty="0" smtClean="0"/>
              <a:t>Change your position every 15-20 minutes</a:t>
            </a:r>
          </a:p>
          <a:p>
            <a:r>
              <a:rPr lang="en-US" sz="2400" dirty="0" smtClean="0"/>
              <a:t>Stand occasionally (ex: every time you are on the phone)</a:t>
            </a:r>
          </a:p>
          <a:p>
            <a:r>
              <a:rPr lang="en-US" sz="2400" dirty="0" smtClean="0"/>
              <a:t>Walk occasionally (ex: on breaks)</a:t>
            </a:r>
          </a:p>
          <a:p>
            <a:r>
              <a:rPr lang="en-US" sz="2400" dirty="0" smtClean="0"/>
              <a:t>Rest breaks = opposite movement</a:t>
            </a:r>
          </a:p>
          <a:p>
            <a:r>
              <a:rPr lang="en-US" sz="2400" dirty="0" smtClean="0"/>
              <a:t>Stretch, take deep breaths, fidget!</a:t>
            </a:r>
          </a:p>
          <a:p>
            <a:r>
              <a:rPr lang="en-US" sz="2400" dirty="0" smtClean="0"/>
              <a:t>Sitting </a:t>
            </a:r>
            <a:r>
              <a:rPr lang="en-US" sz="2400" dirty="0" smtClean="0">
                <a:latin typeface="Wingdings"/>
                <a:ea typeface="Wingdings"/>
                <a:cs typeface="Wingdings"/>
                <a:sym typeface="Wingdings"/>
              </a:rPr>
              <a:t></a:t>
            </a:r>
            <a:r>
              <a:rPr lang="en-US" sz="2400" dirty="0" smtClean="0"/>
              <a:t>  Stand (few minutes) before LIFTING </a:t>
            </a:r>
          </a:p>
          <a:p>
            <a:r>
              <a:rPr lang="en-US" sz="2400" dirty="0" smtClean="0"/>
              <a:t>Switch the hand you use the mouse/phone/coffee cup etc. </a:t>
            </a:r>
            <a:endParaRPr lang="en-US" sz="2400" dirty="0"/>
          </a:p>
          <a:p>
            <a:r>
              <a:rPr lang="en-US" sz="2400" dirty="0" smtClean="0"/>
              <a:t>Reorganize office to encourage movement</a:t>
            </a:r>
          </a:p>
          <a:p>
            <a:r>
              <a:rPr lang="en-US" sz="2400" dirty="0" smtClean="0"/>
              <a:t>Pick a parking spot far away </a:t>
            </a:r>
            <a:endParaRPr lang="en-US" sz="2400" dirty="0"/>
          </a:p>
        </p:txBody>
      </p:sp>
    </p:spTree>
    <p:extLst>
      <p:ext uri="{BB962C8B-B14F-4D97-AF65-F5344CB8AC3E}">
        <p14:creationId xmlns:p14="http://schemas.microsoft.com/office/powerpoint/2010/main" val="342011614"/>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2CFF0A"/>
                </a:solidFill>
              </a:rPr>
              <a:t>Solution: simple strategies</a:t>
            </a:r>
            <a:br>
              <a:rPr lang="en-US" dirty="0">
                <a:solidFill>
                  <a:srgbClr val="2CFF0A"/>
                </a:solidFill>
              </a:rPr>
            </a:br>
            <a:r>
              <a:rPr lang="en-US" dirty="0" smtClean="0">
                <a:solidFill>
                  <a:srgbClr val="2CFF0A"/>
                </a:solidFill>
              </a:rPr>
              <a:t> @ home</a:t>
            </a:r>
            <a:endParaRPr lang="en-US" dirty="0"/>
          </a:p>
        </p:txBody>
      </p:sp>
      <p:sp>
        <p:nvSpPr>
          <p:cNvPr id="3" name="Content Placeholder 2"/>
          <p:cNvSpPr>
            <a:spLocks noGrp="1"/>
          </p:cNvSpPr>
          <p:nvPr>
            <p:ph sz="quarter" idx="13"/>
          </p:nvPr>
        </p:nvSpPr>
        <p:spPr/>
        <p:txBody>
          <a:bodyPr>
            <a:normAutofit lnSpcReduction="10000"/>
          </a:bodyPr>
          <a:lstStyle/>
          <a:p>
            <a:r>
              <a:rPr lang="en-US" sz="2400" dirty="0"/>
              <a:t>Exercise for at least 30 minutes/day (can be 3, 10 min walks)</a:t>
            </a:r>
          </a:p>
          <a:p>
            <a:r>
              <a:rPr lang="en-US" sz="2400" dirty="0"/>
              <a:t>Limit screen time at home </a:t>
            </a:r>
          </a:p>
          <a:p>
            <a:r>
              <a:rPr lang="en-US" sz="2400" dirty="0"/>
              <a:t>While watching TV: sit on the floor, fold laundry or do housework</a:t>
            </a:r>
          </a:p>
          <a:p>
            <a:r>
              <a:rPr lang="en-US" sz="2400" dirty="0"/>
              <a:t>Do something physically active with the family</a:t>
            </a:r>
          </a:p>
          <a:p>
            <a:r>
              <a:rPr lang="en-US" sz="2400" dirty="0"/>
              <a:t>Stand or walk while watching your </a:t>
            </a:r>
            <a:r>
              <a:rPr lang="en-US" sz="2400" dirty="0" smtClean="0"/>
              <a:t>kids' </a:t>
            </a:r>
            <a:r>
              <a:rPr lang="en-US" sz="2400" dirty="0"/>
              <a:t>sports practice/dance class/piano lesson</a:t>
            </a:r>
          </a:p>
          <a:p>
            <a:r>
              <a:rPr lang="en-US" sz="2400" dirty="0"/>
              <a:t>Use technology (iPhone, pedometer, </a:t>
            </a:r>
            <a:r>
              <a:rPr lang="en-US" sz="2400" dirty="0"/>
              <a:t>FitBit</a:t>
            </a:r>
            <a:r>
              <a:rPr lang="en-US" sz="2400" dirty="0"/>
              <a:t> etc.) to track your steps and motivate you</a:t>
            </a:r>
          </a:p>
          <a:p>
            <a:endParaRPr lang="en-US" dirty="0"/>
          </a:p>
        </p:txBody>
      </p:sp>
    </p:spTree>
    <p:extLst>
      <p:ext uri="{BB962C8B-B14F-4D97-AF65-F5344CB8AC3E}">
        <p14:creationId xmlns:p14="http://schemas.microsoft.com/office/powerpoint/2010/main" val="996410857"/>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137" y="40176"/>
            <a:ext cx="8397631" cy="790208"/>
          </a:xfrm>
        </p:spPr>
        <p:txBody>
          <a:bodyPr/>
          <a:lstStyle/>
          <a:p>
            <a:r>
              <a:rPr lang="en-US" dirty="0" smtClean="0">
                <a:solidFill>
                  <a:srgbClr val="2CFF0A"/>
                </a:solidFill>
              </a:rPr>
              <a:t>Solution: change the </a:t>
            </a:r>
            <a:r>
              <a:rPr lang="en-US" i="1" dirty="0" smtClean="0">
                <a:solidFill>
                  <a:srgbClr val="2CFF0A"/>
                </a:solidFill>
              </a:rPr>
              <a:t>way</a:t>
            </a:r>
            <a:r>
              <a:rPr lang="en-US" dirty="0" smtClean="0">
                <a:solidFill>
                  <a:srgbClr val="2CFF0A"/>
                </a:solidFill>
              </a:rPr>
              <a:t> you move</a:t>
            </a:r>
            <a:endParaRPr lang="en-US" dirty="0">
              <a:solidFill>
                <a:srgbClr val="2CFF0A"/>
              </a:solidFill>
            </a:endParaRPr>
          </a:p>
        </p:txBody>
      </p:sp>
      <p:pic>
        <p:nvPicPr>
          <p:cNvPr id="5" name="Picture 4" descr="Golf-Ball-Pick-Up.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36308" y="1580289"/>
            <a:ext cx="3848100" cy="2743200"/>
          </a:xfrm>
          <a:prstGeom prst="rect">
            <a:avLst/>
          </a:prstGeom>
        </p:spPr>
      </p:pic>
      <p:pic>
        <p:nvPicPr>
          <p:cNvPr id="6" name="Picture 5" descr="lift-neutral-flexed-spine.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7231" y="943831"/>
            <a:ext cx="5119077" cy="3900249"/>
          </a:xfrm>
          <a:prstGeom prst="rect">
            <a:avLst/>
          </a:prstGeom>
        </p:spPr>
      </p:pic>
      <p:pic>
        <p:nvPicPr>
          <p:cNvPr id="9" name="Picture 8" descr="Unknown.jpe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17327" y="4844080"/>
            <a:ext cx="5326673" cy="2013920"/>
          </a:xfrm>
          <a:prstGeom prst="rect">
            <a:avLst/>
          </a:prstGeom>
        </p:spPr>
      </p:pic>
      <p:sp>
        <p:nvSpPr>
          <p:cNvPr id="10" name="TextBox 9"/>
          <p:cNvSpPr txBox="1"/>
          <p:nvPr/>
        </p:nvSpPr>
        <p:spPr>
          <a:xfrm>
            <a:off x="3382597" y="2110154"/>
            <a:ext cx="788865" cy="2400657"/>
          </a:xfrm>
          <a:prstGeom prst="rect">
            <a:avLst/>
          </a:prstGeom>
          <a:noFill/>
        </p:spPr>
        <p:txBody>
          <a:bodyPr wrap="square" rtlCol="0">
            <a:spAutoFit/>
          </a:bodyPr>
          <a:lstStyle/>
          <a:p>
            <a:r>
              <a:rPr lang="en-US" sz="15000" dirty="0" smtClean="0">
                <a:solidFill>
                  <a:srgbClr val="FF0000"/>
                </a:solidFill>
                <a:latin typeface="Zapf Dingbats"/>
                <a:ea typeface="Zapf Dingbats"/>
                <a:cs typeface="Zapf Dingbats"/>
                <a:sym typeface="Zapf Dingbats"/>
              </a:rPr>
              <a:t>✕</a:t>
            </a:r>
            <a:endParaRPr lang="en-US" sz="15000" dirty="0">
              <a:solidFill>
                <a:srgbClr val="FF0000"/>
              </a:solidFill>
            </a:endParaRPr>
          </a:p>
        </p:txBody>
      </p:sp>
      <p:sp>
        <p:nvSpPr>
          <p:cNvPr id="3" name="TextBox 2"/>
          <p:cNvSpPr txBox="1"/>
          <p:nvPr/>
        </p:nvSpPr>
        <p:spPr>
          <a:xfrm>
            <a:off x="117232" y="5207000"/>
            <a:ext cx="3126154" cy="954107"/>
          </a:xfrm>
          <a:prstGeom prst="rect">
            <a:avLst/>
          </a:prstGeom>
          <a:noFill/>
        </p:spPr>
        <p:txBody>
          <a:bodyPr wrap="square" rtlCol="0">
            <a:spAutoFit/>
          </a:bodyPr>
          <a:lstStyle/>
          <a:p>
            <a:r>
              <a:rPr lang="en-US" sz="2800" dirty="0" smtClean="0"/>
              <a:t>Practice makes permanent!</a:t>
            </a:r>
            <a:endParaRPr lang="en-US" sz="2800" dirty="0"/>
          </a:p>
        </p:txBody>
      </p:sp>
    </p:spTree>
    <p:extLst>
      <p:ext uri="{BB962C8B-B14F-4D97-AF65-F5344CB8AC3E}">
        <p14:creationId xmlns:p14="http://schemas.microsoft.com/office/powerpoint/2010/main" val="67717113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715000"/>
            <a:ext cx="9144000" cy="1143000"/>
          </a:xfrm>
        </p:spPr>
        <p:txBody>
          <a:bodyPr/>
          <a:lstStyle/>
          <a:p>
            <a:pPr algn="ctr"/>
            <a:r>
              <a:rPr lang="en-US" sz="3200" b="1" dirty="0" smtClean="0"/>
              <a:t>Kinesiology</a:t>
            </a:r>
            <a:r>
              <a:rPr lang="en-US" sz="3200" dirty="0"/>
              <a:t> </a:t>
            </a:r>
            <a:r>
              <a:rPr lang="en-US" sz="3200" dirty="0" smtClean="0"/>
              <a:t>= the study of movement</a:t>
            </a:r>
            <a:endParaRPr lang="en-US" sz="3200" dirty="0"/>
          </a:p>
        </p:txBody>
      </p:sp>
      <p:pic>
        <p:nvPicPr>
          <p:cNvPr id="5" name="Picture 4" descr="IMG_5361.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096000"/>
          </a:xfrm>
          <a:prstGeom prst="rect">
            <a:avLst/>
          </a:prstGeom>
        </p:spPr>
      </p:pic>
    </p:spTree>
    <p:extLst>
      <p:ext uri="{BB962C8B-B14F-4D97-AF65-F5344CB8AC3E}">
        <p14:creationId xmlns:p14="http://schemas.microsoft.com/office/powerpoint/2010/main" val="3189398555"/>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741362"/>
          </a:xfrm>
        </p:spPr>
        <p:txBody>
          <a:bodyPr/>
          <a:lstStyle/>
          <a:p>
            <a:r>
              <a:rPr lang="en-US" dirty="0" smtClean="0">
                <a:solidFill>
                  <a:srgbClr val="2CFF0A"/>
                </a:solidFill>
              </a:rPr>
              <a:t>Get moving @ </a:t>
            </a:r>
            <a:r>
              <a:rPr lang="en-US" dirty="0" err="1" smtClean="0">
                <a:solidFill>
                  <a:srgbClr val="2CFF0A"/>
                </a:solidFill>
              </a:rPr>
              <a:t>gcc</a:t>
            </a:r>
            <a:endParaRPr lang="en-US" dirty="0">
              <a:solidFill>
                <a:srgbClr val="2CFF0A"/>
              </a:solidFill>
            </a:endParaRPr>
          </a:p>
        </p:txBody>
      </p:sp>
      <p:sp>
        <p:nvSpPr>
          <p:cNvPr id="3" name="Content Placeholder 2"/>
          <p:cNvSpPr>
            <a:spLocks noGrp="1"/>
          </p:cNvSpPr>
          <p:nvPr>
            <p:ph sz="quarter" idx="13"/>
          </p:nvPr>
        </p:nvSpPr>
        <p:spPr>
          <a:xfrm>
            <a:off x="609600" y="1162538"/>
            <a:ext cx="7924800" cy="4552462"/>
          </a:xfrm>
        </p:spPr>
        <p:txBody>
          <a:bodyPr>
            <a:normAutofit fontScale="92500" lnSpcReduction="10000"/>
          </a:bodyPr>
          <a:lstStyle/>
          <a:p>
            <a:r>
              <a:rPr lang="en-US" sz="2000" dirty="0" smtClean="0"/>
              <a:t>Weekly walks on campus or through Verdugo Park</a:t>
            </a:r>
          </a:p>
          <a:p>
            <a:r>
              <a:rPr lang="en-US" sz="2000" dirty="0" smtClean="0"/>
              <a:t>Track your steps every workday with a pedometer or smartphone</a:t>
            </a:r>
          </a:p>
          <a:p>
            <a:r>
              <a:rPr lang="en-US" sz="2000" dirty="0" smtClean="0"/>
              <a:t>GCC Lifestyle Fitness Center is open</a:t>
            </a:r>
          </a:p>
          <a:p>
            <a:pPr lvl="1"/>
            <a:r>
              <a:rPr lang="en-US" sz="2000" dirty="0" smtClean="0"/>
              <a:t>M-F 7:30am-1:30pm </a:t>
            </a:r>
          </a:p>
          <a:p>
            <a:pPr lvl="1"/>
            <a:r>
              <a:rPr lang="en-US" sz="2000" dirty="0" smtClean="0"/>
              <a:t>M-</a:t>
            </a:r>
            <a:r>
              <a:rPr lang="en-US" sz="2000" dirty="0" err="1" smtClean="0"/>
              <a:t>Th</a:t>
            </a:r>
            <a:r>
              <a:rPr lang="en-US" sz="2000" dirty="0" smtClean="0"/>
              <a:t> 5-8pm</a:t>
            </a:r>
          </a:p>
          <a:p>
            <a:pPr lvl="1"/>
            <a:r>
              <a:rPr lang="en-US" sz="2000" dirty="0" smtClean="0"/>
              <a:t>Sat 8am-12pm</a:t>
            </a:r>
          </a:p>
          <a:p>
            <a:r>
              <a:rPr lang="en-US" sz="2000" dirty="0" smtClean="0"/>
              <a:t>GCC Weight Room is open</a:t>
            </a:r>
          </a:p>
          <a:p>
            <a:pPr lvl="1"/>
            <a:r>
              <a:rPr lang="en-US" sz="2000" dirty="0" smtClean="0"/>
              <a:t>M-</a:t>
            </a:r>
            <a:r>
              <a:rPr lang="en-US" sz="2000" dirty="0" err="1" smtClean="0"/>
              <a:t>Th</a:t>
            </a:r>
            <a:r>
              <a:rPr lang="en-US" sz="2000" dirty="0" smtClean="0"/>
              <a:t> 8am-1:30pm, 5-8pm</a:t>
            </a:r>
          </a:p>
          <a:p>
            <a:pPr lvl="1"/>
            <a:r>
              <a:rPr lang="en-US" sz="2000" dirty="0" smtClean="0"/>
              <a:t>Fri 9:10am-1:30pm</a:t>
            </a:r>
          </a:p>
          <a:p>
            <a:pPr marL="0" indent="0">
              <a:buNone/>
            </a:pPr>
            <a:r>
              <a:rPr lang="en-US" sz="2000" i="1" dirty="0" smtClean="0"/>
              <a:t>(Sign in at front desk)</a:t>
            </a:r>
          </a:p>
          <a:p>
            <a:r>
              <a:rPr lang="en-US" sz="2000" dirty="0" smtClean="0"/>
              <a:t>IDEAS? Let’s talk!</a:t>
            </a:r>
          </a:p>
          <a:p>
            <a:endParaRPr lang="en-US" dirty="0"/>
          </a:p>
        </p:txBody>
      </p:sp>
    </p:spTree>
    <p:extLst>
      <p:ext uri="{BB962C8B-B14F-4D97-AF65-F5344CB8AC3E}">
        <p14:creationId xmlns:p14="http://schemas.microsoft.com/office/powerpoint/2010/main" val="1143802772"/>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Thank-you!</a:t>
            </a:r>
            <a:endParaRPr lang="en-US" dirty="0"/>
          </a:p>
        </p:txBody>
      </p:sp>
    </p:spTree>
    <p:extLst>
      <p:ext uri="{BB962C8B-B14F-4D97-AF65-F5344CB8AC3E}">
        <p14:creationId xmlns:p14="http://schemas.microsoft.com/office/powerpoint/2010/main" val="16136699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REFERENCES/RESOURCES:</a:t>
            </a:r>
            <a:endParaRPr lang="en-US" dirty="0"/>
          </a:p>
        </p:txBody>
      </p:sp>
      <p:sp>
        <p:nvSpPr>
          <p:cNvPr id="3" name="Content Placeholder 2"/>
          <p:cNvSpPr>
            <a:spLocks noGrp="1"/>
          </p:cNvSpPr>
          <p:nvPr>
            <p:ph sz="quarter" idx="13"/>
          </p:nvPr>
        </p:nvSpPr>
        <p:spPr/>
        <p:txBody>
          <a:bodyPr/>
          <a:lstStyle/>
          <a:p>
            <a:r>
              <a:rPr lang="en-US" sz="1800" dirty="0"/>
              <a:t>Levine, JA. "Non-Exercise Activity Thermogenesis (NEAT)." </a:t>
            </a:r>
            <a:r>
              <a:rPr lang="en-US" sz="1800" i="1" dirty="0"/>
              <a:t>Nutrition Reviews</a:t>
            </a:r>
            <a:r>
              <a:rPr lang="en-US" sz="1800" dirty="0"/>
              <a:t> 62.7 part 2 (2004): S82-97. </a:t>
            </a:r>
            <a:r>
              <a:rPr lang="en-US" sz="1800" i="1" dirty="0"/>
              <a:t>CINAHL Complete</a:t>
            </a:r>
            <a:r>
              <a:rPr lang="en-US" sz="1800" dirty="0"/>
              <a:t>. Web. 13 Aug. 2015.</a:t>
            </a:r>
          </a:p>
          <a:p>
            <a:r>
              <a:rPr lang="en-US" dirty="0"/>
              <a:t>Levine, James A.. </a:t>
            </a:r>
            <a:r>
              <a:rPr lang="en-US" i="1" dirty="0"/>
              <a:t>Get Up!: Why Your Chair Is Killing You and What You Can Do About It</a:t>
            </a:r>
            <a:r>
              <a:rPr lang="en-US" dirty="0"/>
              <a:t>. First edition. New York, NY: Palgrave Macmillan, 2014</a:t>
            </a:r>
            <a:r>
              <a:rPr lang="en-US" dirty="0" smtClean="0"/>
              <a:t>.</a:t>
            </a:r>
          </a:p>
          <a:p>
            <a:r>
              <a:rPr lang="en-US" dirty="0" smtClean="0"/>
              <a:t>McGill</a:t>
            </a:r>
            <a:r>
              <a:rPr lang="en-US" dirty="0"/>
              <a:t>, Stuart. </a:t>
            </a:r>
            <a:r>
              <a:rPr lang="en-US" i="1" dirty="0"/>
              <a:t>Low Back Disorders: Evidence-based Prevention and Rehabilitation</a:t>
            </a:r>
            <a:r>
              <a:rPr lang="en-US" dirty="0"/>
              <a:t>. Champaign, IL: Human Kinetics, 2007. Print</a:t>
            </a:r>
            <a:r>
              <a:rPr lang="en-US" dirty="0" smtClean="0"/>
              <a:t>.</a:t>
            </a:r>
          </a:p>
          <a:p>
            <a:r>
              <a:rPr lang="en-US" dirty="0" err="1"/>
              <a:t>Puig</a:t>
            </a:r>
            <a:r>
              <a:rPr lang="en-US" dirty="0"/>
              <a:t>-Ribera, Anna, et al. "Self-Reported Sitting Time and Physical Activity: Interactive Associations with Mental Well-being and Productivity in Office Employees." </a:t>
            </a:r>
            <a:r>
              <a:rPr lang="en-US" i="1" dirty="0"/>
              <a:t>BMC Public Health</a:t>
            </a:r>
            <a:r>
              <a:rPr lang="en-US" dirty="0"/>
              <a:t> 15 (2015)</a:t>
            </a:r>
            <a:r>
              <a:rPr lang="en-US" i="1" dirty="0" err="1"/>
              <a:t>ProQuest</a:t>
            </a:r>
            <a:r>
              <a:rPr lang="en-US" i="1" dirty="0"/>
              <a:t>. </a:t>
            </a:r>
            <a:r>
              <a:rPr lang="en-US" dirty="0"/>
              <a:t>Web. 14 Aug. 2015.</a:t>
            </a:r>
          </a:p>
        </p:txBody>
      </p:sp>
    </p:spTree>
    <p:extLst>
      <p:ext uri="{BB962C8B-B14F-4D97-AF65-F5344CB8AC3E}">
        <p14:creationId xmlns:p14="http://schemas.microsoft.com/office/powerpoint/2010/main" val="3287305502"/>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6-Tips-for-leading-successful-meeting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5080000" cy="3390900"/>
          </a:xfrm>
          <a:prstGeom prst="rect">
            <a:avLst/>
          </a:prstGeom>
        </p:spPr>
      </p:pic>
      <p:pic>
        <p:nvPicPr>
          <p:cNvPr id="3" name="Picture 2" descr="slide-take-break.jpg"/>
          <p:cNvPicPr>
            <a:picLocks noChangeAspect="1"/>
          </p:cNvPicPr>
          <p:nvPr/>
        </p:nvPicPr>
        <p:blipFill rotWithShape="1">
          <a:blip r:embed="rId4">
            <a:extLst>
              <a:ext uri="{28A0092B-C50C-407E-A947-70E740481C1C}">
                <a14:useLocalDpi xmlns:a14="http://schemas.microsoft.com/office/drawing/2010/main" val="0"/>
              </a:ext>
            </a:extLst>
          </a:blip>
          <a:srcRect l="9464"/>
          <a:stretch/>
        </p:blipFill>
        <p:spPr>
          <a:xfrm>
            <a:off x="0" y="3282462"/>
            <a:ext cx="4718538" cy="2990362"/>
          </a:xfrm>
          <a:prstGeom prst="rect">
            <a:avLst/>
          </a:prstGeom>
        </p:spPr>
      </p:pic>
      <p:pic>
        <p:nvPicPr>
          <p:cNvPr id="4" name="Picture 3" descr="6a00d834515d3569e201a511b1edf9970c.jpg"/>
          <p:cNvPicPr>
            <a:picLocks noChangeAspect="1"/>
          </p:cNvPicPr>
          <p:nvPr/>
        </p:nvPicPr>
        <p:blipFill rotWithShape="1">
          <a:blip r:embed="rId5">
            <a:extLst>
              <a:ext uri="{28A0092B-C50C-407E-A947-70E740481C1C}">
                <a14:useLocalDpi xmlns:a14="http://schemas.microsoft.com/office/drawing/2010/main" val="0"/>
              </a:ext>
            </a:extLst>
          </a:blip>
          <a:srcRect t="-2722" r="32358" b="2722"/>
          <a:stretch/>
        </p:blipFill>
        <p:spPr>
          <a:xfrm>
            <a:off x="4718538" y="-87924"/>
            <a:ext cx="4376568" cy="3478824"/>
          </a:xfrm>
          <a:prstGeom prst="rect">
            <a:avLst/>
          </a:prstGeom>
        </p:spPr>
      </p:pic>
      <p:pic>
        <p:nvPicPr>
          <p:cNvPr id="6" name="Picture 5" descr="FAMILY-articleLarge.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464170" y="3205284"/>
            <a:ext cx="5943600" cy="3467100"/>
          </a:xfrm>
          <a:prstGeom prst="rect">
            <a:avLst/>
          </a:prstGeom>
        </p:spPr>
      </p:pic>
    </p:spTree>
    <p:extLst>
      <p:ext uri="{BB962C8B-B14F-4D97-AF65-F5344CB8AC3E}">
        <p14:creationId xmlns:p14="http://schemas.microsoft.com/office/powerpoint/2010/main" val="2906968683"/>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799977"/>
          </a:xfrm>
        </p:spPr>
        <p:txBody>
          <a:bodyPr/>
          <a:lstStyle/>
          <a:p>
            <a:r>
              <a:rPr lang="en-US" dirty="0" smtClean="0"/>
              <a:t>The Problem:</a:t>
            </a:r>
            <a:r>
              <a:rPr lang="en-US" dirty="0"/>
              <a:t> </a:t>
            </a:r>
            <a:r>
              <a:rPr lang="en-US" dirty="0" smtClean="0"/>
              <a:t>Sitting</a:t>
            </a:r>
            <a:r>
              <a:rPr lang="en-US" dirty="0" smtClean="0">
                <a:hlinkClick r:id="rId3"/>
              </a:rPr>
              <a:t>Sitting Calculator - juststand.org </a:t>
            </a:r>
            <a:endParaRPr lang="en-US" dirty="0"/>
          </a:p>
        </p:txBody>
      </p:sp>
      <p:sp>
        <p:nvSpPr>
          <p:cNvPr id="6" name="TextBox 5"/>
          <p:cNvSpPr txBox="1"/>
          <p:nvPr/>
        </p:nvSpPr>
        <p:spPr>
          <a:xfrm>
            <a:off x="869462" y="6135077"/>
            <a:ext cx="4267377" cy="246221"/>
          </a:xfrm>
          <a:prstGeom prst="rect">
            <a:avLst/>
          </a:prstGeom>
          <a:noFill/>
        </p:spPr>
        <p:txBody>
          <a:bodyPr wrap="none" rtlCol="0">
            <a:spAutoFit/>
          </a:bodyPr>
          <a:lstStyle/>
          <a:p>
            <a:r>
              <a:rPr lang="en-US" sz="1000" dirty="0"/>
              <a:t>http://wwings.deviantart.com/art/Your-Chair-is-Killing-you-coloured-289547140</a:t>
            </a:r>
          </a:p>
        </p:txBody>
      </p:sp>
      <p:pic>
        <p:nvPicPr>
          <p:cNvPr id="7" name="Picture 6" descr="your_chair_is_killing_you__coloured__by_wwings-d4se004.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9461" y="1069812"/>
            <a:ext cx="7317154" cy="4821191"/>
          </a:xfrm>
          <a:prstGeom prst="rect">
            <a:avLst/>
          </a:prstGeom>
        </p:spPr>
      </p:pic>
    </p:spTree>
    <p:extLst>
      <p:ext uri="{BB962C8B-B14F-4D97-AF65-F5344CB8AC3E}">
        <p14:creationId xmlns:p14="http://schemas.microsoft.com/office/powerpoint/2010/main" val="1939829336"/>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solidFill>
                  <a:srgbClr val="FF0000"/>
                </a:solidFill>
              </a:rPr>
              <a:t>Sitting more = moving less</a:t>
            </a:r>
            <a:endParaRPr lang="en-US" sz="4000" dirty="0">
              <a:solidFill>
                <a:srgbClr val="FF0000"/>
              </a:solidFill>
            </a:endParaRPr>
          </a:p>
        </p:txBody>
      </p:sp>
      <p:sp>
        <p:nvSpPr>
          <p:cNvPr id="3" name="Content Placeholder 2"/>
          <p:cNvSpPr>
            <a:spLocks noGrp="1"/>
          </p:cNvSpPr>
          <p:nvPr>
            <p:ph sz="quarter" idx="13"/>
          </p:nvPr>
        </p:nvSpPr>
        <p:spPr/>
        <p:txBody>
          <a:bodyPr>
            <a:normAutofit/>
          </a:bodyPr>
          <a:lstStyle/>
          <a:p>
            <a:r>
              <a:rPr lang="en-US" sz="2800" dirty="0" smtClean="0"/>
              <a:t>Increased risk of heart disease</a:t>
            </a:r>
          </a:p>
          <a:p>
            <a:r>
              <a:rPr lang="en-US" sz="2800" dirty="0" smtClean="0"/>
              <a:t>Increased risk of diabetes</a:t>
            </a:r>
          </a:p>
          <a:p>
            <a:r>
              <a:rPr lang="en-US" sz="2800" dirty="0" smtClean="0"/>
              <a:t>Increased risk of cancer</a:t>
            </a:r>
          </a:p>
          <a:p>
            <a:r>
              <a:rPr lang="en-US" sz="2800" dirty="0" smtClean="0"/>
              <a:t>Increased risk of obesity</a:t>
            </a:r>
          </a:p>
          <a:p>
            <a:r>
              <a:rPr lang="en-US" sz="2800" dirty="0" smtClean="0"/>
              <a:t>Low back pain, neck pain, wrist pain</a:t>
            </a:r>
          </a:p>
          <a:p>
            <a:r>
              <a:rPr lang="en-US" sz="2800" dirty="0" smtClean="0"/>
              <a:t>Depression, lower energy, trouble focusing, lost productivity</a:t>
            </a:r>
            <a:endParaRPr lang="en-US" sz="2800" dirty="0"/>
          </a:p>
        </p:txBody>
      </p:sp>
      <p:sp>
        <p:nvSpPr>
          <p:cNvPr id="5" name="TextBox 4"/>
          <p:cNvSpPr txBox="1"/>
          <p:nvPr/>
        </p:nvSpPr>
        <p:spPr>
          <a:xfrm rot="10800000" flipV="1">
            <a:off x="762000" y="6407665"/>
            <a:ext cx="7112000" cy="276999"/>
          </a:xfrm>
          <a:prstGeom prst="rect">
            <a:avLst/>
          </a:prstGeom>
          <a:noFill/>
        </p:spPr>
        <p:txBody>
          <a:bodyPr wrap="square" rtlCol="0">
            <a:spAutoFit/>
          </a:bodyPr>
          <a:lstStyle/>
          <a:p>
            <a:r>
              <a:rPr lang="en-US" sz="1200" i="1" dirty="0"/>
              <a:t>http://www.cdc.gov/chronicdisease/resources/publications/aag/workplace-health.htm</a:t>
            </a:r>
          </a:p>
        </p:txBody>
      </p:sp>
    </p:spTree>
    <p:extLst>
      <p:ext uri="{BB962C8B-B14F-4D97-AF65-F5344CB8AC3E}">
        <p14:creationId xmlns:p14="http://schemas.microsoft.com/office/powerpoint/2010/main" val="2197288047"/>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solidFill>
                  <a:srgbClr val="FFFF00"/>
                </a:solidFill>
              </a:rPr>
              <a:t>THE DIFFERENCE IS N.E.A.T. </a:t>
            </a:r>
            <a:endParaRPr lang="en-US" sz="3600" dirty="0">
              <a:solidFill>
                <a:srgbClr val="FFFF00"/>
              </a:solidFill>
            </a:endParaRPr>
          </a:p>
        </p:txBody>
      </p:sp>
      <p:pic>
        <p:nvPicPr>
          <p:cNvPr id="5" name="Content Placeholder 4" descr="2240439-1.jpg"/>
          <p:cNvPicPr>
            <a:picLocks noGrp="1" noChangeAspect="1"/>
          </p:cNvPicPr>
          <p:nvPr>
            <p:ph sz="quarter" idx="13"/>
          </p:nvPr>
        </p:nvPicPr>
        <p:blipFill>
          <a:blip r:embed="rId3">
            <a:extLst>
              <a:ext uri="{28A0092B-C50C-407E-A947-70E740481C1C}">
                <a14:useLocalDpi xmlns:a14="http://schemas.microsoft.com/office/drawing/2010/main" val="0"/>
              </a:ext>
            </a:extLst>
          </a:blip>
          <a:srcRect t="3814" b="3814"/>
          <a:stretch>
            <a:fillRect/>
          </a:stretch>
        </p:blipFill>
        <p:spPr/>
      </p:pic>
      <p:sp>
        <p:nvSpPr>
          <p:cNvPr id="4" name="TextBox 3"/>
          <p:cNvSpPr txBox="1"/>
          <p:nvPr/>
        </p:nvSpPr>
        <p:spPr>
          <a:xfrm>
            <a:off x="508000" y="6242538"/>
            <a:ext cx="7922846" cy="461665"/>
          </a:xfrm>
          <a:prstGeom prst="rect">
            <a:avLst/>
          </a:prstGeom>
          <a:noFill/>
        </p:spPr>
        <p:txBody>
          <a:bodyPr wrap="square" rtlCol="0">
            <a:spAutoFit/>
          </a:bodyPr>
          <a:lstStyle/>
          <a:p>
            <a:r>
              <a:rPr lang="en-US" sz="1200" dirty="0"/>
              <a:t>Levine, JA. "Non-Exercise Activity Thermogenesis (NEAT)." </a:t>
            </a:r>
            <a:r>
              <a:rPr lang="en-US" sz="1200" i="1" dirty="0"/>
              <a:t>Nutrition Reviews</a:t>
            </a:r>
            <a:r>
              <a:rPr lang="en-US" sz="1200" dirty="0"/>
              <a:t> 62.7 part 2 (2004): S82-97. </a:t>
            </a:r>
            <a:r>
              <a:rPr lang="en-US" sz="1200" i="1" dirty="0"/>
              <a:t>CINAHL Complete</a:t>
            </a:r>
            <a:r>
              <a:rPr lang="en-US" sz="1200" dirty="0"/>
              <a:t>. Web. 13 Aug. 2015.</a:t>
            </a:r>
          </a:p>
        </p:txBody>
      </p:sp>
    </p:spTree>
    <p:extLst>
      <p:ext uri="{BB962C8B-B14F-4D97-AF65-F5344CB8AC3E}">
        <p14:creationId xmlns:p14="http://schemas.microsoft.com/office/powerpoint/2010/main" val="688479500"/>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2CFF0A"/>
                </a:solidFill>
              </a:rPr>
              <a:t>Examples of neat</a:t>
            </a:r>
            <a:endParaRPr lang="en-US" dirty="0">
              <a:solidFill>
                <a:srgbClr val="2CFF0A"/>
              </a:solidFill>
            </a:endParaRPr>
          </a:p>
        </p:txBody>
      </p:sp>
      <p:pic>
        <p:nvPicPr>
          <p:cNvPr id="4" name="Content Placeholder 3" descr="2240442.jpg"/>
          <p:cNvPicPr>
            <a:picLocks noGrp="1" noChangeAspect="1"/>
          </p:cNvPicPr>
          <p:nvPr>
            <p:ph sz="quarter" idx="13"/>
          </p:nvPr>
        </p:nvPicPr>
        <p:blipFill>
          <a:blip r:embed="rId3">
            <a:extLst>
              <a:ext uri="{28A0092B-C50C-407E-A947-70E740481C1C}">
                <a14:useLocalDpi xmlns:a14="http://schemas.microsoft.com/office/drawing/2010/main" val="0"/>
              </a:ext>
            </a:extLst>
          </a:blip>
          <a:srcRect l="-19739" r="-19739"/>
          <a:stretch>
            <a:fillRect/>
          </a:stretch>
        </p:blipFill>
        <p:spPr>
          <a:xfrm>
            <a:off x="0" y="1600199"/>
            <a:ext cx="8639763" cy="4486031"/>
          </a:xfrm>
        </p:spPr>
      </p:pic>
    </p:spTree>
    <p:extLst>
      <p:ext uri="{BB962C8B-B14F-4D97-AF65-F5344CB8AC3E}">
        <p14:creationId xmlns:p14="http://schemas.microsoft.com/office/powerpoint/2010/main" val="758311942"/>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oup-of-movers-in-blue-lifting-boxe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461" y="3204229"/>
            <a:ext cx="5431692" cy="3905386"/>
          </a:xfrm>
          <a:prstGeom prst="rect">
            <a:avLst/>
          </a:prstGeom>
        </p:spPr>
      </p:pic>
      <p:sp>
        <p:nvSpPr>
          <p:cNvPr id="2" name="Title 1"/>
          <p:cNvSpPr>
            <a:spLocks noGrp="1"/>
          </p:cNvSpPr>
          <p:nvPr>
            <p:ph type="title"/>
          </p:nvPr>
        </p:nvSpPr>
        <p:spPr>
          <a:xfrm>
            <a:off x="609600" y="1100"/>
            <a:ext cx="7924800" cy="1143000"/>
          </a:xfrm>
        </p:spPr>
        <p:txBody>
          <a:bodyPr/>
          <a:lstStyle/>
          <a:p>
            <a:r>
              <a:rPr lang="en-US" dirty="0" smtClean="0"/>
              <a:t>The problem: Repetitive movement</a:t>
            </a:r>
            <a:br>
              <a:rPr lang="en-US" dirty="0" smtClean="0"/>
            </a:br>
            <a:endParaRPr lang="en-US" dirty="0"/>
          </a:p>
        </p:txBody>
      </p:sp>
      <p:pic>
        <p:nvPicPr>
          <p:cNvPr id="3" name="Picture 2" descr="istock_000002609267xsmall-2-lg.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1692" y="791376"/>
            <a:ext cx="3783624" cy="2510546"/>
          </a:xfrm>
          <a:prstGeom prst="rect">
            <a:avLst/>
          </a:prstGeom>
        </p:spPr>
      </p:pic>
      <p:pic>
        <p:nvPicPr>
          <p:cNvPr id="4" name="Picture 3" descr="The-Janitor-the-janitor-30795825-1000-1333.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49828" y="693683"/>
            <a:ext cx="3994172" cy="5324231"/>
          </a:xfrm>
          <a:prstGeom prst="rect">
            <a:avLst/>
          </a:prstGeom>
        </p:spPr>
      </p:pic>
    </p:spTree>
    <p:extLst>
      <p:ext uri="{BB962C8B-B14F-4D97-AF65-F5344CB8AC3E}">
        <p14:creationId xmlns:p14="http://schemas.microsoft.com/office/powerpoint/2010/main" val="2743015554"/>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Repetitive movement/prolonged posture = too much stress</a:t>
            </a:r>
            <a:endParaRPr lang="en-US" dirty="0">
              <a:solidFill>
                <a:srgbClr val="FF0000"/>
              </a:solidFill>
            </a:endParaRPr>
          </a:p>
        </p:txBody>
      </p:sp>
      <p:graphicFrame>
        <p:nvGraphicFramePr>
          <p:cNvPr id="4" name="Content Placeholder 3"/>
          <p:cNvGraphicFramePr>
            <a:graphicFrameLocks noGrp="1"/>
          </p:cNvGraphicFramePr>
          <p:nvPr>
            <p:ph sz="quarter" idx="13"/>
            <p:extLst>
              <p:ext uri="{D42A27DB-BD31-4B8C-83A1-F6EECF244321}">
                <p14:modId xmlns:p14="http://schemas.microsoft.com/office/powerpoint/2010/main" val="1926078619"/>
              </p:ext>
            </p:extLst>
          </p:nvPr>
        </p:nvGraphicFramePr>
        <p:xfrm>
          <a:off x="609600" y="1600200"/>
          <a:ext cx="7924800" cy="4114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55431294"/>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Horizon">
  <a:themeElements>
    <a:clrScheme name="Horizon">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Black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Horizon.thmx</Template>
  <TotalTime>867</TotalTime>
  <Words>4369</Words>
  <Application>Microsoft Macintosh PowerPoint</Application>
  <PresentationFormat>On-screen Show (4:3)</PresentationFormat>
  <Paragraphs>152</Paragraphs>
  <Slides>22</Slides>
  <Notes>21</Notes>
  <HiddenSlides>0</HiddenSlides>
  <MMClips>1</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Horizon</vt:lpstr>
      <vt:lpstr>Work fit</vt:lpstr>
      <vt:lpstr>Kinesiology = the study of movement</vt:lpstr>
      <vt:lpstr>PowerPoint Presentation</vt:lpstr>
      <vt:lpstr>The Problem: SittingSitting Calculator - juststand.org </vt:lpstr>
      <vt:lpstr>Sitting more = moving less</vt:lpstr>
      <vt:lpstr>THE DIFFERENCE IS N.E.A.T. </vt:lpstr>
      <vt:lpstr>Examples of neat</vt:lpstr>
      <vt:lpstr>The problem: Repetitive movement </vt:lpstr>
      <vt:lpstr>Repetitive movement/prolonged posture = too much stress</vt:lpstr>
      <vt:lpstr>“Dr. Spine”</vt:lpstr>
      <vt:lpstr>Low back health </vt:lpstr>
      <vt:lpstr>It Doesn’t take much! </vt:lpstr>
      <vt:lpstr>Even the “perfect” posture is not good for you all day… </vt:lpstr>
      <vt:lpstr>Great idea… but how practicaL? </vt:lpstr>
      <vt:lpstr>Real life: </vt:lpstr>
      <vt:lpstr>Moving more doesn’t mean being less productive!</vt:lpstr>
      <vt:lpstr>Work-fit: simple strategies @ work</vt:lpstr>
      <vt:lpstr>Solution: simple strategies  @ home</vt:lpstr>
      <vt:lpstr>Solution: change the way you move</vt:lpstr>
      <vt:lpstr>Get moving @ gcc</vt:lpstr>
      <vt:lpstr>Thank-you!</vt:lpstr>
      <vt:lpstr>REFERENCES/RESOURCES: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Work fit</dc:title>
  <dc:creator>Erin Calderone</dc:creator>
  <cp:lastModifiedBy>Erin</cp:lastModifiedBy>
  <cp:revision>57</cp:revision>
  <dcterms:created xsi:type="dcterms:W3CDTF">2015-08-07T17:17:30Z</dcterms:created>
  <dcterms:modified xsi:type="dcterms:W3CDTF">2015-08-25T22:01:07Z</dcterms:modified>
</cp:coreProperties>
</file>