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9" r:id="rId5"/>
    <p:sldId id="260" r:id="rId6"/>
    <p:sldId id="261" r:id="rId7"/>
    <p:sldId id="262" r:id="rId8"/>
    <p:sldId id="264" r:id="rId9"/>
    <p:sldId id="269" r:id="rId10"/>
    <p:sldId id="272" r:id="rId11"/>
    <p:sldId id="294" r:id="rId12"/>
    <p:sldId id="296" r:id="rId13"/>
    <p:sldId id="297" r:id="rId14"/>
    <p:sldId id="299" r:id="rId15"/>
    <p:sldId id="300" r:id="rId16"/>
    <p:sldId id="28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301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rbe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41"/>
  </p:normalViewPr>
  <p:slideViewPr>
    <p:cSldViewPr snapToGrid="0" snapToObjects="1"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3379788"/>
            <a:ext cx="7543800" cy="2603500"/>
            <a:chOff x="-1" y="3379694"/>
            <a:chExt cx="7543801" cy="2604247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7" name="Snip Single Corner Rectangle 6"/>
              <p:cNvSpPr/>
              <p:nvPr/>
            </p:nvSpPr>
            <p:spPr>
              <a:xfrm flipV="1">
                <a:off x="-1" y="3392398"/>
                <a:ext cx="7543801" cy="2591543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-1" y="3379694"/>
                <a:ext cx="7543801" cy="158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ardrop 5"/>
            <p:cNvSpPr/>
            <p:nvPr/>
          </p:nvSpPr>
          <p:spPr>
            <a:xfrm>
              <a:off x="6818313" y="3621063"/>
              <a:ext cx="393700" cy="39540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3424" y="4503737"/>
            <a:ext cx="2057400" cy="365125"/>
          </a:xfrm>
        </p:spPr>
        <p:txBody>
          <a:bodyPr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A317C20-8F6A-334D-8C4E-712F9E635108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7187" y="4503737"/>
            <a:ext cx="2057400" cy="365125"/>
          </a:xfrm>
        </p:spPr>
        <p:txBody>
          <a:bodyPr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45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228600" y="228600"/>
            <a:ext cx="4251325" cy="6388100"/>
            <a:chOff x="228600" y="228600"/>
            <a:chExt cx="4251960" cy="6387352"/>
          </a:xfrm>
        </p:grpSpPr>
        <p:sp>
          <p:nvSpPr>
            <p:cNvPr id="6" name="Snip Diagonal Corner Rectangle 5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Teardrop 6"/>
            <p:cNvSpPr>
              <a:spLocks noChangeAspect="1"/>
            </p:cNvSpPr>
            <p:nvPr/>
          </p:nvSpPr>
          <p:spPr>
            <a:xfrm>
              <a:off x="3886746" y="431776"/>
              <a:ext cx="354066" cy="355558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758825" y="6300788"/>
            <a:ext cx="12985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46A77-E094-974D-836A-9D2E503850A9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788"/>
            <a:ext cx="23415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625" y="6300788"/>
            <a:ext cx="44767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1B4A518-B9F4-9C41-8D59-3880E7EFD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7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Diagonal Corner Rectangle 4"/>
          <p:cNvSpPr/>
          <p:nvPr/>
        </p:nvSpPr>
        <p:spPr>
          <a:xfrm flipV="1">
            <a:off x="228600" y="4648200"/>
            <a:ext cx="8686800" cy="1963738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5DE1B-C8FE-5F49-927E-3E15C3FCB7ED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DF7F-253D-BA43-9E1A-62A5007FB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07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EC3DA-5460-6941-BCD9-D9F951DF0787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6FD21-4AE3-814B-8D23-CD6F6695F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8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 flipV="1">
            <a:off x="228600" y="1708150"/>
            <a:ext cx="8686800" cy="4908550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Snip Diagonal Corner Rectangle 4"/>
          <p:cNvSpPr/>
          <p:nvPr/>
        </p:nvSpPr>
        <p:spPr>
          <a:xfrm flipV="1">
            <a:off x="228600" y="228600"/>
            <a:ext cx="8686800" cy="1277938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02ECB-D0A5-F248-9EC9-A65CC57744C7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AB897-91D9-1647-A0CD-0FCFD56F7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17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 flipV="1">
            <a:off x="228600" y="228600"/>
            <a:ext cx="8686800" cy="6388100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F0613-C3D7-F641-9766-6562FA114D7B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ABDB8-5C58-DC40-9DE3-1FE2FCF07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1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 flipV="1">
            <a:off x="228600" y="1708150"/>
            <a:ext cx="8686800" cy="4908550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Snip Diagonal Corner Rectangle 4"/>
          <p:cNvSpPr/>
          <p:nvPr/>
        </p:nvSpPr>
        <p:spPr>
          <a:xfrm flipV="1">
            <a:off x="228600" y="228600"/>
            <a:ext cx="8686800" cy="1277938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B5638-AED6-4D47-8158-BE4EC5416E1E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A081-A46A-704F-8506-E10C0E9C2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4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0" y="3379788"/>
            <a:ext cx="7543800" cy="2603500"/>
            <a:chOff x="-1" y="3379694"/>
            <a:chExt cx="7543801" cy="2604247"/>
          </a:xfrm>
        </p:grpSpPr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8" name="Snip Single Corner Rectangle 7"/>
              <p:cNvSpPr/>
              <p:nvPr/>
            </p:nvSpPr>
            <p:spPr>
              <a:xfrm flipV="1">
                <a:off x="-1" y="3392398"/>
                <a:ext cx="7543801" cy="2591543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-1" y="3379694"/>
                <a:ext cx="7543801" cy="158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ardrop 6"/>
            <p:cNvSpPr/>
            <p:nvPr/>
          </p:nvSpPr>
          <p:spPr>
            <a:xfrm>
              <a:off x="6818313" y="3621063"/>
              <a:ext cx="393700" cy="39540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3"/>
          </p:nvPr>
        </p:nvSpPr>
        <p:spPr>
          <a:xfrm rot="16200000">
            <a:off x="-733424" y="4503737"/>
            <a:ext cx="2057400" cy="365125"/>
          </a:xfrm>
        </p:spPr>
        <p:txBody>
          <a:bodyPr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11826A9E-4C46-7348-8440-7ED5C168BC85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4"/>
          </p:nvPr>
        </p:nvSpPr>
        <p:spPr>
          <a:xfrm rot="16200000">
            <a:off x="-357187" y="4503737"/>
            <a:ext cx="2057400" cy="365125"/>
          </a:xfrm>
        </p:spPr>
        <p:txBody>
          <a:bodyPr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4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 flipH="1">
            <a:off x="1600200" y="2127250"/>
            <a:ext cx="7543800" cy="2603500"/>
            <a:chOff x="-1" y="3379694"/>
            <a:chExt cx="7543801" cy="2604247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7" name="Snip Single Corner Rectangle 6"/>
              <p:cNvSpPr/>
              <p:nvPr/>
            </p:nvSpPr>
            <p:spPr>
              <a:xfrm flipV="1">
                <a:off x="-1" y="3392398"/>
                <a:ext cx="7543801" cy="2591543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-1" y="3379694"/>
                <a:ext cx="7543801" cy="1588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ardrop 5"/>
            <p:cNvSpPr/>
            <p:nvPr/>
          </p:nvSpPr>
          <p:spPr>
            <a:xfrm flipH="1">
              <a:off x="228599" y="3621063"/>
              <a:ext cx="393700" cy="395401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 rot="16200000">
            <a:off x="8034338" y="3475037"/>
            <a:ext cx="1828800" cy="365125"/>
          </a:xfrm>
        </p:spPr>
        <p:txBody>
          <a:bodyPr tIns="0" bIns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1"/>
          </p:nvPr>
        </p:nvSpPr>
        <p:spPr>
          <a:xfrm rot="16200000">
            <a:off x="7658101" y="3475037"/>
            <a:ext cx="1828800" cy="365125"/>
          </a:xfrm>
        </p:spPr>
        <p:txBody>
          <a:bodyPr tIns="0" bIns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E21EC4E-332A-3547-8664-C839054ECDC4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8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Diagonal Corner Rectangle 4"/>
          <p:cNvSpPr/>
          <p:nvPr/>
        </p:nvSpPr>
        <p:spPr>
          <a:xfrm flipV="1">
            <a:off x="228600" y="1708150"/>
            <a:ext cx="8686800" cy="4908550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1277938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60082-8C3A-054D-85B5-07844C11A5C7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F24FA-96C1-8F4C-B1E2-FC4BEAD3D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8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 flipV="1">
            <a:off x="228600" y="1708150"/>
            <a:ext cx="8686800" cy="4908550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1277938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0F89F-5F63-264D-BC90-CD84D0E73F13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78E55-47BD-BF48-9250-CCA1F3494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0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nip Diagonal Corner Rectangle 2"/>
          <p:cNvSpPr/>
          <p:nvPr/>
        </p:nvSpPr>
        <p:spPr>
          <a:xfrm flipV="1">
            <a:off x="228600" y="1708150"/>
            <a:ext cx="8686800" cy="4908550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Snip Diagonal Corner Rectangle 3"/>
          <p:cNvSpPr/>
          <p:nvPr/>
        </p:nvSpPr>
        <p:spPr>
          <a:xfrm flipV="1">
            <a:off x="228600" y="228600"/>
            <a:ext cx="8686800" cy="1277938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01547-E35B-DD4F-8F0B-066CF2AF9B49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F386D-BEA1-F04D-807C-7579CE847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9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 flipV="1">
            <a:off x="228600" y="228600"/>
            <a:ext cx="8686800" cy="6388100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0B4C9-D712-974E-9BF3-C3C73AAF8D30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2BC8C-D569-8A47-BB9D-E48C72914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95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228600" y="228600"/>
            <a:ext cx="4251325" cy="6388100"/>
            <a:chOff x="228600" y="228600"/>
            <a:chExt cx="4251960" cy="6387352"/>
          </a:xfrm>
        </p:grpSpPr>
        <p:sp>
          <p:nvSpPr>
            <p:cNvPr id="6" name="Snip Diagonal Corner Rectangle 5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Teardrop 6"/>
            <p:cNvSpPr>
              <a:spLocks noChangeAspect="1"/>
            </p:cNvSpPr>
            <p:nvPr/>
          </p:nvSpPr>
          <p:spPr>
            <a:xfrm>
              <a:off x="3886746" y="431776"/>
              <a:ext cx="354066" cy="355558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8" name="Snip Diagonal Corner Rectangle 7"/>
          <p:cNvSpPr/>
          <p:nvPr/>
        </p:nvSpPr>
        <p:spPr>
          <a:xfrm flipV="1">
            <a:off x="4648200" y="228600"/>
            <a:ext cx="4251325" cy="6388100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613"/>
            <a:ext cx="1295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BED17-2AED-8C46-A2E1-D14E9D9A81F9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613"/>
            <a:ext cx="23399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613"/>
            <a:ext cx="4445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6EEC831-589D-BF4B-9DA4-E79FDB780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6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79463" y="295275"/>
            <a:ext cx="7583487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9463" y="1949450"/>
            <a:ext cx="7583487" cy="4006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6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118B134-1F60-2546-9873-016B11B827F3}" type="datetimeFigureOut">
              <a:rPr lang="en-US"/>
              <a:pPr>
                <a:defRPr/>
              </a:pPr>
              <a:t>11/29/16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BD339C7-7A5C-644E-BC30-F5E1BC110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50" r:id="rId12"/>
    <p:sldLayoutId id="2147483862" r:id="rId13"/>
    <p:sldLayoutId id="2147483863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174576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rgbClr val="174576"/>
          </a:solidFill>
          <a:latin typeface="Corbe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sz="2200" kern="1200">
          <a:solidFill>
            <a:srgbClr val="174576"/>
          </a:solidFill>
          <a:latin typeface="+mn-lt"/>
          <a:ea typeface="ＭＳ Ｐゴシック" charset="0"/>
          <a:cs typeface="ＭＳ Ｐゴシック" charset="0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sz="2000" kern="1200">
          <a:solidFill>
            <a:srgbClr val="174576"/>
          </a:solidFill>
          <a:latin typeface="+mn-lt"/>
          <a:ea typeface="ＭＳ Ｐゴシック" charset="0"/>
          <a:cs typeface="+mn-cs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kern="1200">
          <a:solidFill>
            <a:srgbClr val="174576"/>
          </a:solidFill>
          <a:latin typeface="+mn-lt"/>
          <a:ea typeface="ＭＳ Ｐゴシック" charset="0"/>
          <a:cs typeface="+mn-cs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kern="1200">
          <a:solidFill>
            <a:srgbClr val="174576"/>
          </a:solidFill>
          <a:latin typeface="+mn-lt"/>
          <a:ea typeface="ＭＳ Ｐゴシック" charset="0"/>
          <a:cs typeface="+mn-cs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 2" charset="0"/>
        <a:buChar char=""/>
        <a:defRPr kern="1200">
          <a:solidFill>
            <a:srgbClr val="174576"/>
          </a:solidFill>
          <a:latin typeface="+mn-lt"/>
          <a:ea typeface="ＭＳ Ｐゴシック" charset="0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lendale.edu/researchplanni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483476" y="3913188"/>
            <a:ext cx="6755524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Corbel" charset="0"/>
              </a:rPr>
              <a:t>Demographic </a:t>
            </a:r>
            <a:r>
              <a:rPr lang="en-US" smtClean="0">
                <a:latin typeface="Corbel" charset="0"/>
              </a:rPr>
              <a:t>and Outcome</a:t>
            </a:r>
            <a:r>
              <a:rPr lang="en-US" dirty="0" smtClean="0">
                <a:latin typeface="Corbel" charset="0"/>
              </a:rPr>
              <a:t/>
            </a:r>
            <a:br>
              <a:rPr lang="en-US" dirty="0" smtClean="0">
                <a:latin typeface="Corbel" charset="0"/>
              </a:rPr>
            </a:br>
            <a:r>
              <a:rPr lang="en-US" dirty="0" smtClean="0">
                <a:latin typeface="Corbel" charset="0"/>
              </a:rPr>
              <a:t>Trends </a:t>
            </a:r>
            <a:r>
              <a:rPr lang="en-US" dirty="0">
                <a:latin typeface="Corbel" charset="0"/>
              </a:rPr>
              <a:t>for Planning</a:t>
            </a:r>
          </a:p>
        </p:txBody>
      </p:sp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>
          <a:xfrm>
            <a:off x="1371600" y="5397500"/>
            <a:ext cx="5867400" cy="573088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174576"/>
                </a:solidFill>
                <a:latin typeface="Corbel" charset="0"/>
              </a:rPr>
              <a:t>Team A Meeting  -  </a:t>
            </a:r>
            <a:r>
              <a:rPr lang="en-US" dirty="0" smtClean="0">
                <a:solidFill>
                  <a:srgbClr val="174576"/>
                </a:solidFill>
                <a:latin typeface="Corbel" charset="0"/>
              </a:rPr>
              <a:t>December 2, 2016</a:t>
            </a:r>
            <a:endParaRPr lang="en-US" dirty="0">
              <a:solidFill>
                <a:srgbClr val="174576"/>
              </a:solidFill>
              <a:latin typeface="Corbe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Demographic Trends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Mobile Device Access: Credit and Noncredit </a:t>
            </a:r>
            <a:r>
              <a:rPr lang="en-US" dirty="0" smtClean="0">
                <a:latin typeface="Corbel" charset="0"/>
              </a:rPr>
              <a:t>Students</a:t>
            </a:r>
            <a:endParaRPr lang="en-US" dirty="0">
              <a:latin typeface="Corbe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954" y="2422190"/>
            <a:ext cx="7390504" cy="3937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725" y="2654300"/>
            <a:ext cx="5870575" cy="14716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Institutional Effectiveness Indicators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725" y="4135438"/>
            <a:ext cx="7233539" cy="5762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“Institutional Effectiveness Report 2015-2016”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rbel" charset="0"/>
              </a:rPr>
              <a:t>Transfer Rate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430" y="2070908"/>
            <a:ext cx="7845552" cy="419720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Scorecard Indicators: Persistence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810" y="1955919"/>
            <a:ext cx="7958791" cy="430503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charset="0"/>
              </a:rPr>
              <a:t>Scorecard Indicators: Completion</a:t>
            </a:r>
            <a:endParaRPr lang="en-US" dirty="0">
              <a:latin typeface="Corbe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194" y="1820709"/>
            <a:ext cx="8122024" cy="439332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charset="0"/>
              </a:rPr>
              <a:t>Scorecard Indicators: Basic Skills Progress</a:t>
            </a:r>
            <a:endParaRPr lang="en-US" dirty="0">
              <a:latin typeface="Corbe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641" y="1872201"/>
            <a:ext cx="8279130" cy="447830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725" y="2654300"/>
            <a:ext cx="5870575" cy="147161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Student Survey 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725" y="4135438"/>
            <a:ext cx="5870575" cy="5762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Available in online Campus Profile http://</a:t>
            </a:r>
            <a:r>
              <a:rPr lang="en-US" dirty="0" err="1" smtClean="0"/>
              <a:t>www.glendale.edu</a:t>
            </a:r>
            <a:r>
              <a:rPr lang="en-US" dirty="0" smtClean="0"/>
              <a:t>/</a:t>
            </a:r>
            <a:r>
              <a:rPr lang="en-US" dirty="0" err="1" smtClean="0"/>
              <a:t>campusprofile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Student Survey Results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Problems Enrolling in Classes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56" y="2501900"/>
            <a:ext cx="6438900" cy="345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Student Survey Results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GCC Meets Instructional Program Needs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56" y="2611792"/>
            <a:ext cx="6438900" cy="344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Student Survey Results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GCC Meets Student Services Needs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656" y="2583927"/>
            <a:ext cx="6515100" cy="345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Trends for Planning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Demographic </a:t>
            </a:r>
            <a:r>
              <a:rPr lang="en-US" dirty="0" smtClean="0">
                <a:latin typeface="Corbel" charset="0"/>
              </a:rPr>
              <a:t>Trends</a:t>
            </a:r>
          </a:p>
          <a:p>
            <a:pPr eaLnBrk="1" hangingPunct="1"/>
            <a:r>
              <a:rPr lang="en-US" dirty="0" smtClean="0">
                <a:latin typeface="Corbel" charset="0"/>
              </a:rPr>
              <a:t>Institutional Effectiveness Indicators</a:t>
            </a:r>
            <a:endParaRPr lang="en-US" dirty="0">
              <a:latin typeface="Corbel" charset="0"/>
            </a:endParaRPr>
          </a:p>
          <a:p>
            <a:pPr eaLnBrk="1" hangingPunct="1"/>
            <a:r>
              <a:rPr lang="en-US" dirty="0">
                <a:latin typeface="Corbel" charset="0"/>
              </a:rPr>
              <a:t>Student Survey </a:t>
            </a:r>
            <a:r>
              <a:rPr lang="en-US" dirty="0" smtClean="0">
                <a:latin typeface="Corbel" charset="0"/>
              </a:rPr>
              <a:t>Results</a:t>
            </a:r>
            <a:endParaRPr lang="en-US" dirty="0">
              <a:latin typeface="Corbe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Student Survey Results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Satisfaction with Parking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56" y="2501900"/>
            <a:ext cx="6438900" cy="345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Student Survey Results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Satisfaction with Safety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56" y="2514600"/>
            <a:ext cx="6438900" cy="344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Student Survey Results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Satisfaction Items (Credit Students) – Spring </a:t>
            </a:r>
            <a:r>
              <a:rPr lang="en-US" dirty="0" smtClean="0">
                <a:latin typeface="Corbel" charset="0"/>
              </a:rPr>
              <a:t>2015</a:t>
            </a:r>
            <a:endParaRPr lang="en-US" dirty="0">
              <a:latin typeface="Corbe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456" y="2325624"/>
            <a:ext cx="7429500" cy="396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Student Survey Results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Satisfaction Items (Noncredit Students) – Spring </a:t>
            </a:r>
            <a:r>
              <a:rPr lang="en-US" dirty="0" smtClean="0">
                <a:latin typeface="Corbel" charset="0"/>
              </a:rPr>
              <a:t>2016</a:t>
            </a:r>
            <a:endParaRPr lang="en-US" dirty="0">
              <a:latin typeface="Corbe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801" y="2739677"/>
            <a:ext cx="7128809" cy="37277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 smtClean="0">
              <a:hlinkClick r:id="rId2"/>
            </a:endParaRPr>
          </a:p>
          <a:p>
            <a:pPr marL="0" indent="0" algn="ctr">
              <a:buNone/>
            </a:pPr>
            <a:endParaRPr lang="en-US" i="1" dirty="0">
              <a:hlinkClick r:id="rId2"/>
            </a:endParaRPr>
          </a:p>
          <a:p>
            <a:pPr marL="0" indent="0" algn="ctr">
              <a:buNone/>
            </a:pPr>
            <a:r>
              <a:rPr lang="en-US" i="1" dirty="0" smtClean="0">
                <a:hlinkClick r:id="rId2"/>
              </a:rPr>
              <a:t>http://www.glendale.edu/researchplanning</a:t>
            </a:r>
            <a:endParaRPr lang="en-US" i="1" dirty="0" smtClean="0"/>
          </a:p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i="1" dirty="0"/>
              <a:t>http://</a:t>
            </a:r>
            <a:r>
              <a:rPr lang="en-US" i="1" dirty="0" err="1" smtClean="0"/>
              <a:t>www.glendale.edu</a:t>
            </a:r>
            <a:r>
              <a:rPr lang="en-US" i="1" dirty="0" smtClean="0"/>
              <a:t>/</a:t>
            </a:r>
            <a:r>
              <a:rPr lang="en-US" i="1" dirty="0" err="1" smtClean="0"/>
              <a:t>campusprofile</a:t>
            </a:r>
            <a:endParaRPr lang="en-US" i="1" dirty="0"/>
          </a:p>
          <a:p>
            <a:pPr marL="0" indent="0" algn="ctr">
              <a:buNone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205983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725" y="2654300"/>
            <a:ext cx="5870575" cy="147161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Demographics Trends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725" y="4135438"/>
            <a:ext cx="5870575" cy="5762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Campus Profile – online at http://</a:t>
            </a:r>
            <a:r>
              <a:rPr lang="en-US" dirty="0" err="1" smtClean="0"/>
              <a:t>www.glendale.edu</a:t>
            </a:r>
            <a:r>
              <a:rPr lang="en-US" dirty="0" smtClean="0"/>
              <a:t>/</a:t>
            </a:r>
            <a:r>
              <a:rPr lang="en-US" dirty="0" err="1" smtClean="0"/>
              <a:t>campusprofile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Demographic Trends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Gender of Credit </a:t>
            </a:r>
            <a:r>
              <a:rPr lang="en-US" dirty="0" smtClean="0">
                <a:latin typeface="Corbel" charset="0"/>
              </a:rPr>
              <a:t>and Noncredit Students</a:t>
            </a:r>
            <a:endParaRPr lang="en-US" dirty="0">
              <a:latin typeface="Corbe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792" y="2650267"/>
            <a:ext cx="7998828" cy="3223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Demographic Trends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Age of Credit </a:t>
            </a:r>
            <a:r>
              <a:rPr lang="en-US" dirty="0" smtClean="0">
                <a:latin typeface="Corbel" charset="0"/>
              </a:rPr>
              <a:t>and Noncredit Students</a:t>
            </a:r>
            <a:endParaRPr lang="en-US" dirty="0">
              <a:latin typeface="Corbe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463" y="2485353"/>
            <a:ext cx="7617973" cy="39821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825" y="2425310"/>
            <a:ext cx="6116620" cy="4281634"/>
          </a:xfrm>
          <a:prstGeom prst="rect">
            <a:avLst/>
          </a:prstGeom>
        </p:spPr>
      </p:pic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Demographic Trends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Ethnicity of Credit </a:t>
            </a:r>
            <a:r>
              <a:rPr lang="en-US" dirty="0" smtClean="0">
                <a:latin typeface="Corbel" charset="0"/>
              </a:rPr>
              <a:t>and Noncredit Students</a:t>
            </a:r>
            <a:endParaRPr lang="en-US" dirty="0">
              <a:latin typeface="Corbe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Demographic Trends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Employed Hours of Credit Students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138" y="2428983"/>
            <a:ext cx="6874136" cy="3692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Demographic Trends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Credit Student Language and Origin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455" y="2427272"/>
            <a:ext cx="7035501" cy="37742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rbel" charset="0"/>
              </a:rPr>
              <a:t>Demographic Trends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rbel" charset="0"/>
              </a:rPr>
              <a:t>Internet </a:t>
            </a:r>
            <a:r>
              <a:rPr lang="en-US" dirty="0" smtClean="0">
                <a:latin typeface="Corbel" charset="0"/>
              </a:rPr>
              <a:t>Access at Home: </a:t>
            </a:r>
            <a:r>
              <a:rPr lang="en-US" dirty="0">
                <a:latin typeface="Corbel" charset="0"/>
              </a:rPr>
              <a:t>Credit and Noncredit Students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319" y="2542162"/>
            <a:ext cx="7067774" cy="376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2222</TotalTime>
  <Words>193</Words>
  <Application>Microsoft Macintosh PowerPoint</Application>
  <PresentationFormat>On-screen Show (4:3)</PresentationFormat>
  <Paragraphs>50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Corbel</vt:lpstr>
      <vt:lpstr>ＭＳ Ｐゴシック</vt:lpstr>
      <vt:lpstr>Wingdings 2</vt:lpstr>
      <vt:lpstr>Pixel</vt:lpstr>
      <vt:lpstr>Demographic and Outcome Trends for Planning</vt:lpstr>
      <vt:lpstr>Trends for Planning</vt:lpstr>
      <vt:lpstr>Demographics Trends</vt:lpstr>
      <vt:lpstr>Demographic Trends</vt:lpstr>
      <vt:lpstr>Demographic Trends</vt:lpstr>
      <vt:lpstr>Demographic Trends</vt:lpstr>
      <vt:lpstr>Demographic Trends</vt:lpstr>
      <vt:lpstr>Demographic Trends</vt:lpstr>
      <vt:lpstr>Demographic Trends</vt:lpstr>
      <vt:lpstr>Demographic Trends</vt:lpstr>
      <vt:lpstr>Institutional Effectiveness Indicators</vt:lpstr>
      <vt:lpstr>Transfer Rate</vt:lpstr>
      <vt:lpstr>Scorecard Indicators: Persistence</vt:lpstr>
      <vt:lpstr>Scorecard Indicators: Completion</vt:lpstr>
      <vt:lpstr>Scorecard Indicators: Basic Skills Progress</vt:lpstr>
      <vt:lpstr>Student Survey Results</vt:lpstr>
      <vt:lpstr>Student Survey Results</vt:lpstr>
      <vt:lpstr>Student Survey Results</vt:lpstr>
      <vt:lpstr>Student Survey Results</vt:lpstr>
      <vt:lpstr>Student Survey Results</vt:lpstr>
      <vt:lpstr>Student Survey Results</vt:lpstr>
      <vt:lpstr>Student Survey Results</vt:lpstr>
      <vt:lpstr>Student Survey Results</vt:lpstr>
      <vt:lpstr>Resources</vt:lpstr>
    </vt:vector>
  </TitlesOfParts>
  <Company>GCC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Karpp</dc:creator>
  <cp:lastModifiedBy>Edward Karpp</cp:lastModifiedBy>
  <cp:revision>247</cp:revision>
  <dcterms:created xsi:type="dcterms:W3CDTF">2011-11-04T21:39:32Z</dcterms:created>
  <dcterms:modified xsi:type="dcterms:W3CDTF">2016-11-30T00:12:53Z</dcterms:modified>
</cp:coreProperties>
</file>