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1" r:id="rId2"/>
    <p:sldId id="272" r:id="rId3"/>
    <p:sldId id="273" r:id="rId4"/>
    <p:sldId id="274" r:id="rId5"/>
    <p:sldId id="276" r:id="rId6"/>
    <p:sldId id="275" r:id="rId7"/>
    <p:sldId id="277" r:id="rId8"/>
    <p:sldId id="278" r:id="rId9"/>
    <p:sldId id="279" r:id="rId10"/>
    <p:sldId id="280" r:id="rId11"/>
    <p:sldId id="281" r:id="rId12"/>
    <p:sldId id="282" r:id="rId13"/>
    <p:sldId id="283" r:id="rId14"/>
    <p:sldId id="28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19" d="100"/>
          <a:sy n="119" d="100"/>
        </p:scale>
        <p:origin x="7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92D32-2E5D-1D4B-95B2-968930611FCE}" type="datetimeFigureOut">
              <a:rPr lang="en-US" smtClean="0"/>
              <a:t>4/22/16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0A763-3C36-7543-AF1B-B99296F5C576}" type="slidenum">
              <a:rPr lang="en-US" smtClean="0"/>
              <a:t>‹#›</a:t>
            </a:fld>
            <a:endParaRPr lang="en-US"/>
          </a:p>
        </p:txBody>
      </p:sp>
    </p:spTree>
    <p:extLst>
      <p:ext uri="{BB962C8B-B14F-4D97-AF65-F5344CB8AC3E}">
        <p14:creationId xmlns:p14="http://schemas.microsoft.com/office/powerpoint/2010/main" val="139523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0A763-3C36-7543-AF1B-B99296F5C576}" type="slidenum">
              <a:rPr lang="en-US" smtClean="0"/>
              <a:t>5</a:t>
            </a:fld>
            <a:endParaRPr lang="en-US"/>
          </a:p>
        </p:txBody>
      </p:sp>
    </p:spTree>
    <p:extLst>
      <p:ext uri="{BB962C8B-B14F-4D97-AF65-F5344CB8AC3E}">
        <p14:creationId xmlns:p14="http://schemas.microsoft.com/office/powerpoint/2010/main" val="53267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4/22/16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4/22/16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6"/>
            </a:pPr>
            <a:r>
              <a:rPr lang="en-US" b="1" dirty="0"/>
              <a:t>career development, technical training,</a:t>
            </a:r>
          </a:p>
          <a:p>
            <a:pPr marL="342900" indent="-342900">
              <a:buFont typeface="+mj-lt"/>
              <a:buAutoNum type="arabicPeriod" startAt="6"/>
            </a:pPr>
            <a:endParaRPr lang="en-US" b="1" dirty="0"/>
          </a:p>
        </p:txBody>
      </p:sp>
      <p:pic>
        <p:nvPicPr>
          <p:cNvPr id="3" name="Picture 2"/>
          <p:cNvPicPr>
            <a:picLocks noChangeAspect="1"/>
          </p:cNvPicPr>
          <p:nvPr/>
        </p:nvPicPr>
        <p:blipFill>
          <a:blip r:embed="rId2"/>
          <a:stretch>
            <a:fillRect/>
          </a:stretch>
        </p:blipFill>
        <p:spPr>
          <a:xfrm>
            <a:off x="4227754" y="2651251"/>
            <a:ext cx="7723991" cy="2158834"/>
          </a:xfrm>
          <a:prstGeom prst="rect">
            <a:avLst/>
          </a:prstGeom>
        </p:spPr>
      </p:pic>
    </p:spTree>
    <p:extLst>
      <p:ext uri="{BB962C8B-B14F-4D97-AF65-F5344CB8AC3E}">
        <p14:creationId xmlns:p14="http://schemas.microsoft.com/office/powerpoint/2010/main" val="894429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GOALS?</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4"/>
            </a:pPr>
            <a:r>
              <a:rPr lang="en-US" b="1" dirty="0" smtClean="0"/>
              <a:t>Fiscal Stability and Diversification (Enrollment Management)</a:t>
            </a:r>
            <a:endParaRPr lang="en-US" b="1" dirty="0"/>
          </a:p>
          <a:p>
            <a:pPr marL="342900" indent="-342900">
              <a:buFont typeface="+mj-lt"/>
              <a:buAutoNum type="arabicPeriod" startAt="4"/>
            </a:pPr>
            <a:endParaRPr lang="en-US" b="1" dirty="0"/>
          </a:p>
        </p:txBody>
      </p:sp>
      <p:pic>
        <p:nvPicPr>
          <p:cNvPr id="3" name="Picture 2"/>
          <p:cNvPicPr>
            <a:picLocks noChangeAspect="1"/>
          </p:cNvPicPr>
          <p:nvPr/>
        </p:nvPicPr>
        <p:blipFill>
          <a:blip r:embed="rId2"/>
          <a:stretch>
            <a:fillRect/>
          </a:stretch>
        </p:blipFill>
        <p:spPr>
          <a:xfrm>
            <a:off x="4524500" y="2549555"/>
            <a:ext cx="7418289" cy="2821515"/>
          </a:xfrm>
          <a:prstGeom prst="rect">
            <a:avLst/>
          </a:prstGeom>
        </p:spPr>
      </p:pic>
    </p:spTree>
    <p:extLst>
      <p:ext uri="{BB962C8B-B14F-4D97-AF65-F5344CB8AC3E}">
        <p14:creationId xmlns:p14="http://schemas.microsoft.com/office/powerpoint/2010/main" val="76277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GOALS?</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4"/>
            </a:pPr>
            <a:r>
              <a:rPr lang="en-US" b="1" dirty="0" smtClean="0"/>
              <a:t>Fiscal Stability and Diversification (Enrollment Management)</a:t>
            </a:r>
            <a:endParaRPr lang="en-US" b="1" dirty="0"/>
          </a:p>
          <a:p>
            <a:pPr marL="342900" indent="-342900">
              <a:buFont typeface="+mj-lt"/>
              <a:buAutoNum type="arabicPeriod" startAt="4"/>
            </a:pPr>
            <a:endParaRPr lang="en-US" b="1" dirty="0"/>
          </a:p>
        </p:txBody>
      </p:sp>
      <p:pic>
        <p:nvPicPr>
          <p:cNvPr id="3" name="Picture 2"/>
          <p:cNvPicPr>
            <a:picLocks noChangeAspect="1"/>
          </p:cNvPicPr>
          <p:nvPr/>
        </p:nvPicPr>
        <p:blipFill>
          <a:blip r:embed="rId2"/>
          <a:stretch>
            <a:fillRect/>
          </a:stretch>
        </p:blipFill>
        <p:spPr>
          <a:xfrm>
            <a:off x="4524500" y="1685204"/>
            <a:ext cx="7712174" cy="40149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5954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GCC Meeting Its Mission and Goals?</a:t>
            </a:r>
            <a:endParaRPr lang="en-US" dirty="0"/>
          </a:p>
        </p:txBody>
      </p:sp>
      <p:sp>
        <p:nvSpPr>
          <p:cNvPr id="3" name="Content Placeholder 2"/>
          <p:cNvSpPr>
            <a:spLocks noGrp="1"/>
          </p:cNvSpPr>
          <p:nvPr>
            <p:ph idx="1"/>
          </p:nvPr>
        </p:nvSpPr>
        <p:spPr>
          <a:xfrm>
            <a:off x="388883" y="2142067"/>
            <a:ext cx="11424745" cy="3649133"/>
          </a:xfrm>
        </p:spPr>
        <p:txBody>
          <a:bodyPr>
            <a:noAutofit/>
          </a:bodyPr>
          <a:lstStyle/>
          <a:p>
            <a:pPr marL="0" indent="0">
              <a:buNone/>
            </a:pPr>
            <a:r>
              <a:rPr lang="en-US" sz="3200" b="1" dirty="0" smtClean="0"/>
              <a:t>What implications do institutional effectiveness data have for</a:t>
            </a:r>
          </a:p>
          <a:p>
            <a:pPr marL="0" indent="0">
              <a:buNone/>
            </a:pPr>
            <a:endParaRPr lang="en-US" sz="3200" b="1" dirty="0" smtClean="0"/>
          </a:p>
          <a:p>
            <a:pPr lvl="1"/>
            <a:r>
              <a:rPr lang="en-US" sz="2800" dirty="0" smtClean="0"/>
              <a:t>Decision Making</a:t>
            </a:r>
          </a:p>
          <a:p>
            <a:pPr lvl="1"/>
            <a:r>
              <a:rPr lang="en-US" sz="2800" dirty="0" smtClean="0"/>
              <a:t>Directing Institutional Priorities Toward  Meeting Educational Needs</a:t>
            </a:r>
            <a:endParaRPr lang="en-US" sz="2800" dirty="0"/>
          </a:p>
        </p:txBody>
      </p:sp>
    </p:spTree>
    <p:extLst>
      <p:ext uri="{BB962C8B-B14F-4D97-AF65-F5344CB8AC3E}">
        <p14:creationId xmlns:p14="http://schemas.microsoft.com/office/powerpoint/2010/main" val="14518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045" y="190004"/>
            <a:ext cx="11424745" cy="7243947"/>
          </a:xfrm>
        </p:spPr>
        <p:txBody>
          <a:bodyPr>
            <a:noAutofit/>
          </a:bodyPr>
          <a:lstStyle/>
          <a:p>
            <a:pPr marL="0" indent="0">
              <a:buNone/>
            </a:pPr>
            <a:r>
              <a:rPr lang="en-US" sz="3200" b="1" dirty="0" smtClean="0"/>
              <a:t>Potential Implications</a:t>
            </a:r>
          </a:p>
          <a:p>
            <a:pPr marL="0" indent="0">
              <a:buNone/>
            </a:pPr>
            <a:endParaRPr lang="en-US" sz="3200" b="1" dirty="0" smtClean="0"/>
          </a:p>
          <a:p>
            <a:pPr lvl="1"/>
            <a:r>
              <a:rPr lang="en-US" sz="2800" dirty="0" smtClean="0"/>
              <a:t>Need to look at assessments of ILOs to prioritize which outcomes to address for improvement</a:t>
            </a:r>
          </a:p>
          <a:p>
            <a:pPr lvl="4"/>
            <a:r>
              <a:rPr lang="en-US" sz="2400" dirty="0" smtClean="0">
                <a:solidFill>
                  <a:schemeClr val="bg2">
                    <a:lumMod val="20000"/>
                    <a:lumOff val="80000"/>
                  </a:schemeClr>
                </a:solidFill>
              </a:rPr>
              <a:t>Identification of critical thinking as first priority</a:t>
            </a:r>
          </a:p>
          <a:p>
            <a:pPr lvl="1"/>
            <a:r>
              <a:rPr lang="en-US" sz="2800" dirty="0" smtClean="0"/>
              <a:t>Transfer rate is decreasing slightly, matching statewide trend</a:t>
            </a:r>
          </a:p>
          <a:p>
            <a:pPr lvl="1"/>
            <a:r>
              <a:rPr lang="en-US" sz="2800" dirty="0" smtClean="0"/>
              <a:t>Degrees and certificates awarded is lower than the statewide average</a:t>
            </a:r>
          </a:p>
          <a:p>
            <a:pPr lvl="4"/>
            <a:r>
              <a:rPr lang="en-US" sz="2400" dirty="0" smtClean="0">
                <a:solidFill>
                  <a:schemeClr val="bg2">
                    <a:lumMod val="20000"/>
                    <a:lumOff val="80000"/>
                  </a:schemeClr>
                </a:solidFill>
              </a:rPr>
              <a:t>In 2013-2014, GCC awarded 3 Associate Degrees for Transfer per 1,000 credit FTES, compared to a statewide average of 10</a:t>
            </a:r>
          </a:p>
          <a:p>
            <a:pPr lvl="4"/>
            <a:r>
              <a:rPr lang="en-US" sz="2400" dirty="0" smtClean="0">
                <a:solidFill>
                  <a:schemeClr val="bg2">
                    <a:lumMod val="20000"/>
                    <a:lumOff val="80000"/>
                  </a:schemeClr>
                </a:solidFill>
              </a:rPr>
              <a:t>In 2013-2014, GCC awarded 37 Associate Degrees per 1,000 credit FTES, compared to a statewide average of 82</a:t>
            </a:r>
          </a:p>
          <a:p>
            <a:pPr lvl="4"/>
            <a:r>
              <a:rPr lang="en-US" sz="2400" dirty="0" smtClean="0">
                <a:solidFill>
                  <a:schemeClr val="bg2">
                    <a:lumMod val="20000"/>
                    <a:lumOff val="80000"/>
                  </a:schemeClr>
                </a:solidFill>
              </a:rPr>
              <a:t>In 2013-2014, GCC awarded 27 Credit Certificates per 1,000 credit FTES, compared to a statewide average of 58</a:t>
            </a:r>
          </a:p>
          <a:p>
            <a:pPr lvl="4"/>
            <a:endParaRPr lang="en-US" sz="2400" dirty="0" smtClean="0"/>
          </a:p>
          <a:p>
            <a:pPr lvl="1"/>
            <a:endParaRPr lang="en-US" sz="2800" dirty="0"/>
          </a:p>
        </p:txBody>
      </p:sp>
    </p:spTree>
    <p:extLst>
      <p:ext uri="{BB962C8B-B14F-4D97-AF65-F5344CB8AC3E}">
        <p14:creationId xmlns:p14="http://schemas.microsoft.com/office/powerpoint/2010/main" val="728149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045" y="190004"/>
            <a:ext cx="11424745" cy="7243947"/>
          </a:xfrm>
        </p:spPr>
        <p:txBody>
          <a:bodyPr>
            <a:noAutofit/>
          </a:bodyPr>
          <a:lstStyle/>
          <a:p>
            <a:pPr marL="0" indent="0">
              <a:buNone/>
            </a:pPr>
            <a:r>
              <a:rPr lang="en-US" sz="3200" b="1" dirty="0" smtClean="0"/>
              <a:t>Potential Implications</a:t>
            </a:r>
          </a:p>
          <a:p>
            <a:pPr marL="0" indent="0">
              <a:buNone/>
            </a:pPr>
            <a:endParaRPr lang="en-US" sz="3200" b="1" dirty="0" smtClean="0"/>
          </a:p>
          <a:p>
            <a:pPr lvl="1"/>
            <a:r>
              <a:rPr lang="en-US" sz="2800" dirty="0" smtClean="0"/>
              <a:t>CTE Employment Rate is consistently below the statewide average</a:t>
            </a:r>
          </a:p>
          <a:p>
            <a:pPr lvl="1"/>
            <a:endParaRPr lang="en-US" sz="2800" dirty="0" smtClean="0"/>
          </a:p>
          <a:p>
            <a:pPr lvl="1"/>
            <a:r>
              <a:rPr lang="en-US" sz="2800" dirty="0" smtClean="0"/>
              <a:t>Scorecard CDCP Rate is highly variable, but below the statewide average for the last two years</a:t>
            </a:r>
          </a:p>
          <a:p>
            <a:pPr lvl="1"/>
            <a:endParaRPr lang="en-US" sz="2800" dirty="0" smtClean="0"/>
          </a:p>
          <a:p>
            <a:pPr lvl="1"/>
            <a:r>
              <a:rPr lang="en-US" sz="2800" dirty="0" smtClean="0"/>
              <a:t>Achievement gaps are consistent across many indicators, particularly comparing Latino students and African American students with the general student population</a:t>
            </a:r>
          </a:p>
          <a:p>
            <a:pPr lvl="1"/>
            <a:endParaRPr lang="en-US" sz="2400" dirty="0" smtClean="0">
              <a:solidFill>
                <a:schemeClr val="bg2">
                  <a:lumMod val="20000"/>
                  <a:lumOff val="80000"/>
                </a:schemeClr>
              </a:solidFill>
            </a:endParaRPr>
          </a:p>
          <a:p>
            <a:pPr lvl="4"/>
            <a:endParaRPr lang="en-US" sz="2400" dirty="0" smtClean="0"/>
          </a:p>
          <a:p>
            <a:pPr lvl="1"/>
            <a:endParaRPr lang="en-US" sz="2800" dirty="0"/>
          </a:p>
        </p:txBody>
      </p:sp>
    </p:spTree>
    <p:extLst>
      <p:ext uri="{BB962C8B-B14F-4D97-AF65-F5344CB8AC3E}">
        <p14:creationId xmlns:p14="http://schemas.microsoft.com/office/powerpoint/2010/main" val="13686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7"/>
            </a:pPr>
            <a:r>
              <a:rPr lang="en-US" b="1" dirty="0"/>
              <a:t>continuing education, and</a:t>
            </a:r>
          </a:p>
          <a:p>
            <a:pPr marL="342900" indent="-342900">
              <a:buFont typeface="+mj-lt"/>
              <a:buAutoNum type="arabicPeriod" startAt="7"/>
            </a:pPr>
            <a:endParaRPr lang="en-US" b="1" dirty="0"/>
          </a:p>
        </p:txBody>
      </p:sp>
      <p:pic>
        <p:nvPicPr>
          <p:cNvPr id="3" name="Picture 2"/>
          <p:cNvPicPr>
            <a:picLocks noChangeAspect="1"/>
          </p:cNvPicPr>
          <p:nvPr/>
        </p:nvPicPr>
        <p:blipFill>
          <a:blip r:embed="rId2"/>
          <a:stretch>
            <a:fillRect/>
          </a:stretch>
        </p:blipFill>
        <p:spPr>
          <a:xfrm>
            <a:off x="4524500" y="2650485"/>
            <a:ext cx="7067774" cy="2376061"/>
          </a:xfrm>
          <a:prstGeom prst="rect">
            <a:avLst/>
          </a:prstGeom>
        </p:spPr>
      </p:pic>
    </p:spTree>
    <p:extLst>
      <p:ext uri="{BB962C8B-B14F-4D97-AF65-F5344CB8AC3E}">
        <p14:creationId xmlns:p14="http://schemas.microsoft.com/office/powerpoint/2010/main" val="1633108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8"/>
            </a:pPr>
            <a:r>
              <a:rPr lang="en-US" b="1" dirty="0"/>
              <a:t>basic skills instruction.</a:t>
            </a:r>
          </a:p>
          <a:p>
            <a:pPr marL="342900" indent="-342900">
              <a:buFont typeface="+mj-lt"/>
              <a:buAutoNum type="arabicPeriod" startAt="8"/>
            </a:pPr>
            <a:endParaRPr lang="en-US" b="1" dirty="0"/>
          </a:p>
        </p:txBody>
      </p:sp>
      <p:pic>
        <p:nvPicPr>
          <p:cNvPr id="3" name="Picture 2"/>
          <p:cNvPicPr>
            <a:picLocks noChangeAspect="1"/>
          </p:cNvPicPr>
          <p:nvPr/>
        </p:nvPicPr>
        <p:blipFill>
          <a:blip r:embed="rId2"/>
          <a:stretch>
            <a:fillRect/>
          </a:stretch>
        </p:blipFill>
        <p:spPr>
          <a:xfrm>
            <a:off x="4129479" y="1752599"/>
            <a:ext cx="7555998" cy="41731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6087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9"/>
            </a:pPr>
            <a:r>
              <a:rPr lang="en-US" b="1" dirty="0"/>
              <a:t>The college is dedicated to the importance of higher education in the evolving urban environment of Glendale and the Greater Los Angeles area. Faculty and staff engage students in rigorous and innovative learning experiences that</a:t>
            </a:r>
          </a:p>
          <a:p>
            <a:pPr marL="342900" indent="-342900">
              <a:buFont typeface="+mj-lt"/>
              <a:buAutoNum type="arabicPeriod" startAt="9"/>
            </a:pPr>
            <a:endParaRPr lang="en-US" b="1" dirty="0"/>
          </a:p>
        </p:txBody>
      </p:sp>
      <p:pic>
        <p:nvPicPr>
          <p:cNvPr id="5" name="Picture 4"/>
          <p:cNvPicPr>
            <a:picLocks noChangeAspect="1"/>
          </p:cNvPicPr>
          <p:nvPr/>
        </p:nvPicPr>
        <p:blipFill>
          <a:blip r:embed="rId2"/>
          <a:stretch>
            <a:fillRect/>
          </a:stretch>
        </p:blipFill>
        <p:spPr>
          <a:xfrm>
            <a:off x="7459766" y="295062"/>
            <a:ext cx="4296806" cy="6158289"/>
          </a:xfrm>
          <a:prstGeom prst="rect">
            <a:avLst/>
          </a:prstGeom>
          <a:solidFill>
            <a:schemeClr val="tx1"/>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60281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9191"/>
            <a:ext cx="10131425" cy="1456267"/>
          </a:xfrm>
        </p:spPr>
        <p:txBody>
          <a:bodyPr/>
          <a:lstStyle/>
          <a:p>
            <a:r>
              <a:rPr lang="en-US" dirty="0" smtClean="0"/>
              <a:t>Is GCC Meeting Its GOALS?</a:t>
            </a:r>
            <a:endParaRPr lang="en-US" dirty="0"/>
          </a:p>
        </p:txBody>
      </p:sp>
      <p:sp>
        <p:nvSpPr>
          <p:cNvPr id="4" name="Content Placeholder 3"/>
          <p:cNvSpPr>
            <a:spLocks noGrp="1"/>
          </p:cNvSpPr>
          <p:nvPr>
            <p:ph idx="1"/>
          </p:nvPr>
        </p:nvSpPr>
        <p:spPr>
          <a:xfrm>
            <a:off x="685801" y="1417670"/>
            <a:ext cx="10131425" cy="3649133"/>
          </a:xfrm>
        </p:spPr>
        <p:txBody>
          <a:bodyPr>
            <a:noAutofit/>
          </a:bodyPr>
          <a:lstStyle/>
          <a:p>
            <a:pPr marL="0" indent="0">
              <a:buNone/>
            </a:pPr>
            <a:r>
              <a:rPr lang="en-US" sz="2000" b="1" smtClean="0"/>
              <a:t>EDUCATIONAL MASTER PLAN GOALS</a:t>
            </a:r>
            <a:endParaRPr lang="en-US" sz="2000" b="1" dirty="0" smtClean="0"/>
          </a:p>
          <a:p>
            <a:pPr marL="0" indent="0">
              <a:buNone/>
            </a:pPr>
            <a:endParaRPr lang="en-US" sz="2000" dirty="0"/>
          </a:p>
          <a:p>
            <a:pPr marL="0" indent="0">
              <a:buNone/>
            </a:pPr>
            <a:r>
              <a:rPr lang="en-US" sz="2000" dirty="0" smtClean="0"/>
              <a:t>Strategic Goal 1: Student Awareness, Success, Persistence, and Success</a:t>
            </a:r>
          </a:p>
          <a:p>
            <a:pPr marL="0" indent="0">
              <a:buNone/>
            </a:pPr>
            <a:r>
              <a:rPr lang="en-US" sz="2000" dirty="0" smtClean="0"/>
              <a:t>Strategic Goal 2: Economic and Workforce Development</a:t>
            </a:r>
          </a:p>
          <a:p>
            <a:pPr marL="0" indent="0">
              <a:buNone/>
            </a:pPr>
            <a:r>
              <a:rPr lang="en-US" sz="2000" dirty="0" smtClean="0"/>
              <a:t>Strategic Goal 3: Instructional Programs and Student Services</a:t>
            </a:r>
          </a:p>
          <a:p>
            <a:pPr marL="0" indent="0">
              <a:buNone/>
            </a:pPr>
            <a:r>
              <a:rPr lang="en-US" sz="2000" dirty="0" smtClean="0"/>
              <a:t>Strategic Goal 4: Fiscal Stability and Diversification (Enrollment Management)</a:t>
            </a:r>
            <a:endParaRPr lang="en-US" sz="2000" dirty="0"/>
          </a:p>
        </p:txBody>
      </p:sp>
    </p:spTree>
    <p:extLst>
      <p:ext uri="{BB962C8B-B14F-4D97-AF65-F5344CB8AC3E}">
        <p14:creationId xmlns:p14="http://schemas.microsoft.com/office/powerpoint/2010/main" val="2112255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GOALS?</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a:pPr>
            <a:r>
              <a:rPr lang="en-US" b="1" dirty="0" smtClean="0"/>
              <a:t>Student Awareness, Access, Persistence, and Success</a:t>
            </a:r>
            <a:endParaRPr lang="en-US" b="1" dirty="0"/>
          </a:p>
          <a:p>
            <a:pPr marL="342900" indent="-342900">
              <a:buFont typeface="+mj-lt"/>
              <a:buAutoNum type="arabicPeriod"/>
            </a:pPr>
            <a:endParaRPr lang="en-US" b="1" dirty="0"/>
          </a:p>
        </p:txBody>
      </p:sp>
      <p:sp>
        <p:nvSpPr>
          <p:cNvPr id="6" name="Content Placeholder 3"/>
          <p:cNvSpPr txBox="1">
            <a:spLocks/>
          </p:cNvSpPr>
          <p:nvPr/>
        </p:nvSpPr>
        <p:spPr>
          <a:xfrm>
            <a:off x="6115792" y="1471448"/>
            <a:ext cx="5235040" cy="4981903"/>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800" dirty="0" smtClean="0"/>
              <a:t>Student Diversity</a:t>
            </a:r>
          </a:p>
          <a:p>
            <a:r>
              <a:rPr lang="en-US" sz="2800" dirty="0" smtClean="0"/>
              <a:t>Program Offerings and Satisfaction</a:t>
            </a:r>
          </a:p>
          <a:p>
            <a:r>
              <a:rPr lang="en-US" sz="2800" dirty="0" smtClean="0"/>
              <a:t>Scorecard Persistence Rate</a:t>
            </a:r>
          </a:p>
          <a:p>
            <a:r>
              <a:rPr lang="en-US" sz="2800" dirty="0" smtClean="0"/>
              <a:t>Student Retention Rate</a:t>
            </a:r>
          </a:p>
          <a:p>
            <a:r>
              <a:rPr lang="en-US" sz="2800" dirty="0" smtClean="0"/>
              <a:t>Scorecard 30 Unit Rate</a:t>
            </a:r>
          </a:p>
        </p:txBody>
      </p:sp>
    </p:spTree>
    <p:extLst>
      <p:ext uri="{BB962C8B-B14F-4D97-AF65-F5344CB8AC3E}">
        <p14:creationId xmlns:p14="http://schemas.microsoft.com/office/powerpoint/2010/main" val="1605908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GOALS?</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2"/>
            </a:pPr>
            <a:r>
              <a:rPr lang="en-US" b="1" dirty="0" smtClean="0"/>
              <a:t>Economic and Workforce Development</a:t>
            </a:r>
            <a:endParaRPr lang="en-US" b="1" dirty="0"/>
          </a:p>
          <a:p>
            <a:pPr marL="342900" indent="-342900">
              <a:buFont typeface="+mj-lt"/>
              <a:buAutoNum type="arabicPeriod" startAt="2"/>
            </a:pPr>
            <a:endParaRPr lang="en-US" b="1" dirty="0"/>
          </a:p>
        </p:txBody>
      </p:sp>
      <p:sp>
        <p:nvSpPr>
          <p:cNvPr id="6" name="Content Placeholder 3"/>
          <p:cNvSpPr txBox="1">
            <a:spLocks/>
          </p:cNvSpPr>
          <p:nvPr/>
        </p:nvSpPr>
        <p:spPr>
          <a:xfrm>
            <a:off x="6115792" y="1471448"/>
            <a:ext cx="5235040" cy="4981903"/>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800" dirty="0" smtClean="0"/>
              <a:t>Scorecard CTE Rate</a:t>
            </a:r>
          </a:p>
          <a:p>
            <a:r>
              <a:rPr lang="en-US" sz="2800" dirty="0" smtClean="0"/>
              <a:t>CTE Technical Skill and Attainment Rate (Core Indicator)</a:t>
            </a:r>
          </a:p>
          <a:p>
            <a:r>
              <a:rPr lang="en-US" sz="2800" dirty="0" smtClean="0"/>
              <a:t>CTE Employment Rate (Core Indicator)</a:t>
            </a:r>
          </a:p>
        </p:txBody>
      </p:sp>
    </p:spTree>
    <p:extLst>
      <p:ext uri="{BB962C8B-B14F-4D97-AF65-F5344CB8AC3E}">
        <p14:creationId xmlns:p14="http://schemas.microsoft.com/office/powerpoint/2010/main" val="2064945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GOALS?</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3"/>
            </a:pPr>
            <a:r>
              <a:rPr lang="en-US" b="1" dirty="0" smtClean="0"/>
              <a:t>Instructional Programs and Student Services</a:t>
            </a:r>
            <a:endParaRPr lang="en-US" b="1" dirty="0"/>
          </a:p>
          <a:p>
            <a:pPr marL="342900" indent="-342900">
              <a:buFont typeface="+mj-lt"/>
              <a:buAutoNum type="arabicPeriod" startAt="3"/>
            </a:pPr>
            <a:endParaRPr lang="en-US" b="1" dirty="0"/>
          </a:p>
        </p:txBody>
      </p:sp>
      <p:sp>
        <p:nvSpPr>
          <p:cNvPr id="6" name="Content Placeholder 3"/>
          <p:cNvSpPr txBox="1">
            <a:spLocks/>
          </p:cNvSpPr>
          <p:nvPr/>
        </p:nvSpPr>
        <p:spPr>
          <a:xfrm>
            <a:off x="6115792" y="1471448"/>
            <a:ext cx="5235040" cy="4981903"/>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400" dirty="0" smtClean="0"/>
              <a:t>Successful Course Completion Rate</a:t>
            </a:r>
          </a:p>
          <a:p>
            <a:r>
              <a:rPr lang="en-US" sz="2400" dirty="0" smtClean="0"/>
              <a:t>Scorecard Remedial Progress Rate</a:t>
            </a:r>
          </a:p>
          <a:p>
            <a:r>
              <a:rPr lang="en-US" sz="2400" dirty="0" smtClean="0"/>
              <a:t>Scorecard CDCP Rate</a:t>
            </a:r>
          </a:p>
          <a:p>
            <a:r>
              <a:rPr lang="en-US" sz="2400" dirty="0" smtClean="0"/>
              <a:t>Institutional Learning Outcomes</a:t>
            </a:r>
          </a:p>
          <a:p>
            <a:r>
              <a:rPr lang="en-US" sz="2400" dirty="0" smtClean="0"/>
              <a:t>Innovative Learning Experiences</a:t>
            </a:r>
          </a:p>
          <a:p>
            <a:r>
              <a:rPr lang="en-US" sz="2400" dirty="0" smtClean="0"/>
              <a:t>Scorecard Completion Rate</a:t>
            </a:r>
          </a:p>
          <a:p>
            <a:r>
              <a:rPr lang="en-US" sz="2400" dirty="0" smtClean="0"/>
              <a:t>Transfer Rate</a:t>
            </a:r>
          </a:p>
          <a:p>
            <a:r>
              <a:rPr lang="en-US" sz="2400" dirty="0" smtClean="0"/>
              <a:t>Number of Transfers</a:t>
            </a:r>
          </a:p>
          <a:p>
            <a:r>
              <a:rPr lang="en-US" sz="2400" dirty="0" smtClean="0"/>
              <a:t>Degree Completions</a:t>
            </a:r>
          </a:p>
          <a:p>
            <a:r>
              <a:rPr lang="en-US" sz="2400" dirty="0" smtClean="0"/>
              <a:t>Certificate Completions</a:t>
            </a:r>
          </a:p>
        </p:txBody>
      </p:sp>
    </p:spTree>
    <p:extLst>
      <p:ext uri="{BB962C8B-B14F-4D97-AF65-F5344CB8AC3E}">
        <p14:creationId xmlns:p14="http://schemas.microsoft.com/office/powerpoint/2010/main" val="1390543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GOALS?</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4"/>
            </a:pPr>
            <a:r>
              <a:rPr lang="en-US" b="1" dirty="0" smtClean="0"/>
              <a:t>Fiscal Stability and Diversification (Enrollment Management)</a:t>
            </a:r>
            <a:endParaRPr lang="en-US" b="1" dirty="0"/>
          </a:p>
          <a:p>
            <a:pPr marL="342900" indent="-342900">
              <a:buFont typeface="+mj-lt"/>
              <a:buAutoNum type="arabicPeriod" startAt="4"/>
            </a:pPr>
            <a:endParaRPr lang="en-US" b="1" dirty="0"/>
          </a:p>
        </p:txBody>
      </p:sp>
      <p:pic>
        <p:nvPicPr>
          <p:cNvPr id="5" name="Picture 4"/>
          <p:cNvPicPr>
            <a:picLocks noChangeAspect="1"/>
          </p:cNvPicPr>
          <p:nvPr/>
        </p:nvPicPr>
        <p:blipFill>
          <a:blip r:embed="rId2"/>
          <a:stretch>
            <a:fillRect/>
          </a:stretch>
        </p:blipFill>
        <p:spPr>
          <a:xfrm>
            <a:off x="4524500" y="2259724"/>
            <a:ext cx="7418240" cy="2947595"/>
          </a:xfrm>
          <a:prstGeom prst="rect">
            <a:avLst/>
          </a:prstGeom>
        </p:spPr>
      </p:pic>
    </p:spTree>
    <p:extLst>
      <p:ext uri="{BB962C8B-B14F-4D97-AF65-F5344CB8AC3E}">
        <p14:creationId xmlns:p14="http://schemas.microsoft.com/office/powerpoint/2010/main" val="5324950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107</TotalTime>
  <Words>449</Words>
  <Application>Microsoft Macintosh PowerPoint</Application>
  <PresentationFormat>Widescreen</PresentationFormat>
  <Paragraphs>68</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Calibri Light</vt:lpstr>
      <vt:lpstr>Arial</vt:lpstr>
      <vt:lpstr>Celestial</vt:lpstr>
      <vt:lpstr>Is GCC Meeting Its Mission?</vt:lpstr>
      <vt:lpstr>Is GCC Meeting Its Mission?</vt:lpstr>
      <vt:lpstr>Is GCC Meeting Its Mission?</vt:lpstr>
      <vt:lpstr>Is GCC Meeting Its Mission?</vt:lpstr>
      <vt:lpstr>Is GCC Meeting Its GOALS?</vt:lpstr>
      <vt:lpstr>Is GCC Meeting Its GOALS?</vt:lpstr>
      <vt:lpstr>Is GCC Meeting Its GOALS?</vt:lpstr>
      <vt:lpstr>Is GCC Meeting Its GOALS?</vt:lpstr>
      <vt:lpstr>Is GCC Meeting Its GOALS?</vt:lpstr>
      <vt:lpstr>Is GCC Meeting Its GOALS?</vt:lpstr>
      <vt:lpstr>Is GCC Meeting Its GOALS?</vt:lpstr>
      <vt:lpstr>Is GCC Meeting Its Mission and Goals?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Karpp</dc:creator>
  <cp:lastModifiedBy>Edward Karpp</cp:lastModifiedBy>
  <cp:revision>80</cp:revision>
  <dcterms:created xsi:type="dcterms:W3CDTF">2015-05-06T17:24:44Z</dcterms:created>
  <dcterms:modified xsi:type="dcterms:W3CDTF">2016-04-22T17:04:12Z</dcterms:modified>
</cp:coreProperties>
</file>