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notesSlides/notesSlide11.xml" ContentType="application/vnd.openxmlformats-officedocument.presentationml.notesSlide+xml"/>
  <Override PartName="/ppt/charts/chart2.xml" ContentType="application/vnd.openxmlformats-officedocument.drawingml.chart+xml"/>
  <Override PartName="/ppt/notesSlides/notesSlide12.xml" ContentType="application/vnd.openxmlformats-officedocument.presentationml.notesSlide+xml"/>
  <Override PartName="/ppt/charts/chart3.xml" ContentType="application/vnd.openxmlformats-officedocument.drawingml.chart+xml"/>
  <Override PartName="/ppt/notesSlides/notesSlide13.xml" ContentType="application/vnd.openxmlformats-officedocument.presentationml.notesSlide+xml"/>
  <Override PartName="/ppt/charts/chart4.xml" ContentType="application/vnd.openxmlformats-officedocument.drawingml.chart+xml"/>
  <Override PartName="/ppt/notesSlides/notesSlide14.xml" ContentType="application/vnd.openxmlformats-officedocument.presentationml.notesSlide+xml"/>
  <Override PartName="/ppt/charts/chart5.xml" ContentType="application/vnd.openxmlformats-officedocument.drawingml.chart+xml"/>
  <Override PartName="/ppt/notesSlides/notesSlide15.xml" ContentType="application/vnd.openxmlformats-officedocument.presentationml.notesSlide+xml"/>
  <Override PartName="/ppt/charts/chart6.xml" ContentType="application/vnd.openxmlformats-officedocument.drawingml.chart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282" r:id="rId5"/>
    <p:sldId id="270" r:id="rId6"/>
    <p:sldId id="296" r:id="rId7"/>
    <p:sldId id="287" r:id="rId8"/>
    <p:sldId id="301" r:id="rId9"/>
    <p:sldId id="297" r:id="rId10"/>
    <p:sldId id="305" r:id="rId11"/>
    <p:sldId id="302" r:id="rId12"/>
    <p:sldId id="304" r:id="rId13"/>
    <p:sldId id="306" r:id="rId14"/>
    <p:sldId id="307" r:id="rId15"/>
    <p:sldId id="312" r:id="rId16"/>
    <p:sldId id="310" r:id="rId17"/>
    <p:sldId id="308" r:id="rId18"/>
    <p:sldId id="311" r:id="rId19"/>
    <p:sldId id="284" r:id="rId20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35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74" autoAdjust="0"/>
    <p:restoredTop sz="94444" autoAdjust="0"/>
  </p:normalViewPr>
  <p:slideViewPr>
    <p:cSldViewPr snapToGrid="0">
      <p:cViewPr varScale="1">
        <p:scale>
          <a:sx n="56" d="100"/>
          <a:sy n="56" d="100"/>
        </p:scale>
        <p:origin x="96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AVERAGE TOTAL MONTHLY</a:t>
            </a:r>
            <a:r>
              <a:rPr lang="en-US" b="1" baseline="0" dirty="0"/>
              <a:t> RADIO CALLS-FALL/SPRING 2014 </a:t>
            </a:r>
            <a:r>
              <a:rPr lang="en-US" b="1" baseline="0" dirty="0" smtClean="0"/>
              <a:t>(</a:t>
            </a:r>
            <a:r>
              <a:rPr lang="en-US" b="1" i="1" baseline="0" dirty="0" smtClean="0"/>
              <a:t>MEAN</a:t>
            </a:r>
            <a:r>
              <a:rPr lang="en-US" b="1" baseline="0" dirty="0" smtClean="0"/>
              <a:t>)</a:t>
            </a:r>
            <a:endParaRPr lang="en-US" b="1" dirty="0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VERDUGO CAMPUS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CALLS FOR SERVICE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414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GARFIELD CAMPUS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CALLS FOR SERVICE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25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PDC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CALLS FOR SERVICE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0822328"/>
        <c:axId val="140821152"/>
      </c:barChart>
      <c:catAx>
        <c:axId val="140822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0821152"/>
        <c:crosses val="autoZero"/>
        <c:auto val="1"/>
        <c:lblAlgn val="ctr"/>
        <c:lblOffset val="100"/>
        <c:noMultiLvlLbl val="0"/>
      </c:catAx>
      <c:valAx>
        <c:axId val="140821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0822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AVERAGE MONTHLY RADIO CALLS-2014 </a:t>
            </a: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(</a:t>
            </a:r>
            <a:r>
              <a:rPr lang="en-US" i="1" dirty="0" smtClean="0"/>
              <a:t>MEAN</a:t>
            </a:r>
            <a:r>
              <a:rPr lang="en-US" dirty="0" smtClean="0"/>
              <a:t>)  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5.7798920968212306E-2"/>
          <c:y val="0.22690476190476191"/>
          <c:w val="0.9190529308836396"/>
          <c:h val="0.414364454443194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VERDUGO CAMPUS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dLbl>
              <c:idx val="13"/>
              <c:layout>
                <c:manualLayout>
                  <c:x val="-4.629629629629629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1"/>
                <c:pt idx="0">
                  <c:v>TRAFFIC </c:v>
                </c:pt>
                <c:pt idx="1">
                  <c:v>CITIZEN ASSISTS</c:v>
                </c:pt>
                <c:pt idx="2">
                  <c:v>LOST PROPERTY</c:v>
                </c:pt>
                <c:pt idx="3">
                  <c:v>EMERGENCIES</c:v>
                </c:pt>
                <c:pt idx="4">
                  <c:v>TOBACCO/DRUGS</c:v>
                </c:pt>
                <c:pt idx="5">
                  <c:v>PARKING</c:v>
                </c:pt>
                <c:pt idx="6">
                  <c:v>FACILITY ACCESS</c:v>
                </c:pt>
                <c:pt idx="7">
                  <c:v>THREAT/DISTURBANCE</c:v>
                </c:pt>
                <c:pt idx="8">
                  <c:v>VANDALISM</c:v>
                </c:pt>
                <c:pt idx="9">
                  <c:v>SUSP PERS/TRESPASS</c:v>
                </c:pt>
                <c:pt idx="10">
                  <c:v>THEFT/BURG/ROBBERY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97</c:v>
                </c:pt>
                <c:pt idx="1">
                  <c:v>86</c:v>
                </c:pt>
                <c:pt idx="2">
                  <c:v>85</c:v>
                </c:pt>
                <c:pt idx="3">
                  <c:v>49</c:v>
                </c:pt>
                <c:pt idx="4">
                  <c:v>25</c:v>
                </c:pt>
                <c:pt idx="5">
                  <c:v>21</c:v>
                </c:pt>
                <c:pt idx="6">
                  <c:v>18</c:v>
                </c:pt>
                <c:pt idx="7">
                  <c:v>13</c:v>
                </c:pt>
                <c:pt idx="8">
                  <c:v>10</c:v>
                </c:pt>
                <c:pt idx="9">
                  <c:v>8</c:v>
                </c:pt>
                <c:pt idx="10">
                  <c:v>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GARFIELD CAMPUS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4.6296296296296294E-3"/>
                  <c:y val="-7.275048233154282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2.314814814814814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8.4875562720133283E-17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2.3148148148147301E-3"/>
                  <c:y val="3.9682539682539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2.3148148148147301E-3"/>
                  <c:y val="3.9682539682539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4.6296296296296294E-3"/>
                  <c:y val="7.93650793650793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4.629629629629629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 val="2.3148148148146451E-3"/>
                  <c:y val="1.19047619047619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1"/>
                <c:pt idx="0">
                  <c:v>TRAFFIC </c:v>
                </c:pt>
                <c:pt idx="1">
                  <c:v>CITIZEN ASSISTS</c:v>
                </c:pt>
                <c:pt idx="2">
                  <c:v>LOST PROPERTY</c:v>
                </c:pt>
                <c:pt idx="3">
                  <c:v>EMERGENCIES</c:v>
                </c:pt>
                <c:pt idx="4">
                  <c:v>TOBACCO/DRUGS</c:v>
                </c:pt>
                <c:pt idx="5">
                  <c:v>PARKING</c:v>
                </c:pt>
                <c:pt idx="6">
                  <c:v>FACILITY ACCESS</c:v>
                </c:pt>
                <c:pt idx="7">
                  <c:v>THREAT/DISTURBANCE</c:v>
                </c:pt>
                <c:pt idx="8">
                  <c:v>VANDALISM</c:v>
                </c:pt>
                <c:pt idx="9">
                  <c:v>SUSP PERS/TRESPASS</c:v>
                </c:pt>
                <c:pt idx="10">
                  <c:v>THEFT/BURG/ROBBERY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12</c:v>
                </c:pt>
                <c:pt idx="4">
                  <c:v>1</c:v>
                </c:pt>
                <c:pt idx="5">
                  <c:v>2</c:v>
                </c:pt>
                <c:pt idx="6">
                  <c:v>0</c:v>
                </c:pt>
                <c:pt idx="7">
                  <c:v>2</c:v>
                </c:pt>
                <c:pt idx="8">
                  <c:v>1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1605240"/>
        <c:axId val="141605632"/>
      </c:barChart>
      <c:catAx>
        <c:axId val="141605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1605632"/>
        <c:crosses val="autoZero"/>
        <c:auto val="1"/>
        <c:lblAlgn val="ctr"/>
        <c:lblOffset val="100"/>
        <c:noMultiLvlLbl val="0"/>
      </c:catAx>
      <c:valAx>
        <c:axId val="141605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1605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STATISTICS</a:t>
            </a:r>
            <a:r>
              <a:rPr lang="en-US" baseline="0"/>
              <a:t> FOR 2013 AND 2014</a:t>
            </a:r>
            <a:endParaRPr lang="en-US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7.8910032079323414E-2"/>
          <c:y val="0.13924603174603176"/>
          <c:w val="0.8979418197725284"/>
          <c:h val="0.634331646044244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6.9444444444444441E-3"/>
                  <c:y val="1.19047619047619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0919385030557689E-3"/>
                  <c:y val="1.85822000666933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9.2592592592592587E-3"/>
                  <c:y val="7.93650793650779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8.4875562720133283E-17"/>
                  <c:y val="7.93650793650779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6.944444444444444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4.629629629629629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RADIO CALLS</c:v>
                </c:pt>
                <c:pt idx="1">
                  <c:v>REPORTS</c:v>
                </c:pt>
                <c:pt idx="2">
                  <c:v>ARRESTS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4170</c:v>
                </c:pt>
                <c:pt idx="1">
                  <c:v>1350</c:v>
                </c:pt>
                <c:pt idx="2">
                  <c:v>55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6.9444444444444232E-3"/>
                  <c:y val="-7.275048233154282E-17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4365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943553760978141E-3"/>
                  <c:y val="2.11010319069209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3148148148148147E-3"/>
                  <c:y val="7.93650793650793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"/>
                  <c:y val="3.9682539682539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9.2592592592592587E-3"/>
                  <c:y val="7.93650793650793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2.3148148148148147E-3"/>
                  <c:y val="7.275048233154282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RADIO CALLS</c:v>
                </c:pt>
                <c:pt idx="1">
                  <c:v>REPORTS</c:v>
                </c:pt>
                <c:pt idx="2">
                  <c:v>ARRESTS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4365</c:v>
                </c:pt>
                <c:pt idx="1">
                  <c:v>1235</c:v>
                </c:pt>
                <c:pt idx="2">
                  <c:v>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41606416"/>
        <c:axId val="141606808"/>
      </c:barChart>
      <c:catAx>
        <c:axId val="141606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1606808"/>
        <c:crosses val="autoZero"/>
        <c:auto val="1"/>
        <c:lblAlgn val="ctr"/>
        <c:lblOffset val="100"/>
        <c:noMultiLvlLbl val="0"/>
      </c:catAx>
      <c:valAx>
        <c:axId val="141606808"/>
        <c:scaling>
          <c:orientation val="minMax"/>
          <c:max val="45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1606416"/>
        <c:crosses val="autoZero"/>
        <c:crossBetween val="between"/>
        <c:majorUnit val="50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STATISTICS FOR 2013</a:t>
            </a:r>
            <a:r>
              <a:rPr lang="en-US" baseline="0"/>
              <a:t> AND </a:t>
            </a:r>
            <a:r>
              <a:rPr lang="en-US"/>
              <a:t>2014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PARKING CITATIONS</c:v>
                </c:pt>
                <c:pt idx="1">
                  <c:v>PARKING APPEALS</c:v>
                </c:pt>
                <c:pt idx="2">
                  <c:v>TRAFFIC CITATIONS</c:v>
                </c:pt>
                <c:pt idx="3">
                  <c:v>TOBACCO CITATIONS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4177</c:v>
                </c:pt>
                <c:pt idx="1">
                  <c:v>779</c:v>
                </c:pt>
                <c:pt idx="2">
                  <c:v>284</c:v>
                </c:pt>
                <c:pt idx="3">
                  <c:v>80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PARKING CITATIONS</c:v>
                </c:pt>
                <c:pt idx="1">
                  <c:v>PARKING APPEALS</c:v>
                </c:pt>
                <c:pt idx="2">
                  <c:v>TRAFFIC CITATIONS</c:v>
                </c:pt>
                <c:pt idx="3">
                  <c:v>TOBACCO CITATIONS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3006</c:v>
                </c:pt>
                <c:pt idx="1">
                  <c:v>613</c:v>
                </c:pt>
                <c:pt idx="2">
                  <c:v>292</c:v>
                </c:pt>
                <c:pt idx="3">
                  <c:v>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1607592"/>
        <c:axId val="141607984"/>
      </c:barChart>
      <c:catAx>
        <c:axId val="141607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1607984"/>
        <c:crosses val="autoZero"/>
        <c:auto val="1"/>
        <c:lblAlgn val="ctr"/>
        <c:lblOffset val="100"/>
        <c:noMultiLvlLbl val="0"/>
      </c:catAx>
      <c:valAx>
        <c:axId val="141607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16075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CAMPUS POLICE INCOMING PHONE CALLS-2014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CAMPUS POLICE INCOMING PHONE CALLS</c:v>
                </c:pt>
              </c:strCache>
            </c:strRef>
          </c:tx>
          <c:spPr>
            <a:solidFill>
              <a:schemeClr val="accent1"/>
            </a:solidFill>
            <a:ln w="25400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DE5F00"/>
              </a:solidFill>
              <a:ln w="25400"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93B7A1"/>
              </a:solidFill>
              <a:ln w="25400"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435B9F"/>
              </a:solidFill>
              <a:ln w="25400"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966C4C"/>
              </a:solidFill>
              <a:ln w="25400">
                <a:noFill/>
              </a:ln>
              <a:effectLst/>
            </c:spPr>
          </c:dPt>
          <c:dLbls>
            <c:dLbl>
              <c:idx val="0"/>
              <c:layout>
                <c:manualLayout>
                  <c:x val="-2.3148148148148359E-3"/>
                  <c:y val="1.1904761904761904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TOTAL CALLS </a:t>
                    </a:r>
                  </a:p>
                  <a:p>
                    <a:r>
                      <a:rPr lang="en-US"/>
                      <a:t>8396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TOTAL CALLS</c:v>
                </c:pt>
                <c:pt idx="1">
                  <c:v>Campus non-emerg</c:v>
                </c:pt>
                <c:pt idx="2">
                  <c:v>Outside non-emerg line</c:v>
                </c:pt>
                <c:pt idx="3">
                  <c:v>4000 Line - Campus Emerg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8396</c:v>
                </c:pt>
                <c:pt idx="1">
                  <c:v>7200</c:v>
                </c:pt>
                <c:pt idx="2">
                  <c:v>976</c:v>
                </c:pt>
                <c:pt idx="3">
                  <c:v>220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1608768"/>
        <c:axId val="141955712"/>
      </c:barChart>
      <c:catAx>
        <c:axId val="141608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1955712"/>
        <c:crosses val="autoZero"/>
        <c:auto val="1"/>
        <c:lblAlgn val="ctr"/>
        <c:lblOffset val="100"/>
        <c:noMultiLvlLbl val="0"/>
      </c:catAx>
      <c:valAx>
        <c:axId val="141955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1608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Lost and Found 2014 Summary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30881382852894462"/>
          <c:y val="0.16374741660546227"/>
          <c:w val="0.37295833192524752"/>
          <c:h val="0.7540068662783746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Lost and Found 2014 Summary</c:v>
                </c:pt>
              </c:strCache>
            </c:strRef>
          </c:tx>
          <c:explosion val="6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explosion val="11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1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1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6.541775089272639E-2"/>
                  <c:y val="0.1259958551310862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1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Returned Item(s)</c:v>
                </c:pt>
                <c:pt idx="1">
                  <c:v>Stored Item(s)</c:v>
                </c:pt>
                <c:pt idx="2">
                  <c:v>Destroyed Item(s)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665</c:v>
                </c:pt>
                <c:pt idx="1">
                  <c:v>483</c:v>
                </c:pt>
                <c:pt idx="2">
                  <c:v>179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3F88F32-9DEB-4EDB-B4B1-8E40B31CD3D6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3CF526A-EC48-457B-B74F-645B3F6D9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8446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6735359-3BB4-4102-B1FE-DDA888982A13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96A68AA-2ED3-4476-A516-8E0902215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186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6A68AA-2ED3-4476-A516-8E090221596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6325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-112" charset="0"/>
                <a:cs typeface="Arial" charset="0"/>
              </a:defRPr>
            </a:lvl1pPr>
            <a:lvl2pPr marL="38064302" indent="-37604703">
              <a:defRPr sz="2400">
                <a:solidFill>
                  <a:schemeClr val="tx1"/>
                </a:solidFill>
                <a:latin typeface="Times" pitchFamily="-112" charset="0"/>
                <a:cs typeface="Arial" charset="0"/>
              </a:defRPr>
            </a:lvl2pPr>
            <a:lvl3pPr marL="1145828" indent="-228214">
              <a:defRPr sz="2400">
                <a:solidFill>
                  <a:schemeClr val="tx1"/>
                </a:solidFill>
                <a:latin typeface="Times" pitchFamily="-112" charset="0"/>
                <a:cs typeface="Arial" charset="0"/>
              </a:defRPr>
            </a:lvl3pPr>
            <a:lvl4pPr marL="1605427" indent="-228214">
              <a:defRPr sz="2400">
                <a:solidFill>
                  <a:schemeClr val="tx1"/>
                </a:solidFill>
                <a:latin typeface="Times" pitchFamily="-112" charset="0"/>
                <a:cs typeface="Arial" charset="0"/>
              </a:defRPr>
            </a:lvl4pPr>
            <a:lvl5pPr marL="2063440" indent="-228214">
              <a:defRPr sz="2400">
                <a:solidFill>
                  <a:schemeClr val="tx1"/>
                </a:solidFill>
                <a:latin typeface="Times" pitchFamily="-112" charset="0"/>
                <a:cs typeface="Arial" charset="0"/>
              </a:defRPr>
            </a:lvl5pPr>
            <a:lvl6pPr marL="2519870" indent="-22821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12" charset="0"/>
                <a:cs typeface="Arial" charset="0"/>
              </a:defRPr>
            </a:lvl6pPr>
            <a:lvl7pPr marL="2976299" indent="-22821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12" charset="0"/>
                <a:cs typeface="Arial" charset="0"/>
              </a:defRPr>
            </a:lvl7pPr>
            <a:lvl8pPr marL="3432729" indent="-22821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12" charset="0"/>
                <a:cs typeface="Arial" charset="0"/>
              </a:defRPr>
            </a:lvl8pPr>
            <a:lvl9pPr marL="3889158" indent="-22821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12" charset="0"/>
                <a:cs typeface="Arial" charset="0"/>
              </a:defRPr>
            </a:lvl9pPr>
          </a:lstStyle>
          <a:p>
            <a:fld id="{6498E837-A2EE-46C2-88D6-5371B48876A1}" type="slidenum">
              <a:rPr lang="en-US" altLang="en-US" sz="1200"/>
              <a:pPr/>
              <a:t>10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4757322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-112" charset="0"/>
                <a:cs typeface="Arial" charset="0"/>
              </a:defRPr>
            </a:lvl1pPr>
            <a:lvl2pPr marL="38064302" indent="-37604703">
              <a:defRPr sz="2400">
                <a:solidFill>
                  <a:schemeClr val="tx1"/>
                </a:solidFill>
                <a:latin typeface="Times" pitchFamily="-112" charset="0"/>
                <a:cs typeface="Arial" charset="0"/>
              </a:defRPr>
            </a:lvl2pPr>
            <a:lvl3pPr marL="1145828" indent="-228214">
              <a:defRPr sz="2400">
                <a:solidFill>
                  <a:schemeClr val="tx1"/>
                </a:solidFill>
                <a:latin typeface="Times" pitchFamily="-112" charset="0"/>
                <a:cs typeface="Arial" charset="0"/>
              </a:defRPr>
            </a:lvl3pPr>
            <a:lvl4pPr marL="1605427" indent="-228214">
              <a:defRPr sz="2400">
                <a:solidFill>
                  <a:schemeClr val="tx1"/>
                </a:solidFill>
                <a:latin typeface="Times" pitchFamily="-112" charset="0"/>
                <a:cs typeface="Arial" charset="0"/>
              </a:defRPr>
            </a:lvl4pPr>
            <a:lvl5pPr marL="2063440" indent="-228214">
              <a:defRPr sz="2400">
                <a:solidFill>
                  <a:schemeClr val="tx1"/>
                </a:solidFill>
                <a:latin typeface="Times" pitchFamily="-112" charset="0"/>
                <a:cs typeface="Arial" charset="0"/>
              </a:defRPr>
            </a:lvl5pPr>
            <a:lvl6pPr marL="2519870" indent="-22821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12" charset="0"/>
                <a:cs typeface="Arial" charset="0"/>
              </a:defRPr>
            </a:lvl6pPr>
            <a:lvl7pPr marL="2976299" indent="-22821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12" charset="0"/>
                <a:cs typeface="Arial" charset="0"/>
              </a:defRPr>
            </a:lvl7pPr>
            <a:lvl8pPr marL="3432729" indent="-22821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12" charset="0"/>
                <a:cs typeface="Arial" charset="0"/>
              </a:defRPr>
            </a:lvl8pPr>
            <a:lvl9pPr marL="3889158" indent="-22821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12" charset="0"/>
                <a:cs typeface="Arial" charset="0"/>
              </a:defRPr>
            </a:lvl9pPr>
          </a:lstStyle>
          <a:p>
            <a:fld id="{6498E837-A2EE-46C2-88D6-5371B48876A1}" type="slidenum">
              <a:rPr lang="en-US" altLang="en-US" sz="1200"/>
              <a:pPr/>
              <a:t>11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3160923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-112" charset="0"/>
                <a:cs typeface="Arial" charset="0"/>
              </a:defRPr>
            </a:lvl1pPr>
            <a:lvl2pPr marL="38064302" indent="-37604703">
              <a:defRPr sz="2400">
                <a:solidFill>
                  <a:schemeClr val="tx1"/>
                </a:solidFill>
                <a:latin typeface="Times" pitchFamily="-112" charset="0"/>
                <a:cs typeface="Arial" charset="0"/>
              </a:defRPr>
            </a:lvl2pPr>
            <a:lvl3pPr marL="1145828" indent="-228214">
              <a:defRPr sz="2400">
                <a:solidFill>
                  <a:schemeClr val="tx1"/>
                </a:solidFill>
                <a:latin typeface="Times" pitchFamily="-112" charset="0"/>
                <a:cs typeface="Arial" charset="0"/>
              </a:defRPr>
            </a:lvl3pPr>
            <a:lvl4pPr marL="1605427" indent="-228214">
              <a:defRPr sz="2400">
                <a:solidFill>
                  <a:schemeClr val="tx1"/>
                </a:solidFill>
                <a:latin typeface="Times" pitchFamily="-112" charset="0"/>
                <a:cs typeface="Arial" charset="0"/>
              </a:defRPr>
            </a:lvl4pPr>
            <a:lvl5pPr marL="2063440" indent="-228214">
              <a:defRPr sz="2400">
                <a:solidFill>
                  <a:schemeClr val="tx1"/>
                </a:solidFill>
                <a:latin typeface="Times" pitchFamily="-112" charset="0"/>
                <a:cs typeface="Arial" charset="0"/>
              </a:defRPr>
            </a:lvl5pPr>
            <a:lvl6pPr marL="2519870" indent="-22821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12" charset="0"/>
                <a:cs typeface="Arial" charset="0"/>
              </a:defRPr>
            </a:lvl6pPr>
            <a:lvl7pPr marL="2976299" indent="-22821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12" charset="0"/>
                <a:cs typeface="Arial" charset="0"/>
              </a:defRPr>
            </a:lvl7pPr>
            <a:lvl8pPr marL="3432729" indent="-22821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12" charset="0"/>
                <a:cs typeface="Arial" charset="0"/>
              </a:defRPr>
            </a:lvl8pPr>
            <a:lvl9pPr marL="3889158" indent="-22821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12" charset="0"/>
                <a:cs typeface="Arial" charset="0"/>
              </a:defRPr>
            </a:lvl9pPr>
          </a:lstStyle>
          <a:p>
            <a:fld id="{6498E837-A2EE-46C2-88D6-5371B48876A1}" type="slidenum">
              <a:rPr lang="en-US" altLang="en-US" sz="1200"/>
              <a:pPr/>
              <a:t>12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8511878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-112" charset="0"/>
                <a:cs typeface="Arial" charset="0"/>
              </a:defRPr>
            </a:lvl1pPr>
            <a:lvl2pPr marL="38064302" indent="-37604703">
              <a:defRPr sz="2400">
                <a:solidFill>
                  <a:schemeClr val="tx1"/>
                </a:solidFill>
                <a:latin typeface="Times" pitchFamily="-112" charset="0"/>
                <a:cs typeface="Arial" charset="0"/>
              </a:defRPr>
            </a:lvl2pPr>
            <a:lvl3pPr marL="1145828" indent="-228214">
              <a:defRPr sz="2400">
                <a:solidFill>
                  <a:schemeClr val="tx1"/>
                </a:solidFill>
                <a:latin typeface="Times" pitchFamily="-112" charset="0"/>
                <a:cs typeface="Arial" charset="0"/>
              </a:defRPr>
            </a:lvl3pPr>
            <a:lvl4pPr marL="1605427" indent="-228214">
              <a:defRPr sz="2400">
                <a:solidFill>
                  <a:schemeClr val="tx1"/>
                </a:solidFill>
                <a:latin typeface="Times" pitchFamily="-112" charset="0"/>
                <a:cs typeface="Arial" charset="0"/>
              </a:defRPr>
            </a:lvl4pPr>
            <a:lvl5pPr marL="2063440" indent="-228214">
              <a:defRPr sz="2400">
                <a:solidFill>
                  <a:schemeClr val="tx1"/>
                </a:solidFill>
                <a:latin typeface="Times" pitchFamily="-112" charset="0"/>
                <a:cs typeface="Arial" charset="0"/>
              </a:defRPr>
            </a:lvl5pPr>
            <a:lvl6pPr marL="2519870" indent="-22821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12" charset="0"/>
                <a:cs typeface="Arial" charset="0"/>
              </a:defRPr>
            </a:lvl6pPr>
            <a:lvl7pPr marL="2976299" indent="-22821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12" charset="0"/>
                <a:cs typeface="Arial" charset="0"/>
              </a:defRPr>
            </a:lvl7pPr>
            <a:lvl8pPr marL="3432729" indent="-22821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12" charset="0"/>
                <a:cs typeface="Arial" charset="0"/>
              </a:defRPr>
            </a:lvl8pPr>
            <a:lvl9pPr marL="3889158" indent="-22821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12" charset="0"/>
                <a:cs typeface="Arial" charset="0"/>
              </a:defRPr>
            </a:lvl9pPr>
          </a:lstStyle>
          <a:p>
            <a:fld id="{6498E837-A2EE-46C2-88D6-5371B48876A1}" type="slidenum">
              <a:rPr lang="en-US" altLang="en-US" sz="1200"/>
              <a:pPr/>
              <a:t>13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9176631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-112" charset="0"/>
                <a:cs typeface="Arial" charset="0"/>
              </a:defRPr>
            </a:lvl1pPr>
            <a:lvl2pPr marL="38064302" indent="-37604703">
              <a:defRPr sz="2400">
                <a:solidFill>
                  <a:schemeClr val="tx1"/>
                </a:solidFill>
                <a:latin typeface="Times" pitchFamily="-112" charset="0"/>
                <a:cs typeface="Arial" charset="0"/>
              </a:defRPr>
            </a:lvl2pPr>
            <a:lvl3pPr marL="1145828" indent="-228214">
              <a:defRPr sz="2400">
                <a:solidFill>
                  <a:schemeClr val="tx1"/>
                </a:solidFill>
                <a:latin typeface="Times" pitchFamily="-112" charset="0"/>
                <a:cs typeface="Arial" charset="0"/>
              </a:defRPr>
            </a:lvl3pPr>
            <a:lvl4pPr marL="1605427" indent="-228214">
              <a:defRPr sz="2400">
                <a:solidFill>
                  <a:schemeClr val="tx1"/>
                </a:solidFill>
                <a:latin typeface="Times" pitchFamily="-112" charset="0"/>
                <a:cs typeface="Arial" charset="0"/>
              </a:defRPr>
            </a:lvl4pPr>
            <a:lvl5pPr marL="2063440" indent="-228214">
              <a:defRPr sz="2400">
                <a:solidFill>
                  <a:schemeClr val="tx1"/>
                </a:solidFill>
                <a:latin typeface="Times" pitchFamily="-112" charset="0"/>
                <a:cs typeface="Arial" charset="0"/>
              </a:defRPr>
            </a:lvl5pPr>
            <a:lvl6pPr marL="2519870" indent="-22821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12" charset="0"/>
                <a:cs typeface="Arial" charset="0"/>
              </a:defRPr>
            </a:lvl6pPr>
            <a:lvl7pPr marL="2976299" indent="-22821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12" charset="0"/>
                <a:cs typeface="Arial" charset="0"/>
              </a:defRPr>
            </a:lvl7pPr>
            <a:lvl8pPr marL="3432729" indent="-22821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12" charset="0"/>
                <a:cs typeface="Arial" charset="0"/>
              </a:defRPr>
            </a:lvl8pPr>
            <a:lvl9pPr marL="3889158" indent="-22821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12" charset="0"/>
                <a:cs typeface="Arial" charset="0"/>
              </a:defRPr>
            </a:lvl9pPr>
          </a:lstStyle>
          <a:p>
            <a:fld id="{6498E837-A2EE-46C2-88D6-5371B48876A1}" type="slidenum">
              <a:rPr lang="en-US" altLang="en-US" sz="1200"/>
              <a:pPr/>
              <a:t>14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850946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-112" charset="0"/>
                <a:cs typeface="Arial" charset="0"/>
              </a:defRPr>
            </a:lvl1pPr>
            <a:lvl2pPr marL="38064302" indent="-37604703">
              <a:defRPr sz="2400">
                <a:solidFill>
                  <a:schemeClr val="tx1"/>
                </a:solidFill>
                <a:latin typeface="Times" pitchFamily="-112" charset="0"/>
                <a:cs typeface="Arial" charset="0"/>
              </a:defRPr>
            </a:lvl2pPr>
            <a:lvl3pPr marL="1145828" indent="-228214">
              <a:defRPr sz="2400">
                <a:solidFill>
                  <a:schemeClr val="tx1"/>
                </a:solidFill>
                <a:latin typeface="Times" pitchFamily="-112" charset="0"/>
                <a:cs typeface="Arial" charset="0"/>
              </a:defRPr>
            </a:lvl3pPr>
            <a:lvl4pPr marL="1605427" indent="-228214">
              <a:defRPr sz="2400">
                <a:solidFill>
                  <a:schemeClr val="tx1"/>
                </a:solidFill>
                <a:latin typeface="Times" pitchFamily="-112" charset="0"/>
                <a:cs typeface="Arial" charset="0"/>
              </a:defRPr>
            </a:lvl4pPr>
            <a:lvl5pPr marL="2063440" indent="-228214">
              <a:defRPr sz="2400">
                <a:solidFill>
                  <a:schemeClr val="tx1"/>
                </a:solidFill>
                <a:latin typeface="Times" pitchFamily="-112" charset="0"/>
                <a:cs typeface="Arial" charset="0"/>
              </a:defRPr>
            </a:lvl5pPr>
            <a:lvl6pPr marL="2519870" indent="-22821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12" charset="0"/>
                <a:cs typeface="Arial" charset="0"/>
              </a:defRPr>
            </a:lvl6pPr>
            <a:lvl7pPr marL="2976299" indent="-22821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12" charset="0"/>
                <a:cs typeface="Arial" charset="0"/>
              </a:defRPr>
            </a:lvl7pPr>
            <a:lvl8pPr marL="3432729" indent="-22821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12" charset="0"/>
                <a:cs typeface="Arial" charset="0"/>
              </a:defRPr>
            </a:lvl8pPr>
            <a:lvl9pPr marL="3889158" indent="-22821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12" charset="0"/>
                <a:cs typeface="Arial" charset="0"/>
              </a:defRPr>
            </a:lvl9pPr>
          </a:lstStyle>
          <a:p>
            <a:fld id="{6498E837-A2EE-46C2-88D6-5371B48876A1}" type="slidenum">
              <a:rPr lang="en-US" altLang="en-US" sz="1200"/>
              <a:pPr/>
              <a:t>15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0073857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6A68AA-2ED3-4476-A516-8E090221596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5250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6A68AA-2ED3-4476-A516-8E090221596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2517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6A68AA-2ED3-4476-A516-8E090221596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2517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6A68AA-2ED3-4476-A516-8E090221596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4030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6A68AA-2ED3-4476-A516-8E090221596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3382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6A68AA-2ED3-4476-A516-8E090221596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3382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-112" charset="0"/>
                <a:cs typeface="Arial" charset="0"/>
              </a:defRPr>
            </a:lvl1pPr>
            <a:lvl2pPr marL="38064302" indent="-37604703">
              <a:defRPr sz="2400">
                <a:solidFill>
                  <a:schemeClr val="tx1"/>
                </a:solidFill>
                <a:latin typeface="Times" pitchFamily="-112" charset="0"/>
                <a:cs typeface="Arial" charset="0"/>
              </a:defRPr>
            </a:lvl2pPr>
            <a:lvl3pPr marL="1145828" indent="-228214">
              <a:defRPr sz="2400">
                <a:solidFill>
                  <a:schemeClr val="tx1"/>
                </a:solidFill>
                <a:latin typeface="Times" pitchFamily="-112" charset="0"/>
                <a:cs typeface="Arial" charset="0"/>
              </a:defRPr>
            </a:lvl3pPr>
            <a:lvl4pPr marL="1605427" indent="-228214">
              <a:defRPr sz="2400">
                <a:solidFill>
                  <a:schemeClr val="tx1"/>
                </a:solidFill>
                <a:latin typeface="Times" pitchFamily="-112" charset="0"/>
                <a:cs typeface="Arial" charset="0"/>
              </a:defRPr>
            </a:lvl4pPr>
            <a:lvl5pPr marL="2063440" indent="-228214">
              <a:defRPr sz="2400">
                <a:solidFill>
                  <a:schemeClr val="tx1"/>
                </a:solidFill>
                <a:latin typeface="Times" pitchFamily="-112" charset="0"/>
                <a:cs typeface="Arial" charset="0"/>
              </a:defRPr>
            </a:lvl5pPr>
            <a:lvl6pPr marL="2519870" indent="-22821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12" charset="0"/>
                <a:cs typeface="Arial" charset="0"/>
              </a:defRPr>
            </a:lvl6pPr>
            <a:lvl7pPr marL="2976299" indent="-22821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12" charset="0"/>
                <a:cs typeface="Arial" charset="0"/>
              </a:defRPr>
            </a:lvl7pPr>
            <a:lvl8pPr marL="3432729" indent="-22821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12" charset="0"/>
                <a:cs typeface="Arial" charset="0"/>
              </a:defRPr>
            </a:lvl8pPr>
            <a:lvl9pPr marL="3889158" indent="-22821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12" charset="0"/>
                <a:cs typeface="Arial" charset="0"/>
              </a:defRPr>
            </a:lvl9pPr>
          </a:lstStyle>
          <a:p>
            <a:fld id="{1552CB75-8948-409C-A7FF-75AE92E11681}" type="slidenum">
              <a:rPr lang="en-US" altLang="en-US" sz="1200"/>
              <a:pPr/>
              <a:t>7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5729935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-112" charset="0"/>
                <a:cs typeface="Arial" charset="0"/>
              </a:defRPr>
            </a:lvl1pPr>
            <a:lvl2pPr marL="38064302" indent="-37604703">
              <a:defRPr sz="2400">
                <a:solidFill>
                  <a:schemeClr val="tx1"/>
                </a:solidFill>
                <a:latin typeface="Times" pitchFamily="-112" charset="0"/>
                <a:cs typeface="Arial" charset="0"/>
              </a:defRPr>
            </a:lvl2pPr>
            <a:lvl3pPr marL="1145828" indent="-228214">
              <a:defRPr sz="2400">
                <a:solidFill>
                  <a:schemeClr val="tx1"/>
                </a:solidFill>
                <a:latin typeface="Times" pitchFamily="-112" charset="0"/>
                <a:cs typeface="Arial" charset="0"/>
              </a:defRPr>
            </a:lvl3pPr>
            <a:lvl4pPr marL="1605427" indent="-228214">
              <a:defRPr sz="2400">
                <a:solidFill>
                  <a:schemeClr val="tx1"/>
                </a:solidFill>
                <a:latin typeface="Times" pitchFamily="-112" charset="0"/>
                <a:cs typeface="Arial" charset="0"/>
              </a:defRPr>
            </a:lvl4pPr>
            <a:lvl5pPr marL="2063440" indent="-228214">
              <a:defRPr sz="2400">
                <a:solidFill>
                  <a:schemeClr val="tx1"/>
                </a:solidFill>
                <a:latin typeface="Times" pitchFamily="-112" charset="0"/>
                <a:cs typeface="Arial" charset="0"/>
              </a:defRPr>
            </a:lvl5pPr>
            <a:lvl6pPr marL="2519870" indent="-22821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12" charset="0"/>
                <a:cs typeface="Arial" charset="0"/>
              </a:defRPr>
            </a:lvl6pPr>
            <a:lvl7pPr marL="2976299" indent="-22821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12" charset="0"/>
                <a:cs typeface="Arial" charset="0"/>
              </a:defRPr>
            </a:lvl7pPr>
            <a:lvl8pPr marL="3432729" indent="-22821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12" charset="0"/>
                <a:cs typeface="Arial" charset="0"/>
              </a:defRPr>
            </a:lvl8pPr>
            <a:lvl9pPr marL="3889158" indent="-22821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12" charset="0"/>
                <a:cs typeface="Arial" charset="0"/>
              </a:defRPr>
            </a:lvl9pPr>
          </a:lstStyle>
          <a:p>
            <a:fld id="{85D8F354-E56F-4E8B-9250-43B32EE4C4ED}" type="slidenum">
              <a:rPr lang="en-US" altLang="en-US" sz="1200"/>
              <a:pPr/>
              <a:t>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7607650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-112" charset="0"/>
                <a:cs typeface="Arial" charset="0"/>
              </a:defRPr>
            </a:lvl1pPr>
            <a:lvl2pPr marL="38064302" indent="-37604703">
              <a:defRPr sz="2400">
                <a:solidFill>
                  <a:schemeClr val="tx1"/>
                </a:solidFill>
                <a:latin typeface="Times" pitchFamily="-112" charset="0"/>
                <a:cs typeface="Arial" charset="0"/>
              </a:defRPr>
            </a:lvl2pPr>
            <a:lvl3pPr marL="1145828" indent="-228214">
              <a:defRPr sz="2400">
                <a:solidFill>
                  <a:schemeClr val="tx1"/>
                </a:solidFill>
                <a:latin typeface="Times" pitchFamily="-112" charset="0"/>
                <a:cs typeface="Arial" charset="0"/>
              </a:defRPr>
            </a:lvl3pPr>
            <a:lvl4pPr marL="1605427" indent="-228214">
              <a:defRPr sz="2400">
                <a:solidFill>
                  <a:schemeClr val="tx1"/>
                </a:solidFill>
                <a:latin typeface="Times" pitchFamily="-112" charset="0"/>
                <a:cs typeface="Arial" charset="0"/>
              </a:defRPr>
            </a:lvl4pPr>
            <a:lvl5pPr marL="2063440" indent="-228214">
              <a:defRPr sz="2400">
                <a:solidFill>
                  <a:schemeClr val="tx1"/>
                </a:solidFill>
                <a:latin typeface="Times" pitchFamily="-112" charset="0"/>
                <a:cs typeface="Arial" charset="0"/>
              </a:defRPr>
            </a:lvl5pPr>
            <a:lvl6pPr marL="2519870" indent="-22821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12" charset="0"/>
                <a:cs typeface="Arial" charset="0"/>
              </a:defRPr>
            </a:lvl6pPr>
            <a:lvl7pPr marL="2976299" indent="-22821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12" charset="0"/>
                <a:cs typeface="Arial" charset="0"/>
              </a:defRPr>
            </a:lvl7pPr>
            <a:lvl8pPr marL="3432729" indent="-22821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12" charset="0"/>
                <a:cs typeface="Arial" charset="0"/>
              </a:defRPr>
            </a:lvl8pPr>
            <a:lvl9pPr marL="3889158" indent="-22821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12" charset="0"/>
                <a:cs typeface="Arial" charset="0"/>
              </a:defRPr>
            </a:lvl9pPr>
          </a:lstStyle>
          <a:p>
            <a:fld id="{6498E837-A2EE-46C2-88D6-5371B48876A1}" type="slidenum">
              <a:rPr lang="en-US" altLang="en-US" sz="1200"/>
              <a:pPr/>
              <a:t>9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639930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0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10/5/2015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10/5/2015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8"/>
            <a:ext cx="5800725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10/5/2015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10/5/2015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10/5/2015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10/5/2015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10/5/2015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10/5/2015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10/5/2015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10/5/2015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4948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3"/>
            <a:ext cx="7584948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10/5/2015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5734"/>
            <a:ext cx="75438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10/5/2015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Safety, Security, Service, and Emergency Plans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19"/>
            <a:ext cx="7543800" cy="1522099"/>
          </a:xfrm>
        </p:spPr>
        <p:txBody>
          <a:bodyPr>
            <a:normAutofit fontScale="92500" lnSpcReduction="20000"/>
          </a:bodyPr>
          <a:lstStyle/>
          <a:p>
            <a:endParaRPr lang="en-US" sz="1800" dirty="0" smtClean="0">
              <a:solidFill>
                <a:schemeClr val="tx1"/>
              </a:solidFill>
            </a:endParaRPr>
          </a:p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Gary J. Montecuollo</a:t>
            </a:r>
          </a:p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Chief of pol</a:t>
            </a:r>
            <a:r>
              <a:rPr lang="en-US" sz="2000" dirty="0" smtClean="0">
                <a:solidFill>
                  <a:schemeClr val="tx1"/>
                </a:solidFill>
              </a:rPr>
              <a:t>ice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July 21,2015</a:t>
            </a:r>
          </a:p>
          <a:p>
            <a:endParaRPr lang="en-US" sz="2000" dirty="0" smtClean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" y="758952"/>
            <a:ext cx="1374945" cy="1374945"/>
          </a:xfrm>
          <a:prstGeom prst="rect">
            <a:avLst/>
          </a:prstGeom>
        </p:spPr>
      </p:pic>
      <p:pic>
        <p:nvPicPr>
          <p:cNvPr id="5" name="Picture 2" descr="C:\Users\gary\Desktop\Documents\OfficerBadg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6585" y="571432"/>
            <a:ext cx="1270629" cy="1776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897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3773"/>
            <a:ext cx="8305800" cy="6465627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altLang="en-US" sz="2000" dirty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000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		</a:t>
            </a:r>
            <a:endParaRPr lang="en-US" altLang="en-US" sz="2400" dirty="0" smtClean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altLang="en-US" sz="2400" dirty="0" smtClean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n"/>
              <a:defRPr/>
            </a:pPr>
            <a:endParaRPr lang="en-US" altLang="en-US" sz="2400" dirty="0" smtClean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altLang="en-US" sz="2800" dirty="0" smtClean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553395047"/>
              </p:ext>
            </p:extLst>
          </p:nvPr>
        </p:nvGraphicFramePr>
        <p:xfrm>
          <a:off x="709682" y="341194"/>
          <a:ext cx="7970293" cy="58548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1353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3773"/>
            <a:ext cx="8305800" cy="6465627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altLang="en-US" sz="2000" dirty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000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		</a:t>
            </a:r>
            <a:endParaRPr lang="en-US" altLang="en-US" sz="2400" dirty="0" smtClean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altLang="en-US" sz="2400" dirty="0" smtClean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n"/>
              <a:defRPr/>
            </a:pPr>
            <a:endParaRPr lang="en-US" altLang="en-US" sz="2400" dirty="0" smtClean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altLang="en-US" sz="2800" dirty="0" smtClean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467868790"/>
              </p:ext>
            </p:extLst>
          </p:nvPr>
        </p:nvGraphicFramePr>
        <p:xfrm>
          <a:off x="327545" y="177421"/>
          <a:ext cx="8666329" cy="60596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0641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3773"/>
            <a:ext cx="8305800" cy="6465627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000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	</a:t>
            </a:r>
            <a:endParaRPr lang="en-US" altLang="en-US" sz="2400" dirty="0" smtClean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altLang="en-US" sz="2400" dirty="0" smtClean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n"/>
              <a:defRPr/>
            </a:pPr>
            <a:endParaRPr lang="en-US" altLang="en-US" sz="2400" dirty="0" smtClean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altLang="en-US" sz="2800" dirty="0" smtClean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632080388"/>
              </p:ext>
            </p:extLst>
          </p:nvPr>
        </p:nvGraphicFramePr>
        <p:xfrm>
          <a:off x="191069" y="177420"/>
          <a:ext cx="8679976" cy="6018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0204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3773"/>
            <a:ext cx="8305800" cy="6465627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000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	</a:t>
            </a:r>
            <a:endParaRPr lang="en-US" altLang="en-US" sz="2400" dirty="0" smtClean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altLang="en-US" sz="2400" dirty="0" smtClean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n"/>
              <a:defRPr/>
            </a:pPr>
            <a:endParaRPr lang="en-US" altLang="en-US" sz="2400" dirty="0" smtClean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altLang="en-US" sz="2800" dirty="0" smtClean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665891925"/>
              </p:ext>
            </p:extLst>
          </p:nvPr>
        </p:nvGraphicFramePr>
        <p:xfrm>
          <a:off x="286603" y="150125"/>
          <a:ext cx="8639033" cy="60596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5869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3773"/>
            <a:ext cx="8305800" cy="6465627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altLang="en-US" sz="2000" dirty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000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		</a:t>
            </a:r>
            <a:endParaRPr lang="en-US" altLang="en-US" sz="2400" dirty="0" smtClean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altLang="en-US" sz="2400" dirty="0" smtClean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n"/>
              <a:defRPr/>
            </a:pPr>
            <a:endParaRPr lang="en-US" altLang="en-US" sz="2400" dirty="0" smtClean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altLang="en-US" sz="2800" dirty="0" smtClean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913916454"/>
              </p:ext>
            </p:extLst>
          </p:nvPr>
        </p:nvGraphicFramePr>
        <p:xfrm>
          <a:off x="177420" y="150125"/>
          <a:ext cx="8871045" cy="6100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91168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3773"/>
            <a:ext cx="8305800" cy="6465627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altLang="en-US" sz="2000" dirty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000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		</a:t>
            </a:r>
            <a:endParaRPr lang="en-US" altLang="en-US" sz="2400" dirty="0" smtClean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altLang="en-US" sz="2400" dirty="0" smtClean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n"/>
              <a:defRPr/>
            </a:pPr>
            <a:endParaRPr lang="en-US" altLang="en-US" sz="2400" dirty="0" smtClean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altLang="en-US" sz="2800" dirty="0" smtClean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446164001"/>
              </p:ext>
            </p:extLst>
          </p:nvPr>
        </p:nvGraphicFramePr>
        <p:xfrm>
          <a:off x="133350" y="218364"/>
          <a:ext cx="8877300" cy="60050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9958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114641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/>
              <a:t>Overall Mission:</a:t>
            </a:r>
            <a:br>
              <a:rPr lang="en-US" sz="3200" b="1" dirty="0" smtClean="0"/>
            </a:br>
            <a:r>
              <a:rPr lang="en-US" sz="3200" b="1" dirty="0" smtClean="0"/>
              <a:t>Student succes</a:t>
            </a:r>
            <a:r>
              <a:rPr lang="en-US" sz="3200" b="1" dirty="0"/>
              <a:t>s</a:t>
            </a:r>
            <a:r>
              <a:rPr lang="en-US" sz="3200" b="1" dirty="0" smtClean="0"/>
              <a:t> and public safety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8" y="1924334"/>
            <a:ext cx="7543801" cy="4026090"/>
          </a:xfrm>
        </p:spPr>
        <p:txBody>
          <a:bodyPr>
            <a:normAutofit/>
          </a:bodyPr>
          <a:lstStyle/>
          <a:p>
            <a:pPr lvl="0"/>
            <a:endParaRPr lang="en-US" sz="800" b="1" u="sng" smtClean="0"/>
          </a:p>
          <a:p>
            <a:pPr lvl="0"/>
            <a:r>
              <a:rPr lang="en-US" sz="2400" b="1" u="sng" smtClean="0"/>
              <a:t>GOALS</a:t>
            </a:r>
            <a:r>
              <a:rPr lang="en-US" sz="2400" b="1" u="sng" dirty="0" smtClean="0"/>
              <a:t>:</a:t>
            </a:r>
          </a:p>
          <a:p>
            <a:pPr lvl="0"/>
            <a:r>
              <a:rPr lang="en-US" sz="2400" dirty="0" smtClean="0"/>
              <a:t>Hire </a:t>
            </a:r>
            <a:r>
              <a:rPr lang="en-US" sz="2400" dirty="0"/>
              <a:t>3 Police </a:t>
            </a:r>
            <a:r>
              <a:rPr lang="en-US" sz="2400" dirty="0" smtClean="0"/>
              <a:t>Officers (2 replacement, 1 new position)</a:t>
            </a:r>
            <a:endParaRPr lang="en-US" sz="2400" dirty="0"/>
          </a:p>
          <a:p>
            <a:pPr lvl="0"/>
            <a:r>
              <a:rPr lang="en-US" sz="2400" dirty="0"/>
              <a:t>Completion of required training (include full scale exercises)</a:t>
            </a:r>
          </a:p>
          <a:p>
            <a:pPr lvl="0"/>
            <a:r>
              <a:rPr lang="en-US" sz="2400" dirty="0"/>
              <a:t>Message signs for parking areas</a:t>
            </a:r>
          </a:p>
          <a:p>
            <a:pPr lvl="0"/>
            <a:r>
              <a:rPr lang="en-US" sz="2400" dirty="0"/>
              <a:t>Security cameras for the campus</a:t>
            </a:r>
          </a:p>
          <a:p>
            <a:pPr lvl="0"/>
            <a:r>
              <a:rPr lang="en-US" sz="2400" dirty="0"/>
              <a:t>Technology upgrade (dispatch </a:t>
            </a:r>
            <a:r>
              <a:rPr lang="en-US" sz="2400" dirty="0" smtClean="0"/>
              <a:t>upgrade</a:t>
            </a:r>
            <a:r>
              <a:rPr lang="en-US" sz="2400" dirty="0"/>
              <a:t>, </a:t>
            </a:r>
            <a:r>
              <a:rPr lang="en-US" sz="2400" dirty="0" smtClean="0"/>
              <a:t>server </a:t>
            </a:r>
            <a:r>
              <a:rPr lang="en-US" sz="2400" dirty="0"/>
              <a:t>upgrade)</a:t>
            </a:r>
          </a:p>
          <a:p>
            <a:pPr marL="0" lv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7362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Overview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22960" y="2059359"/>
            <a:ext cx="710637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 smtClean="0"/>
              <a:t>Campus </a:t>
            </a:r>
            <a:r>
              <a:rPr lang="en-US" sz="3600" dirty="0"/>
              <a:t>s</a:t>
            </a:r>
            <a:r>
              <a:rPr lang="en-US" sz="3600" dirty="0" smtClean="0"/>
              <a:t>afety mission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/>
              <a:t>Training </a:t>
            </a:r>
            <a:r>
              <a:rPr lang="en-US" sz="3600" dirty="0" smtClean="0"/>
              <a:t>for emergencies</a:t>
            </a:r>
            <a:endParaRPr lang="en-US" sz="36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 smtClean="0"/>
              <a:t>Snapshot – calls for service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 smtClean="0"/>
              <a:t>Goals for the future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9348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Campus Safety Mission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22960" y="2059359"/>
            <a:ext cx="710637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3200" dirty="0" smtClean="0"/>
              <a:t>Commitment to student learning and success</a:t>
            </a:r>
          </a:p>
          <a:p>
            <a:pPr marL="171450" indent="-171450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en-US" sz="1200" dirty="0" smtClean="0"/>
          </a:p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3200" dirty="0"/>
              <a:t> </a:t>
            </a:r>
            <a:r>
              <a:rPr lang="en-US" sz="3200" dirty="0" smtClean="0"/>
              <a:t>Public safety service to the campus   community  </a:t>
            </a:r>
          </a:p>
        </p:txBody>
      </p:sp>
    </p:spTree>
    <p:extLst>
      <p:ext uri="{BB962C8B-B14F-4D97-AF65-F5344CB8AC3E}">
        <p14:creationId xmlns:p14="http://schemas.microsoft.com/office/powerpoint/2010/main" val="3986820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on Campus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4651" y="2035301"/>
            <a:ext cx="3084393" cy="4023360"/>
          </a:xfrm>
        </p:spPr>
        <p:txBody>
          <a:bodyPr>
            <a:normAutofit fontScale="70000" lnSpcReduction="20000"/>
          </a:bodyPr>
          <a:lstStyle/>
          <a:p>
            <a:r>
              <a:rPr lang="en-US" sz="2800" b="1" u="sng" dirty="0" smtClean="0"/>
              <a:t>Structure</a:t>
            </a:r>
            <a:endParaRPr lang="en-US" sz="2800" u="sng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 1 Chief</a:t>
            </a:r>
            <a:endParaRPr lang="en-US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 2 Sergeants</a:t>
            </a:r>
            <a:endParaRPr lang="en-US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 4 Officers</a:t>
            </a:r>
            <a:endParaRPr lang="en-US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3 Vacant officer positions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    </a:t>
            </a:r>
            <a:r>
              <a:rPr lang="en-US" sz="2600" i="1" dirty="0" smtClean="0"/>
              <a:t>(2 replacement, 1 new)</a:t>
            </a:r>
            <a:endParaRPr lang="en-US" sz="2600" i="1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 3 Dispatchers</a:t>
            </a:r>
            <a:endParaRPr lang="en-US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 22 Cadets</a:t>
            </a:r>
            <a:endParaRPr lang="en-US" sz="2800" dirty="0"/>
          </a:p>
          <a:p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 </a:t>
            </a:r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59104" y="1923803"/>
            <a:ext cx="3425589" cy="4039324"/>
          </a:xfrm>
        </p:spPr>
        <p:txBody>
          <a:bodyPr>
            <a:normAutofit fontScale="70000" lnSpcReduction="20000"/>
          </a:bodyPr>
          <a:lstStyle/>
          <a:p>
            <a:pPr marL="201168" lvl="1" indent="0">
              <a:buNone/>
            </a:pPr>
            <a:r>
              <a:rPr lang="en-US" sz="2800" b="1" dirty="0"/>
              <a:t> </a:t>
            </a:r>
            <a:r>
              <a:rPr lang="en-US" sz="2800" b="1" dirty="0" smtClean="0"/>
              <a:t>  </a:t>
            </a:r>
            <a:r>
              <a:rPr lang="en-US" sz="2800" b="1" u="sng" dirty="0" smtClean="0"/>
              <a:t>Duties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endParaRPr lang="en-US" sz="2800" b="1" dirty="0" smtClean="0"/>
          </a:p>
          <a:p>
            <a:pPr lvl="1"/>
            <a:r>
              <a:rPr lang="en-US" sz="2800" dirty="0" smtClean="0"/>
              <a:t>Education</a:t>
            </a:r>
          </a:p>
          <a:p>
            <a:pPr lvl="1"/>
            <a:r>
              <a:rPr lang="en-US" sz="2800" dirty="0" smtClean="0"/>
              <a:t>Enforcement</a:t>
            </a:r>
            <a:endParaRPr lang="en-US" sz="2800" dirty="0"/>
          </a:p>
          <a:p>
            <a:pPr lvl="1"/>
            <a:r>
              <a:rPr lang="en-US" sz="2800" dirty="0" smtClean="0"/>
              <a:t>Emergency preparedness</a:t>
            </a:r>
            <a:endParaRPr lang="en-US" sz="2800" dirty="0"/>
          </a:p>
          <a:p>
            <a:pPr lvl="1"/>
            <a:r>
              <a:rPr lang="en-US" sz="2800" dirty="0" smtClean="0"/>
              <a:t>Investigation</a:t>
            </a:r>
          </a:p>
          <a:p>
            <a:pPr lvl="1"/>
            <a:r>
              <a:rPr lang="en-US" sz="2800" dirty="0" smtClean="0"/>
              <a:t>Networking</a:t>
            </a:r>
          </a:p>
          <a:p>
            <a:pPr lvl="1"/>
            <a:r>
              <a:rPr lang="en-US" sz="2800" dirty="0" smtClean="0"/>
              <a:t>Planning</a:t>
            </a:r>
          </a:p>
          <a:p>
            <a:pPr lvl="1"/>
            <a:r>
              <a:rPr lang="en-US" sz="2800" dirty="0" smtClean="0"/>
              <a:t>Reporting</a:t>
            </a:r>
          </a:p>
          <a:p>
            <a:pPr lvl="1"/>
            <a:r>
              <a:rPr lang="en-US" sz="2800" dirty="0" smtClean="0"/>
              <a:t>Safety</a:t>
            </a:r>
          </a:p>
          <a:p>
            <a:pPr lvl="1"/>
            <a:r>
              <a:rPr lang="en-US" sz="2800" dirty="0" smtClean="0"/>
              <a:t>Security</a:t>
            </a:r>
          </a:p>
          <a:p>
            <a:pPr lvl="1"/>
            <a:r>
              <a:rPr lang="en-US" sz="2800" dirty="0" smtClean="0"/>
              <a:t>Training</a:t>
            </a:r>
          </a:p>
          <a:p>
            <a:pPr lvl="1"/>
            <a:endParaRPr lang="en-US" sz="2800" dirty="0" smtClean="0"/>
          </a:p>
          <a:p>
            <a:pPr lvl="1"/>
            <a:endParaRPr lang="en-US" sz="2800" dirty="0"/>
          </a:p>
          <a:p>
            <a:pPr lvl="1"/>
            <a:endParaRPr lang="en-US" dirty="0"/>
          </a:p>
          <a:p>
            <a:pPr marL="201168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558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Safety and Security Highlights</a:t>
            </a:r>
            <a:endParaRPr lang="en-US" sz="4400" dirty="0"/>
          </a:p>
        </p:txBody>
      </p:sp>
      <p:sp>
        <p:nvSpPr>
          <p:cNvPr id="11" name="TextBox 10"/>
          <p:cNvSpPr txBox="1"/>
          <p:nvPr/>
        </p:nvSpPr>
        <p:spPr>
          <a:xfrm>
            <a:off x="627794" y="2100296"/>
            <a:ext cx="790205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Clery Compliance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Emergency Procedures Guide Revision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Emergency </a:t>
            </a:r>
            <a:r>
              <a:rPr lang="en-US" sz="2800" dirty="0"/>
              <a:t>Notification Upgrade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Emergency Plan Rewrite</a:t>
            </a:r>
          </a:p>
          <a:p>
            <a:pPr lvl="1"/>
            <a:endParaRPr lang="en-US" sz="28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Training </a:t>
            </a:r>
            <a:r>
              <a:rPr lang="en-US" sz="2800" dirty="0" smtClean="0"/>
              <a:t>for Campus </a:t>
            </a:r>
            <a:r>
              <a:rPr lang="en-US" sz="2800" dirty="0"/>
              <a:t>Community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Training Police Dept. Staff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Behavioral Intervention Team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CERT Training for employees/staff</a:t>
            </a:r>
          </a:p>
          <a:p>
            <a:pPr lvl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7332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Additional Highlights</a:t>
            </a:r>
            <a:endParaRPr lang="en-US" sz="4400" dirty="0"/>
          </a:p>
        </p:txBody>
      </p:sp>
      <p:sp>
        <p:nvSpPr>
          <p:cNvPr id="11" name="TextBox 10"/>
          <p:cNvSpPr txBox="1"/>
          <p:nvPr/>
        </p:nvSpPr>
        <p:spPr>
          <a:xfrm>
            <a:off x="477672" y="2291365"/>
            <a:ext cx="797029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Technology u</a:t>
            </a:r>
            <a:r>
              <a:rPr lang="en-US" sz="2800" dirty="0" smtClean="0"/>
              <a:t>pgrade </a:t>
            </a:r>
            <a:r>
              <a:rPr lang="en-US" sz="2800" dirty="0"/>
              <a:t>with GPD </a:t>
            </a:r>
            <a:r>
              <a:rPr lang="en-US" sz="2800" dirty="0" smtClean="0"/>
              <a:t>radio </a:t>
            </a:r>
            <a:r>
              <a:rPr lang="en-US" sz="2800" dirty="0"/>
              <a:t>s</a:t>
            </a:r>
            <a:r>
              <a:rPr lang="en-US" sz="2800" dirty="0" smtClean="0"/>
              <a:t>ystem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Sexual </a:t>
            </a:r>
            <a:r>
              <a:rPr lang="en-US" sz="2800" dirty="0"/>
              <a:t>Assault/Stalking </a:t>
            </a:r>
            <a:r>
              <a:rPr lang="en-US" sz="2800" dirty="0" smtClean="0"/>
              <a:t>campaign with HR</a:t>
            </a:r>
            <a:endParaRPr lang="en-US" sz="28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Signage and </a:t>
            </a:r>
            <a:r>
              <a:rPr lang="en-US" sz="2800" dirty="0" smtClean="0"/>
              <a:t>roadway </a:t>
            </a:r>
            <a:r>
              <a:rPr lang="en-US" sz="2800" dirty="0"/>
              <a:t>r</a:t>
            </a:r>
            <a:r>
              <a:rPr lang="en-US" sz="2800" dirty="0" smtClean="0"/>
              <a:t>epair</a:t>
            </a:r>
            <a:endParaRPr lang="en-US" sz="28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GCCPD – GPD M.O.U. update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Vehicle </a:t>
            </a:r>
            <a:r>
              <a:rPr lang="en-US" sz="2800" dirty="0"/>
              <a:t>f</a:t>
            </a:r>
            <a:r>
              <a:rPr lang="en-US" sz="2800" dirty="0" smtClean="0"/>
              <a:t>leet upgrade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Regional </a:t>
            </a:r>
            <a:r>
              <a:rPr lang="en-US" sz="2800" dirty="0"/>
              <a:t>p</a:t>
            </a:r>
            <a:r>
              <a:rPr lang="en-US" sz="2800" dirty="0" smtClean="0"/>
              <a:t>artnerships </a:t>
            </a:r>
          </a:p>
          <a:p>
            <a:pPr lvl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39258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04799"/>
            <a:ext cx="7457364" cy="1237397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600" i="1" dirty="0" smtClean="0">
                <a:latin typeface="Times New Roman" pitchFamily="-112" charset="0"/>
              </a:rPr>
              <a:t/>
            </a:r>
            <a:br>
              <a:rPr lang="en-US" altLang="en-US" sz="3600" i="1" dirty="0" smtClean="0">
                <a:latin typeface="Times New Roman" pitchFamily="-112" charset="0"/>
              </a:rPr>
            </a:br>
            <a:r>
              <a:rPr lang="en-US" altLang="en-US" sz="3600" dirty="0" smtClean="0"/>
              <a:t>Emergency Preparedness </a:t>
            </a:r>
            <a:br>
              <a:rPr lang="en-US" altLang="en-US" sz="3600" dirty="0" smtClean="0"/>
            </a:br>
            <a:r>
              <a:rPr lang="en-US" altLang="en-US" sz="3600" dirty="0" smtClean="0"/>
              <a:t>Campus Wide Training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815152"/>
            <a:ext cx="7160822" cy="4324391"/>
          </a:xfrm>
        </p:spPr>
        <p:txBody>
          <a:bodyPr>
            <a:normAutofit/>
          </a:bodyPr>
          <a:lstStyle/>
          <a:p>
            <a:pPr>
              <a:buFont typeface="Calibri" panose="020F0502020204030204" pitchFamily="34" charset="0"/>
              <a:buChar char="•"/>
            </a:pPr>
            <a:r>
              <a:rPr lang="en-US" sz="2400" b="1" dirty="0">
                <a:solidFill>
                  <a:srgbClr val="1D3547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Emergency </a:t>
            </a:r>
            <a:r>
              <a:rPr lang="en-US" sz="2400" b="1" dirty="0" smtClean="0">
                <a:solidFill>
                  <a:srgbClr val="1D3547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Preparedness for </a:t>
            </a:r>
            <a:r>
              <a:rPr lang="en-US" sz="2400" b="1" dirty="0">
                <a:solidFill>
                  <a:srgbClr val="1D3547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Employees/Students</a:t>
            </a:r>
            <a:endParaRPr lang="en-US" sz="2400" dirty="0">
              <a:solidFill>
                <a:srgbClr val="1D3547"/>
              </a:solidFill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lvl="1">
              <a:buFont typeface="Calibri" panose="020F0502020204030204" pitchFamily="34" charset="0"/>
              <a:buChar char="•"/>
            </a:pPr>
            <a:r>
              <a:rPr lang="en-US" sz="2400" b="1" dirty="0">
                <a:solidFill>
                  <a:srgbClr val="1D3547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Presentations to all </a:t>
            </a:r>
            <a:r>
              <a:rPr lang="en-US" sz="2400" b="1" dirty="0" err="1" smtClean="0">
                <a:solidFill>
                  <a:srgbClr val="1D3547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Divn</a:t>
            </a:r>
            <a:r>
              <a:rPr lang="en-US" sz="2400" b="1" dirty="0" smtClean="0">
                <a:solidFill>
                  <a:srgbClr val="1D3547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.’s/Dept.’s in 2013-2014</a:t>
            </a:r>
            <a:endParaRPr lang="en-US" sz="2400" dirty="0">
              <a:solidFill>
                <a:srgbClr val="1D3547"/>
              </a:solidFill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lvl="1">
              <a:buFont typeface="Calibri" panose="020F0502020204030204" pitchFamily="34" charset="0"/>
              <a:buChar char="•"/>
            </a:pPr>
            <a:r>
              <a:rPr lang="en-US" sz="2400" b="1" dirty="0">
                <a:solidFill>
                  <a:srgbClr val="1D3547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Student presentations and </a:t>
            </a:r>
            <a:r>
              <a:rPr lang="en-US" sz="2400" b="1" dirty="0" smtClean="0">
                <a:solidFill>
                  <a:srgbClr val="1D3547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orientations</a:t>
            </a:r>
          </a:p>
          <a:p>
            <a:pPr marL="201168" lvl="1" indent="0">
              <a:buNone/>
            </a:pPr>
            <a:endParaRPr lang="en-US" sz="800" dirty="0">
              <a:solidFill>
                <a:srgbClr val="1D3547"/>
              </a:solidFill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>
              <a:buFont typeface="Calibri" panose="020F0502020204030204" pitchFamily="34" charset="0"/>
              <a:buChar char="•"/>
            </a:pPr>
            <a:r>
              <a:rPr lang="en-US" sz="2400" b="1" dirty="0">
                <a:solidFill>
                  <a:srgbClr val="1D3547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Building </a:t>
            </a:r>
            <a:r>
              <a:rPr lang="en-US" sz="2400" b="1" dirty="0" smtClean="0">
                <a:solidFill>
                  <a:srgbClr val="1D3547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Evacuation/Shelter-in-Place</a:t>
            </a:r>
            <a:endParaRPr lang="en-US" sz="2400" dirty="0">
              <a:solidFill>
                <a:srgbClr val="1D3547"/>
              </a:solidFill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lvl="1">
              <a:buFont typeface="Calibri" panose="020F0502020204030204" pitchFamily="34" charset="0"/>
              <a:buChar char="•"/>
            </a:pPr>
            <a:r>
              <a:rPr lang="en-US" sz="2400" b="1" dirty="0">
                <a:solidFill>
                  <a:srgbClr val="1D3547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16 presentations in 2013</a:t>
            </a:r>
            <a:endParaRPr lang="en-US" sz="2400" dirty="0">
              <a:solidFill>
                <a:srgbClr val="1D3547"/>
              </a:solidFill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lvl="1">
              <a:buFont typeface="Calibri" panose="020F0502020204030204" pitchFamily="34" charset="0"/>
              <a:buChar char="•"/>
            </a:pPr>
            <a:r>
              <a:rPr lang="en-US" sz="2400" b="1" dirty="0" smtClean="0">
                <a:solidFill>
                  <a:srgbClr val="1D3547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14 </a:t>
            </a:r>
            <a:r>
              <a:rPr lang="en-US" sz="2400" b="1" dirty="0">
                <a:solidFill>
                  <a:srgbClr val="1D3547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presentations in </a:t>
            </a:r>
            <a:r>
              <a:rPr lang="en-US" sz="2400" b="1" dirty="0" smtClean="0">
                <a:solidFill>
                  <a:srgbClr val="1D3547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2014</a:t>
            </a:r>
          </a:p>
          <a:p>
            <a:pPr lvl="1">
              <a:buFont typeface="Calibri" panose="020F0502020204030204" pitchFamily="34" charset="0"/>
              <a:buChar char="•"/>
            </a:pPr>
            <a:endParaRPr lang="en-US" sz="800" dirty="0">
              <a:solidFill>
                <a:srgbClr val="1D3547"/>
              </a:solidFill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>
              <a:buFont typeface="Calibri" panose="020F0502020204030204" pitchFamily="34" charset="0"/>
              <a:buChar char="•"/>
            </a:pPr>
            <a:r>
              <a:rPr lang="en-US" sz="2400" b="1" dirty="0">
                <a:solidFill>
                  <a:srgbClr val="1D3547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Earthquake/Bomb-Threat/Suspicious Package Training </a:t>
            </a:r>
            <a:endParaRPr lang="en-US" sz="2400" dirty="0">
              <a:solidFill>
                <a:srgbClr val="1D3547"/>
              </a:solidFill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lvl="1">
              <a:buFont typeface="Calibri" panose="020F0502020204030204" pitchFamily="34" charset="0"/>
              <a:buChar char="•"/>
            </a:pPr>
            <a:r>
              <a:rPr lang="en-US" sz="2400" b="1" dirty="0">
                <a:solidFill>
                  <a:srgbClr val="1D3547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8 presentations in 2015</a:t>
            </a:r>
            <a:endParaRPr lang="en-US" sz="2400" dirty="0">
              <a:solidFill>
                <a:srgbClr val="1D3547"/>
              </a:solidFill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lvl="1">
              <a:buFont typeface="Calibri" panose="020F0502020204030204" pitchFamily="34" charset="0"/>
              <a:buChar char="•"/>
            </a:pPr>
            <a:r>
              <a:rPr lang="en-US" sz="2400" b="1" dirty="0">
                <a:solidFill>
                  <a:srgbClr val="1D3547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5 additional presentations scheduled</a:t>
            </a:r>
            <a:endParaRPr lang="en-US" sz="2400" dirty="0">
              <a:solidFill>
                <a:srgbClr val="1D3547"/>
              </a:solidFill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altLang="en-US" sz="2400" dirty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altLang="en-US" sz="2400" dirty="0" smtClean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altLang="en-US" sz="2400" dirty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altLang="en-US" sz="2400" dirty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altLang="en-US" sz="2400" dirty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altLang="en-US" sz="2400" dirty="0" smtClean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altLang="en-US" sz="2400" dirty="0" smtClean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n"/>
              <a:defRPr/>
            </a:pPr>
            <a:endParaRPr lang="en-US" altLang="en-US" sz="2400" dirty="0" smtClean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altLang="en-US" sz="2800" dirty="0" smtClean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870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990599" y="304799"/>
            <a:ext cx="7157113" cy="123739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en-US" sz="3200" i="1" dirty="0" smtClean="0">
                <a:latin typeface="Times New Roman" pitchFamily="-112" charset="0"/>
              </a:rPr>
              <a:t/>
            </a:r>
            <a:br>
              <a:rPr lang="en-US" altLang="en-US" sz="3200" i="1" dirty="0" smtClean="0">
                <a:latin typeface="Times New Roman" pitchFamily="-112" charset="0"/>
              </a:rPr>
            </a:br>
            <a:r>
              <a:rPr lang="en-US" altLang="en-US" sz="40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State Chancellor’s Office Required </a:t>
            </a:r>
            <a:r>
              <a:rPr lang="en-US" altLang="en-US" sz="4000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Training</a:t>
            </a:r>
            <a:r>
              <a:rPr lang="en-US" altLang="en-US" sz="3600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3100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(</a:t>
            </a:r>
            <a:r>
              <a:rPr lang="en-US" altLang="en-US" sz="3100" i="1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completed</a:t>
            </a:r>
            <a:r>
              <a:rPr lang="en-US" altLang="en-US" sz="3600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)</a:t>
            </a:r>
            <a:endParaRPr lang="en-US" altLang="en-US" sz="3600" dirty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0"/>
            <a:ext cx="7804245" cy="502920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endParaRPr lang="en-US" altLang="en-US" sz="2400" dirty="0" smtClean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	</a:t>
            </a:r>
            <a:r>
              <a:rPr lang="en-US" altLang="en-US" sz="2400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	Annual Table Top Exercises</a:t>
            </a:r>
          </a:p>
          <a:p>
            <a:pPr marL="0" indent="0">
              <a:buNone/>
              <a:defRPr/>
            </a:pP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	</a:t>
            </a:r>
            <a:r>
              <a:rPr lang="en-US" altLang="en-US" sz="2400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	Annual Evacuation Drills</a:t>
            </a:r>
          </a:p>
          <a:p>
            <a:pPr marL="0" indent="0">
              <a:buNone/>
              <a:defRPr/>
            </a:pP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	</a:t>
            </a:r>
            <a:r>
              <a:rPr lang="en-US" altLang="en-US" sz="2400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	NIMS – National Incident Management System</a:t>
            </a:r>
            <a:endParaRPr lang="en-US" altLang="en-US" sz="2400" dirty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ICS 100 HE – Incident Command System for 				Higher	Education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ICS 200- Incident Command System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IS 800.B – National Response Framework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SEMS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Introduction- Standardized Emergency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          Management System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n"/>
              <a:defRPr/>
            </a:pPr>
            <a:endParaRPr lang="en-US" altLang="en-US" sz="2400" dirty="0" smtClean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altLang="en-US" sz="2800" dirty="0" smtClean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875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04799"/>
            <a:ext cx="7225352" cy="123739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36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State Chancellor’s Office Required </a:t>
            </a:r>
            <a:r>
              <a:rPr lang="en-US" altLang="en-US" sz="3600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Training </a:t>
            </a:r>
            <a:r>
              <a:rPr lang="en-US" altLang="en-US" sz="2800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(</a:t>
            </a:r>
            <a:r>
              <a:rPr lang="en-US" altLang="en-US" sz="2800" i="1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to be completed</a:t>
            </a:r>
            <a:r>
              <a:rPr lang="en-US" altLang="en-US" sz="2800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)</a:t>
            </a:r>
            <a:endParaRPr lang="en-US" altLang="en-US" sz="2800" dirty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054430"/>
            <a:ext cx="8305800" cy="3621975"/>
          </a:xfrm>
        </p:spPr>
        <p:txBody>
          <a:bodyPr>
            <a:normAutofit/>
          </a:bodyPr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altLang="en-US" sz="800" dirty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000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		</a:t>
            </a:r>
            <a:r>
              <a:rPr lang="en-US" altLang="en-US" sz="2400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Emergency Operation </a:t>
            </a: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Center (</a:t>
            </a:r>
            <a:r>
              <a:rPr lang="en-US" altLang="en-US" sz="2400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SEMS)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		Executive Manager Training (SEMS)</a:t>
            </a:r>
          </a:p>
          <a:p>
            <a:pPr marL="0" indent="0">
              <a:buNone/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		ICS </a:t>
            </a: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300 Intermediate </a:t>
            </a:r>
            <a:r>
              <a:rPr lang="en-US" altLang="en-US" sz="2400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ICS Training</a:t>
            </a:r>
            <a:endParaRPr lang="en-US" altLang="en-US" sz="2400" dirty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		ICS 400 Advanced </a:t>
            </a:r>
            <a:r>
              <a:rPr lang="en-US" altLang="en-US" sz="2400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ICS Training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		ICS 402 Senior Official Overview (NIMS) 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		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altLang="en-US" sz="2400" dirty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altLang="en-US" sz="2400" dirty="0" smtClean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altLang="en-US" sz="2400" dirty="0" smtClean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n"/>
              <a:defRPr/>
            </a:pPr>
            <a:endParaRPr lang="en-US" altLang="en-US" sz="2400" dirty="0" smtClean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altLang="en-US" sz="2800" dirty="0" smtClean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575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1">
  <a:themeElements>
    <a:clrScheme name="GCC RED">
      <a:dk1>
        <a:srgbClr val="000000"/>
      </a:dk1>
      <a:lt1>
        <a:sysClr val="window" lastClr="FFFFFF"/>
      </a:lt1>
      <a:dk2>
        <a:srgbClr val="781D7D"/>
      </a:dk2>
      <a:lt2>
        <a:srgbClr val="CCDDEA"/>
      </a:lt2>
      <a:accent1>
        <a:srgbClr val="A5A5A5"/>
      </a:accent1>
      <a:accent2>
        <a:srgbClr val="AA113F"/>
      </a:accent2>
      <a:accent3>
        <a:srgbClr val="A94C0F"/>
      </a:accent3>
      <a:accent4>
        <a:srgbClr val="9B8357"/>
      </a:accent4>
      <a:accent5>
        <a:srgbClr val="C2BC80"/>
      </a:accent5>
      <a:accent6>
        <a:srgbClr val="94A088"/>
      </a:accent6>
      <a:hlink>
        <a:srgbClr val="7F0C2F"/>
      </a:hlink>
      <a:folHlink>
        <a:srgbClr val="AA113F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36B2FC29C2F2D45B9D312916E3F9A31" ma:contentTypeVersion="0" ma:contentTypeDescription="Create a new document." ma:contentTypeScope="" ma:versionID="95810ca1e7a78082b44abe31ccfd810f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2fe7391f4acb71ab827b329d7e5826b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E85DC0F-C42C-44DF-B2FF-49BE1055F7B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33BC442-E36C-4DA4-9D81-F2C322A25B2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C3BBFE94-05A5-4ED6-848F-272597D5B6FE}">
  <ds:schemaRefs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  <ds:schemaRef ds:uri="http://schemas.microsoft.com/office/infopath/2007/PartnerControls"/>
    <ds:schemaRef ds:uri="http://purl.org/dc/terms/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Technology Master Red 4X3</Template>
  <TotalTime>8741</TotalTime>
  <Words>297</Words>
  <Application>Microsoft Office PowerPoint</Application>
  <PresentationFormat>On-screen Show (4:3)</PresentationFormat>
  <Paragraphs>146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ＭＳ Ｐゴシック</vt:lpstr>
      <vt:lpstr>Arial</vt:lpstr>
      <vt:lpstr>Calibri</vt:lpstr>
      <vt:lpstr>Calibri Light</vt:lpstr>
      <vt:lpstr>Courier New</vt:lpstr>
      <vt:lpstr>Times</vt:lpstr>
      <vt:lpstr>Times New Roman</vt:lpstr>
      <vt:lpstr>Utsaah</vt:lpstr>
      <vt:lpstr>Wingdings</vt:lpstr>
      <vt:lpstr>Presentation1</vt:lpstr>
      <vt:lpstr>Safety, Security, Service, and Emergency Plans</vt:lpstr>
      <vt:lpstr>Presentation Overview</vt:lpstr>
      <vt:lpstr>Campus Safety Mission</vt:lpstr>
      <vt:lpstr>Security on Campus</vt:lpstr>
      <vt:lpstr>Safety and Security Highlights</vt:lpstr>
      <vt:lpstr>Additional Highlights</vt:lpstr>
      <vt:lpstr> Emergency Preparedness  Campus Wide Training</vt:lpstr>
      <vt:lpstr> State Chancellor’s Office Required Training (completed)</vt:lpstr>
      <vt:lpstr>State Chancellor’s Office Required Training (to be completed)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Overall Mission: Student success and public safety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Technology Master Plan</dc:title>
  <dc:creator>Marc Drescher</dc:creator>
  <cp:lastModifiedBy>Cadets</cp:lastModifiedBy>
  <cp:revision>140</cp:revision>
  <cp:lastPrinted>2015-06-03T17:18:31Z</cp:lastPrinted>
  <dcterms:created xsi:type="dcterms:W3CDTF">2014-03-19T16:25:43Z</dcterms:created>
  <dcterms:modified xsi:type="dcterms:W3CDTF">2015-10-06T00:16:46Z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0x010100336B2FC29C2F2D45B9D312916E3F9A31</vt:lpwstr>
  </property>
</Properties>
</file>