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0" r:id="rId4"/>
    <p:sldId id="261" r:id="rId5"/>
    <p:sldId id="262" r:id="rId6"/>
    <p:sldId id="275" r:id="rId7"/>
    <p:sldId id="276" r:id="rId8"/>
    <p:sldId id="267" r:id="rId9"/>
    <p:sldId id="263" r:id="rId10"/>
    <p:sldId id="264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100F"/>
    <a:srgbClr val="1A214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 autoAdjust="0"/>
    <p:restoredTop sz="94660"/>
  </p:normalViewPr>
  <p:slideViewPr>
    <p:cSldViewPr snapToObjects="1">
      <p:cViewPr varScale="1">
        <p:scale>
          <a:sx n="100" d="100"/>
          <a:sy n="100" d="100"/>
        </p:scale>
        <p:origin x="-2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718D4-D909-2748-9729-3384D2B84A35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26969-562A-C74C-BC5C-4B08F1577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B178D-50F3-1049-8DB0-C571DACD2E65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EB11E-E68B-AD42-AC80-90D14F57E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57200" y="6472238"/>
            <a:ext cx="57118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ea typeface="MS PGothic" pitchFamily="34" charset="-128"/>
                <a:cs typeface="MS PGothic" pitchFamily="34" charset="-128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goes here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0DE10-852B-F64F-AD8A-52616D7E0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goes here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0DE10-852B-F64F-AD8A-52616D7E0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57200" y="6472238"/>
            <a:ext cx="57118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ea typeface="MS PGothic" pitchFamily="34" charset="-128"/>
                <a:cs typeface="MS PGothic" pitchFamily="34" charset="-128"/>
              </a:defRPr>
            </a:lvl1pPr>
          </a:lstStyle>
          <a:p>
            <a:r>
              <a:rPr lang="en-US" smtClean="0"/>
              <a:t>Footer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goes here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0DE10-852B-F64F-AD8A-52616D7E0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goes here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0DE10-852B-F64F-AD8A-52616D7E0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goes here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0DE10-852B-F64F-AD8A-52616D7E0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goes here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0DE10-852B-F64F-AD8A-52616D7E0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goes here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0DE10-852B-F64F-AD8A-52616D7E0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goes here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0DE10-852B-F64F-AD8A-52616D7E0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goes here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00DE10-852B-F64F-AD8A-52616D7E0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AutoShape 2"/>
          <p:cNvSpPr>
            <a:spLocks noChangeArrowheads="1"/>
          </p:cNvSpPr>
          <p:nvPr userDrawn="1"/>
        </p:nvSpPr>
        <p:spPr bwMode="auto">
          <a:xfrm>
            <a:off x="457200" y="6468056"/>
            <a:ext cx="5711825" cy="228600"/>
          </a:xfrm>
          <a:prstGeom prst="roundRect">
            <a:avLst>
              <a:gd name="adj" fmla="val 16657"/>
            </a:avLst>
          </a:prstGeom>
          <a:solidFill>
            <a:srgbClr val="1A2143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6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57200" y="6472238"/>
            <a:ext cx="57118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ea typeface="MS PGothic" pitchFamily="34" charset="-128"/>
                <a:cs typeface="MS PGothic" pitchFamily="34" charset="-128"/>
              </a:defRPr>
            </a:lvl1pPr>
          </a:lstStyle>
          <a:p>
            <a:r>
              <a:rPr lang="en-US" dirty="0" smtClean="0"/>
              <a:t>Footer goes here</a:t>
            </a:r>
            <a:endParaRPr lang="en-US" dirty="0"/>
          </a:p>
        </p:txBody>
      </p:sp>
      <p:pic>
        <p:nvPicPr>
          <p:cNvPr id="10" name="Picture 9" descr="NMPM&amp;N_pptbanner4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1828800"/>
          </a:xfrm>
          <a:prstGeom prst="rect">
            <a:avLst/>
          </a:prstGeom>
        </p:spPr>
      </p:pic>
      <p:pic>
        <p:nvPicPr>
          <p:cNvPr id="11" name="Picture 10" descr="NM_LogoRed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248400" y="6392964"/>
            <a:ext cx="2590800" cy="31263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rgbClr val="1F100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A2143"/>
        </a:buClr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A2143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48200" y="5867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 Name of Presentation Here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60198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 Name of Presentation Here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NMPM&amp;N_pptintr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14800" y="55626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Legal &amp; Policy Criteria Governing Establishment of Trustee Areas: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Glendale Community College District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November 18, 2014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81200"/>
            <a:ext cx="8534400" cy="6096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Georgia" pitchFamily="18" charset="0"/>
              </a:rPr>
              <a:t>Legal Considerations:</a:t>
            </a:r>
            <a:br>
              <a:rPr lang="en-US" sz="2800" b="1" dirty="0" smtClean="0">
                <a:latin typeface="Georgia" pitchFamily="18" charset="0"/>
              </a:rPr>
            </a:br>
            <a:r>
              <a:rPr lang="en-US" sz="2800" b="1" dirty="0" smtClean="0">
                <a:latin typeface="Georgia" pitchFamily="18" charset="0"/>
              </a:rPr>
              <a:t>Other Permissible Criteria</a:t>
            </a:r>
            <a:endParaRPr lang="en-US" sz="2800" b="1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other legitimate criteria include:</a:t>
            </a:r>
          </a:p>
          <a:p>
            <a:pPr lvl="1"/>
            <a:r>
              <a:rPr lang="en-US" dirty="0" smtClean="0"/>
              <a:t>Preventing head-to-head contests between incumbents.</a:t>
            </a:r>
          </a:p>
          <a:p>
            <a:pPr lvl="1"/>
            <a:r>
              <a:rPr lang="en-US" dirty="0" smtClean="0"/>
              <a:t>Respecting the boundaries of political subdivisions (</a:t>
            </a:r>
            <a:r>
              <a:rPr lang="en-US" i="1" dirty="0" smtClean="0"/>
              <a:t>e.g.</a:t>
            </a:r>
            <a:r>
              <a:rPr lang="en-US" dirty="0" smtClean="0"/>
              <a:t>, school attendance areas, city boundaries, county boundaries, etc.).</a:t>
            </a:r>
          </a:p>
          <a:p>
            <a:pPr lvl="1"/>
            <a:r>
              <a:rPr lang="en-US" dirty="0" smtClean="0"/>
              <a:t>Use of whole census geography (</a:t>
            </a:r>
            <a:r>
              <a:rPr lang="en-US" i="1" dirty="0" smtClean="0"/>
              <a:t>e.g.</a:t>
            </a:r>
            <a:r>
              <a:rPr lang="en-US" dirty="0" smtClean="0"/>
              <a:t>, census blocks)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Glendale Community C0llege District – Establishment of Trustee Areas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48200" y="5867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 Name of Presentation Here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60198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 Name of Presentation Here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NMPM&amp;N_pptintr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14800" y="55626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Legal &amp; Policy Criteria Governing Establishment of Trustee Areas: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Glendale Community College District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November 18, 2014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smtClean="0">
                <a:latin typeface="Georgia" pitchFamily="18" charset="0"/>
              </a:rPr>
              <a:t>Process: Key Dates</a:t>
            </a:r>
            <a:br>
              <a:rPr lang="en-US" sz="2800" b="1" dirty="0" smtClean="0">
                <a:latin typeface="Georgia" pitchFamily="18" charset="0"/>
              </a:rPr>
            </a:br>
            <a:r>
              <a:rPr lang="en-US" sz="2800" b="1" dirty="0" smtClean="0">
                <a:latin typeface="Georgia" pitchFamily="18" charset="0"/>
              </a:rPr>
              <a:t>Community College District “By-Trustee Areas”</a:t>
            </a:r>
            <a:endParaRPr lang="en-US" sz="2800" b="1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429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700" dirty="0" smtClean="0">
                <a:latin typeface="Georgia" pitchFamily="18" charset="0"/>
              </a:rPr>
              <a:t>Board of Trustees Adopts Resolution No. </a:t>
            </a:r>
            <a:r>
              <a:rPr lang="en-US" sz="1700" dirty="0" smtClean="0">
                <a:latin typeface="Georgia" pitchFamily="18" charset="0"/>
              </a:rPr>
              <a:t>15-2014-2015, </a:t>
            </a:r>
            <a:r>
              <a:rPr lang="en-US" sz="1700" dirty="0" smtClean="0">
                <a:latin typeface="Georgia" pitchFamily="18" charset="0"/>
              </a:rPr>
              <a:t>approving the move to trustee area elections: October 21, 2014.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700" dirty="0" smtClean="0">
                <a:latin typeface="Georgia" pitchFamily="18" charset="0"/>
              </a:rPr>
              <a:t>Demographic Consultant to Propose Draft Trustee Area Plans: Dec. 12, 2014.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700" dirty="0" smtClean="0">
                <a:latin typeface="Georgia" pitchFamily="18" charset="0"/>
              </a:rPr>
              <a:t>Initial Public Presentation of Draft Trustee Areas: January 27, 2014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700" dirty="0" smtClean="0">
                <a:latin typeface="Georgia" pitchFamily="18" charset="0"/>
              </a:rPr>
              <a:t>Public Hearings on Draft Trustee Area Plans: February 17, 2015, and March 17, 2015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700" dirty="0" smtClean="0">
                <a:latin typeface="Georgia" pitchFamily="18" charset="0"/>
              </a:rPr>
              <a:t>Anticipated Board of Trustees completion date: March 17, 2015, to allow time for Board of Governors approval.  (Education  Code § 72036).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700" dirty="0" smtClean="0">
                <a:latin typeface="Georgia" pitchFamily="18" charset="0"/>
              </a:rPr>
              <a:t>Board of Governors to take action in May - July 2015.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700" dirty="0" smtClean="0">
                <a:latin typeface="Georgia" pitchFamily="18" charset="0"/>
              </a:rPr>
              <a:t>First election using new trustee areas: April 2017.</a:t>
            </a:r>
          </a:p>
          <a:p>
            <a:endParaRPr lang="en-US" sz="1700" dirty="0" smtClean="0">
              <a:latin typeface="Georgia" pitchFamily="18" charset="0"/>
            </a:endParaRPr>
          </a:p>
          <a:p>
            <a:pPr>
              <a:buNone/>
            </a:pPr>
            <a:endParaRPr lang="en-US" sz="1700" dirty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Glendale Community C0llege District – Establishment of Trustee Areas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smtClean="0">
                <a:latin typeface="Georgia" pitchFamily="18" charset="0"/>
              </a:rPr>
              <a:t>Process: Effect of Redistricting on Incumbents</a:t>
            </a:r>
            <a:endParaRPr lang="en-US" sz="2800" b="1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trustee’s term cut short  (see Educ. Code § 5021; Elec. Code § 22000(e)), but</a:t>
            </a:r>
          </a:p>
          <a:p>
            <a:endParaRPr lang="en-US" dirty="0" smtClean="0"/>
          </a:p>
          <a:p>
            <a:r>
              <a:rPr lang="en-US" dirty="0" smtClean="0">
                <a:latin typeface="Georgia" pitchFamily="18" charset="0"/>
              </a:rPr>
              <a:t>When his or her term ends, an incumbent can only run from the new trustee area in which he or she resides.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Glendale Community C0llege District – Establishment of Trustee Areas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Georgia" pitchFamily="18" charset="0"/>
              </a:rPr>
              <a:t>Drawing the Lines: Legal Considerations</a:t>
            </a:r>
            <a:endParaRPr lang="en-US" sz="2800" b="1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Overriding criterion is population equality (see Educ. Code § 5019.5(a)(1); </a:t>
            </a:r>
            <a:r>
              <a:rPr lang="en-US" i="1" dirty="0" smtClean="0"/>
              <a:t>Reynolds v. Sims, </a:t>
            </a:r>
            <a:r>
              <a:rPr lang="en-US" dirty="0" smtClean="0"/>
              <a:t>377 U.S. 533 (1964).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>
                <a:latin typeface="Georgia" pitchFamily="18" charset="0"/>
              </a:rPr>
              <a:t>Unlike congressional districts, local electoral districts do not require perfect equality—just “substantial” equality.  Some deviation acceptable to serve valid governmental interests.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>
                <a:latin typeface="Georgia" pitchFamily="18" charset="0"/>
              </a:rPr>
              <a:t>Total deviation less than 10% presumptively constitutional.  (Caution: the presumption </a:t>
            </a:r>
            <a:r>
              <a:rPr lang="en-US" i="1" dirty="0" smtClean="0">
                <a:latin typeface="Georgia" pitchFamily="18" charset="0"/>
              </a:rPr>
              <a:t>can</a:t>
            </a:r>
            <a:r>
              <a:rPr lang="en-US" dirty="0" smtClean="0">
                <a:latin typeface="Georgia" pitchFamily="18" charset="0"/>
              </a:rPr>
              <a:t> be overcome!)</a:t>
            </a:r>
          </a:p>
          <a:p>
            <a:r>
              <a:rPr lang="en-US" b="1" dirty="0" smtClean="0"/>
              <a:t>Total District Population: 213,883 persons</a:t>
            </a:r>
          </a:p>
          <a:p>
            <a:r>
              <a:rPr lang="en-US" b="1" dirty="0" smtClean="0"/>
              <a:t>Ideal Trustee </a:t>
            </a:r>
            <a:r>
              <a:rPr lang="en-US" b="1" dirty="0" smtClean="0"/>
              <a:t>Area (5 areas): </a:t>
            </a:r>
            <a:r>
              <a:rPr lang="en-US" b="1" dirty="0" smtClean="0"/>
              <a:t>42,777 </a:t>
            </a:r>
            <a:r>
              <a:rPr lang="en-US" b="1" dirty="0" smtClean="0"/>
              <a:t>persons</a:t>
            </a:r>
          </a:p>
          <a:p>
            <a:r>
              <a:rPr lang="en-US" b="1" dirty="0" smtClean="0">
                <a:latin typeface="Georgia" pitchFamily="18" charset="0"/>
              </a:rPr>
              <a:t>Ideal Trustee Area (7 areas): 30,555 persons</a:t>
            </a:r>
            <a:endParaRPr lang="en-US" b="1" dirty="0" smtClean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Glendale Community C0llege District – Establishment of Trustee Areas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Georgia" pitchFamily="18" charset="0"/>
              </a:rPr>
              <a:t>Legal Considerations: Voting Rights Act</a:t>
            </a:r>
            <a:endParaRPr lang="en-US" sz="2800" b="1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05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+mj-lt"/>
              </a:rPr>
              <a:t>Section 2 of the federal Voting Rights Act prohibits electoral systems, including redistrictings, which dilute minority voting rights by denying minorities an equal opportunity to nominate and elect candidates of their choice.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+mj-lt"/>
              </a:rPr>
              <a:t>California Voting Rights Act is silent with respect to the </a:t>
            </a:r>
            <a:r>
              <a:rPr lang="en-US" i="1" dirty="0" smtClean="0">
                <a:latin typeface="+mj-lt"/>
              </a:rPr>
              <a:t>shape</a:t>
            </a:r>
            <a:r>
              <a:rPr lang="en-US" dirty="0" smtClean="0">
                <a:latin typeface="+mj-lt"/>
              </a:rPr>
              <a:t> of electoral zones, so long as they are used.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atin typeface="+mj-lt"/>
              </a:rPr>
              <a:t>Only requires creation of majority-minority districts.  </a:t>
            </a:r>
            <a:r>
              <a:rPr lang="en-US" i="1" dirty="0" smtClean="0">
                <a:latin typeface="+mj-lt"/>
              </a:rPr>
              <a:t>Bartlett v. Strickland</a:t>
            </a:r>
            <a:r>
              <a:rPr lang="en-US" dirty="0" smtClean="0">
                <a:latin typeface="+mj-lt"/>
              </a:rPr>
              <a:t>, 559 U.S. 1 (2009).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Glendale Community C0llege District – Establishment of Trustee Areas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Georgia" pitchFamily="18" charset="0"/>
              </a:rPr>
              <a:t>Voting Rights Act: Cracking</a:t>
            </a:r>
            <a:endParaRPr lang="en-US" sz="2800" b="1" dirty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Glendale Community C0llege District – Establishment of Trustee Areas</a:t>
            </a:r>
            <a:endParaRPr lang="en-US" dirty="0"/>
          </a:p>
        </p:txBody>
      </p:sp>
      <p:grpSp>
        <p:nvGrpSpPr>
          <p:cNvPr id="3" name="Content Placeholder 5"/>
          <p:cNvGrpSpPr>
            <a:grpSpLocks noGrp="1"/>
          </p:cNvGrpSpPr>
          <p:nvPr>
            <p:ph idx="1"/>
          </p:nvPr>
        </p:nvGrpSpPr>
        <p:grpSpPr>
          <a:xfrm>
            <a:off x="457200" y="2819400"/>
            <a:ext cx="8229600" cy="3306763"/>
            <a:chOff x="1828800" y="1638300"/>
            <a:chExt cx="5791200" cy="5067300"/>
          </a:xfrm>
        </p:grpSpPr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1866900" y="1638300"/>
              <a:ext cx="5715000" cy="50292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3581400" y="3505200"/>
              <a:ext cx="1828800" cy="1066800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181600" y="2209800"/>
              <a:ext cx="1752600" cy="990600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5638800" y="1676400"/>
              <a:ext cx="0" cy="914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638800" y="2590800"/>
              <a:ext cx="990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6629400" y="2590800"/>
              <a:ext cx="0" cy="838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 flipH="1">
              <a:off x="3581400" y="3429000"/>
              <a:ext cx="3048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3581400" y="3429000"/>
              <a:ext cx="0" cy="990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H="1">
              <a:off x="1828800" y="4419600"/>
              <a:ext cx="1752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4495800" y="3429000"/>
              <a:ext cx="0" cy="3276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>
              <a:off x="5410200" y="3429000"/>
              <a:ext cx="0" cy="1905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5410200" y="5334000"/>
              <a:ext cx="2209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2955925" y="2346325"/>
              <a:ext cx="13271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/>
                <a:t>District 1</a:t>
              </a: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2574925" y="5165725"/>
              <a:ext cx="13271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/>
                <a:t>District 2</a:t>
              </a: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5532438" y="5562600"/>
              <a:ext cx="13255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/>
                <a:t>District 3</a:t>
              </a: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5927725" y="3946525"/>
              <a:ext cx="13271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/>
                <a:t>District 4</a:t>
              </a: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798683" y="3740147"/>
              <a:ext cx="1461939" cy="566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2"/>
                  </a:solidFill>
                </a:rPr>
                <a:t>Minority Voters</a:t>
              </a:r>
              <a:endParaRPr lang="en-US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5486400" y="3281435"/>
            <a:ext cx="2077492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b="1" dirty="0" smtClean="0">
                <a:solidFill>
                  <a:schemeClr val="bg2"/>
                </a:solidFill>
              </a:rPr>
              <a:t>Minority Voters</a:t>
            </a:r>
            <a:endParaRPr lang="en-US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Georgia" pitchFamily="18" charset="0"/>
              </a:rPr>
              <a:t>Voting Rights Act: Packing</a:t>
            </a:r>
            <a:endParaRPr lang="en-US" sz="2800" b="1" dirty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Glendale Community C0llege District – Establishment of Trustee Areas</a:t>
            </a:r>
            <a:endParaRPr lang="en-US" dirty="0"/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5486400" y="3281435"/>
            <a:ext cx="2077492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b="1" dirty="0" smtClean="0">
                <a:solidFill>
                  <a:schemeClr val="bg2"/>
                </a:solidFill>
              </a:rPr>
              <a:t>Minority Voters</a:t>
            </a:r>
            <a:endParaRPr lang="en-US" b="1" dirty="0">
              <a:solidFill>
                <a:schemeClr val="bg2"/>
              </a:solidFill>
            </a:endParaRPr>
          </a:p>
        </p:txBody>
      </p:sp>
      <p:grpSp>
        <p:nvGrpSpPr>
          <p:cNvPr id="3" name="Content Placeholder 22"/>
          <p:cNvGrpSpPr>
            <a:grpSpLocks noGrp="1"/>
          </p:cNvGrpSpPr>
          <p:nvPr>
            <p:ph idx="1"/>
          </p:nvPr>
        </p:nvGrpSpPr>
        <p:grpSpPr>
          <a:xfrm>
            <a:off x="457200" y="2819400"/>
            <a:ext cx="8229600" cy="3306763"/>
            <a:chOff x="1828800" y="1638300"/>
            <a:chExt cx="5753100" cy="5067300"/>
          </a:xfrm>
        </p:grpSpPr>
        <p:sp>
          <p:nvSpPr>
            <p:cNvPr id="25" name="Rectangle 5"/>
            <p:cNvSpPr>
              <a:spLocks noChangeArrowheads="1"/>
            </p:cNvSpPr>
            <p:nvPr/>
          </p:nvSpPr>
          <p:spPr bwMode="auto">
            <a:xfrm>
              <a:off x="5181600" y="2209800"/>
              <a:ext cx="1752600" cy="990600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3"/>
            <p:cNvSpPr>
              <a:spLocks noChangeArrowheads="1"/>
            </p:cNvSpPr>
            <p:nvPr/>
          </p:nvSpPr>
          <p:spPr bwMode="auto">
            <a:xfrm>
              <a:off x="1866900" y="1638300"/>
              <a:ext cx="5715000" cy="50292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3581400" y="3505200"/>
              <a:ext cx="1828800" cy="1066800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7"/>
            <p:cNvSpPr>
              <a:spLocks noChangeShapeType="1"/>
            </p:cNvSpPr>
            <p:nvPr/>
          </p:nvSpPr>
          <p:spPr bwMode="auto">
            <a:xfrm>
              <a:off x="5410200" y="3429000"/>
              <a:ext cx="2133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8"/>
            <p:cNvSpPr>
              <a:spLocks noChangeShapeType="1"/>
            </p:cNvSpPr>
            <p:nvPr/>
          </p:nvSpPr>
          <p:spPr bwMode="auto">
            <a:xfrm>
              <a:off x="4876800" y="1676400"/>
              <a:ext cx="0" cy="1752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9"/>
            <p:cNvSpPr>
              <a:spLocks noChangeShapeType="1"/>
            </p:cNvSpPr>
            <p:nvPr/>
          </p:nvSpPr>
          <p:spPr bwMode="auto">
            <a:xfrm flipH="1">
              <a:off x="3581400" y="3429000"/>
              <a:ext cx="1295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10"/>
            <p:cNvSpPr>
              <a:spLocks noChangeShapeType="1"/>
            </p:cNvSpPr>
            <p:nvPr/>
          </p:nvSpPr>
          <p:spPr bwMode="auto">
            <a:xfrm>
              <a:off x="3581400" y="3429000"/>
              <a:ext cx="0" cy="1219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Line 11"/>
            <p:cNvSpPr>
              <a:spLocks noChangeShapeType="1"/>
            </p:cNvSpPr>
            <p:nvPr/>
          </p:nvSpPr>
          <p:spPr bwMode="auto">
            <a:xfrm flipH="1">
              <a:off x="1828800" y="4419600"/>
              <a:ext cx="1752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13"/>
            <p:cNvSpPr>
              <a:spLocks noChangeShapeType="1"/>
            </p:cNvSpPr>
            <p:nvPr/>
          </p:nvSpPr>
          <p:spPr bwMode="auto">
            <a:xfrm>
              <a:off x="5410200" y="3429000"/>
              <a:ext cx="0" cy="1219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3581400" y="4648200"/>
              <a:ext cx="1828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15"/>
            <p:cNvSpPr>
              <a:spLocks noChangeArrowheads="1"/>
            </p:cNvSpPr>
            <p:nvPr/>
          </p:nvSpPr>
          <p:spPr bwMode="auto">
            <a:xfrm>
              <a:off x="2955925" y="2346325"/>
              <a:ext cx="13271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/>
                <a:t>District 1</a:t>
              </a:r>
            </a:p>
          </p:txBody>
        </p:sp>
        <p:sp>
          <p:nvSpPr>
            <p:cNvPr id="38" name="Rectangle 16"/>
            <p:cNvSpPr>
              <a:spLocks noChangeArrowheads="1"/>
            </p:cNvSpPr>
            <p:nvPr/>
          </p:nvSpPr>
          <p:spPr bwMode="auto">
            <a:xfrm>
              <a:off x="2574925" y="5165725"/>
              <a:ext cx="13271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/>
                <a:t>District 2</a:t>
              </a:r>
            </a:p>
          </p:txBody>
        </p:sp>
        <p:sp>
          <p:nvSpPr>
            <p:cNvPr id="39" name="Rectangle 17"/>
            <p:cNvSpPr>
              <a:spLocks noChangeArrowheads="1"/>
            </p:cNvSpPr>
            <p:nvPr/>
          </p:nvSpPr>
          <p:spPr bwMode="auto">
            <a:xfrm>
              <a:off x="5532438" y="5562600"/>
              <a:ext cx="13255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/>
                <a:t>District 3</a:t>
              </a:r>
            </a:p>
          </p:txBody>
        </p:sp>
        <p:sp>
          <p:nvSpPr>
            <p:cNvPr id="40" name="Rectangle 18"/>
            <p:cNvSpPr>
              <a:spLocks noChangeArrowheads="1"/>
            </p:cNvSpPr>
            <p:nvPr/>
          </p:nvSpPr>
          <p:spPr bwMode="auto">
            <a:xfrm>
              <a:off x="5867400" y="1752600"/>
              <a:ext cx="13255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/>
                <a:t>District 4</a:t>
              </a:r>
            </a:p>
          </p:txBody>
        </p:sp>
        <p:sp>
          <p:nvSpPr>
            <p:cNvPr id="41" name="Rectangle 20"/>
            <p:cNvSpPr>
              <a:spLocks noChangeArrowheads="1"/>
            </p:cNvSpPr>
            <p:nvPr/>
          </p:nvSpPr>
          <p:spPr bwMode="auto">
            <a:xfrm>
              <a:off x="3785723" y="3740147"/>
              <a:ext cx="1452321" cy="566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2"/>
                  </a:solidFill>
                </a:rPr>
                <a:t>Minority Voters</a:t>
              </a:r>
              <a:endParaRPr lang="en-US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Line 21"/>
            <p:cNvSpPr>
              <a:spLocks noChangeShapeType="1"/>
            </p:cNvSpPr>
            <p:nvPr/>
          </p:nvSpPr>
          <p:spPr bwMode="auto">
            <a:xfrm>
              <a:off x="5029200" y="4648200"/>
              <a:ext cx="0" cy="2057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" name="Rectangle 20"/>
          <p:cNvSpPr>
            <a:spLocks noChangeArrowheads="1"/>
          </p:cNvSpPr>
          <p:nvPr/>
        </p:nvSpPr>
        <p:spPr bwMode="auto">
          <a:xfrm>
            <a:off x="5486399" y="3281435"/>
            <a:ext cx="2077493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b="1" dirty="0" smtClean="0">
                <a:solidFill>
                  <a:schemeClr val="bg2"/>
                </a:solidFill>
              </a:rPr>
              <a:t>Minority Voters</a:t>
            </a:r>
            <a:endParaRPr lang="en-US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smtClean="0">
                <a:latin typeface="Georgia" pitchFamily="18" charset="0"/>
              </a:rPr>
              <a:t>Legal Considerations:</a:t>
            </a:r>
            <a:br>
              <a:rPr lang="en-US" sz="2800" b="1" dirty="0" smtClean="0">
                <a:latin typeface="Georgia" pitchFamily="18" charset="0"/>
              </a:rPr>
            </a:br>
            <a:r>
              <a:rPr lang="en-US" sz="2800" b="1" dirty="0" smtClean="0">
                <a:latin typeface="Georgia" pitchFamily="18" charset="0"/>
              </a:rPr>
              <a:t>No Racial Gerrymandering</a:t>
            </a:r>
            <a:endParaRPr lang="en-US" sz="2800" b="1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The Fourteenth Amendment prohibits using race as the “predominant” criterion in drawing districts and the subordination of other considerations.  </a:t>
            </a:r>
            <a:r>
              <a:rPr lang="en-US" i="1" dirty="0" smtClean="0"/>
              <a:t>Shaw v. Reno,</a:t>
            </a:r>
            <a:r>
              <a:rPr lang="en-US" dirty="0" smtClean="0"/>
              <a:t> 509 U.S. 630 (1993) ; </a:t>
            </a:r>
            <a:r>
              <a:rPr lang="en-US" i="1" dirty="0" smtClean="0"/>
              <a:t>Bush v. Vera,</a:t>
            </a:r>
            <a:r>
              <a:rPr lang="en-US" dirty="0" smtClean="0"/>
              <a:t> 517 U.S. 952 (1996); </a:t>
            </a:r>
            <a:r>
              <a:rPr lang="en-US" i="1" dirty="0" smtClean="0"/>
              <a:t>Miller v. Johnson,</a:t>
            </a:r>
            <a:r>
              <a:rPr lang="en-US" dirty="0" smtClean="0"/>
              <a:t> 515 U.S. 900 (1995).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It does not, however, prohibit all consideration of race in redistricting.  </a:t>
            </a:r>
            <a:r>
              <a:rPr lang="en-US" i="1" dirty="0" smtClean="0"/>
              <a:t>Easley v. </a:t>
            </a:r>
            <a:r>
              <a:rPr lang="en-US" i="1" dirty="0" err="1" smtClean="0"/>
              <a:t>Cromartie</a:t>
            </a:r>
            <a:r>
              <a:rPr lang="en-US" i="1" dirty="0" smtClean="0"/>
              <a:t>,</a:t>
            </a:r>
            <a:r>
              <a:rPr lang="en-US" dirty="0" smtClean="0"/>
              <a:t> 532 U.S. 234 (2001).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Georgia" pitchFamily="18" charset="0"/>
              </a:rPr>
              <a:t>Looks matter! Bizarrely shaped trustee areas can be evidence that racial considerations predominate.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atin typeface="Georgia" pitchFamily="18" charset="0"/>
              </a:rPr>
              <a:t>Focus on communities of interest.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Glendale Community C0llege District – Establishment of Trustee Areas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smtClean="0">
                <a:latin typeface="Georgia" pitchFamily="18" charset="0"/>
              </a:rPr>
              <a:t>Legal Considerations: Other Permissible Criteria</a:t>
            </a:r>
            <a:endParaRPr lang="en-US" sz="2800" b="1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Topography.</a:t>
            </a:r>
          </a:p>
          <a:p>
            <a:r>
              <a:rPr lang="en-US" dirty="0" smtClean="0"/>
              <a:t>Geography.</a:t>
            </a:r>
          </a:p>
          <a:p>
            <a:r>
              <a:rPr lang="en-US" dirty="0" smtClean="0"/>
              <a:t>Cohesiveness, contiguity, compactness and integrity of territory.</a:t>
            </a:r>
          </a:p>
          <a:p>
            <a:r>
              <a:rPr lang="en-US" dirty="0" smtClean="0"/>
              <a:t>Communities of interest.</a:t>
            </a:r>
          </a:p>
          <a:p>
            <a:pPr algn="r">
              <a:buNone/>
            </a:pPr>
            <a:r>
              <a:rPr lang="en-US" dirty="0" smtClean="0">
                <a:latin typeface="Georgia" pitchFamily="18" charset="0"/>
              </a:rPr>
              <a:t>(</a:t>
            </a:r>
            <a:r>
              <a:rPr lang="en-US" i="1" dirty="0" smtClean="0">
                <a:latin typeface="Georgia" pitchFamily="18" charset="0"/>
              </a:rPr>
              <a:t>See</a:t>
            </a:r>
            <a:r>
              <a:rPr lang="en-US" dirty="0" smtClean="0">
                <a:latin typeface="Georgia" pitchFamily="18" charset="0"/>
              </a:rPr>
              <a:t> Elec. Code § 21601)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Glendale Community C0llege District – Establishment of Trustee Areas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715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Process: Key Dates Community College District “By-Trustee Areas”</vt:lpstr>
      <vt:lpstr>Process: Effect of Redistricting on Incumbents</vt:lpstr>
      <vt:lpstr>Drawing the Lines: Legal Considerations</vt:lpstr>
      <vt:lpstr>Legal Considerations: Voting Rights Act</vt:lpstr>
      <vt:lpstr>Voting Rights Act: Cracking</vt:lpstr>
      <vt:lpstr>Voting Rights Act: Packing</vt:lpstr>
      <vt:lpstr>Legal Considerations: No Racial Gerrymandering</vt:lpstr>
      <vt:lpstr>Legal Considerations: Other Permissible Criteria</vt:lpstr>
      <vt:lpstr>Legal Considerations: Other Permissible Criteria</vt:lpstr>
      <vt:lpstr>Slide 11</vt:lpstr>
    </vt:vector>
  </TitlesOfParts>
  <Company>Meridian Pacific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Josiah Keane</dc:creator>
  <cp:lastModifiedBy>CES</cp:lastModifiedBy>
  <cp:revision>103</cp:revision>
  <dcterms:created xsi:type="dcterms:W3CDTF">2010-12-29T16:42:28Z</dcterms:created>
  <dcterms:modified xsi:type="dcterms:W3CDTF">2014-10-28T16:16:52Z</dcterms:modified>
</cp:coreProperties>
</file>