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jpe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4"/>
  </p:notesMasterIdLst>
  <p:handoutMasterIdLst>
    <p:handoutMasterId r:id="rId15"/>
  </p:handoutMasterIdLst>
  <p:sldIdLst>
    <p:sldId id="260" r:id="rId3"/>
    <p:sldId id="261" r:id="rId4"/>
    <p:sldId id="264" r:id="rId5"/>
    <p:sldId id="267" r:id="rId6"/>
    <p:sldId id="268" r:id="rId7"/>
    <p:sldId id="270" r:id="rId8"/>
    <p:sldId id="271" r:id="rId9"/>
    <p:sldId id="272" r:id="rId10"/>
    <p:sldId id="265" r:id="rId11"/>
    <p:sldId id="266" r:id="rId12"/>
    <p:sldId id="273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59DA2DD-459B-434F-A8DF-CB9078BCF745}">
          <p14:sldIdLst>
            <p14:sldId id="260"/>
            <p14:sldId id="261"/>
            <p14:sldId id="264"/>
            <p14:sldId id="267"/>
            <p14:sldId id="268"/>
            <p14:sldId id="270"/>
            <p14:sldId id="271"/>
            <p14:sldId id="272"/>
            <p14:sldId id="265"/>
            <p14:sldId id="266"/>
            <p14:sldId id="273"/>
          </p14:sldIdLst>
        </p14:section>
        <p14:section name="Untitled Section" id="{CA66BF13-3291-4EDD-BFDD-34C1EA4D811C}">
          <p14:sldIdLst/>
        </p14:section>
        <p14:section name="Untitled Section" id="{05E30CEB-FECD-499A-ACAD-16B2D665D23F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FFFFCC"/>
    <a:srgbClr val="D92121"/>
    <a:srgbClr val="C13F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737" autoAdjust="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058" y="-5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3170247" cy="480223"/>
          </a:xfrm>
          <a:prstGeom prst="rect">
            <a:avLst/>
          </a:prstGeom>
        </p:spPr>
        <p:txBody>
          <a:bodyPr vert="horz" lIns="94044" tIns="47021" rIns="94044" bIns="4702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4" y="5"/>
            <a:ext cx="3170247" cy="480223"/>
          </a:xfrm>
          <a:prstGeom prst="rect">
            <a:avLst/>
          </a:prstGeom>
        </p:spPr>
        <p:txBody>
          <a:bodyPr vert="horz" lIns="94044" tIns="47021" rIns="94044" bIns="47021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354"/>
            <a:ext cx="3170247" cy="480223"/>
          </a:xfrm>
          <a:prstGeom prst="rect">
            <a:avLst/>
          </a:prstGeom>
        </p:spPr>
        <p:txBody>
          <a:bodyPr vert="horz" lIns="94044" tIns="47021" rIns="94044" bIns="4702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4" y="9119354"/>
            <a:ext cx="3170247" cy="480223"/>
          </a:xfrm>
          <a:prstGeom prst="rect">
            <a:avLst/>
          </a:prstGeom>
        </p:spPr>
        <p:txBody>
          <a:bodyPr vert="horz" lIns="94044" tIns="47021" rIns="94044" bIns="47021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3170247" cy="480223"/>
          </a:xfrm>
          <a:prstGeom prst="rect">
            <a:avLst/>
          </a:prstGeom>
        </p:spPr>
        <p:txBody>
          <a:bodyPr vert="horz" lIns="94044" tIns="47021" rIns="94044" bIns="4702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4" y="5"/>
            <a:ext cx="3170247" cy="480223"/>
          </a:xfrm>
          <a:prstGeom prst="rect">
            <a:avLst/>
          </a:prstGeom>
        </p:spPr>
        <p:txBody>
          <a:bodyPr vert="horz" lIns="94044" tIns="47021" rIns="94044" bIns="47021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4" tIns="47021" rIns="94044" bIns="4702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2" y="4561306"/>
            <a:ext cx="5851504" cy="4320377"/>
          </a:xfrm>
          <a:prstGeom prst="rect">
            <a:avLst/>
          </a:prstGeom>
        </p:spPr>
        <p:txBody>
          <a:bodyPr vert="horz" lIns="94044" tIns="47021" rIns="94044" bIns="470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354"/>
            <a:ext cx="3170247" cy="480223"/>
          </a:xfrm>
          <a:prstGeom prst="rect">
            <a:avLst/>
          </a:prstGeom>
        </p:spPr>
        <p:txBody>
          <a:bodyPr vert="horz" lIns="94044" tIns="47021" rIns="94044" bIns="4702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4" y="9119354"/>
            <a:ext cx="3170247" cy="480223"/>
          </a:xfrm>
          <a:prstGeom prst="rect">
            <a:avLst/>
          </a:prstGeom>
        </p:spPr>
        <p:txBody>
          <a:bodyPr vert="horz" lIns="94044" tIns="47021" rIns="94044" bIns="47021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November 18, 2014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82000" y="152400"/>
            <a:ext cx="533400" cy="243708"/>
          </a:xfrm>
        </p:spPr>
        <p:txBody>
          <a:bodyPr/>
          <a:lstStyle>
            <a:lvl1pPr>
              <a:defRPr sz="1050">
                <a:solidFill>
                  <a:schemeClr val="tx2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0"/>
            <a:ext cx="1518719" cy="1097016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18,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 dirty="0" smtClean="0"/>
              <a:t>November 18,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632448" cy="990600"/>
          </a:xfrm>
        </p:spPr>
        <p:txBody>
          <a:bodyPr>
            <a:normAutofit/>
          </a:bodyPr>
          <a:lstStyle>
            <a:lvl1pPr>
              <a:defRPr sz="3200" b="1">
                <a:latin typeface="Garamond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667000" cy="365125"/>
          </a:xfrm>
        </p:spPr>
        <p:txBody>
          <a:bodyPr/>
          <a:lstStyle>
            <a:lvl1pPr>
              <a:defRPr sz="1050">
                <a:latin typeface="Garamond" pitchFamily="18" charset="0"/>
              </a:defRPr>
            </a:lvl1pPr>
          </a:lstStyle>
          <a:p>
            <a:r>
              <a:rPr lang="en-US" dirty="0" smtClean="0"/>
              <a:t>November 18,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defRPr sz="2000">
                <a:latin typeface="Garamond" pitchFamily="18" charset="0"/>
              </a:defRPr>
            </a:lvl1pPr>
            <a:lvl2pPr>
              <a:defRPr sz="1800">
                <a:latin typeface="Garamond" pitchFamily="18" charset="0"/>
              </a:defRPr>
            </a:lvl2pPr>
            <a:lvl3pPr>
              <a:defRPr sz="1600">
                <a:latin typeface="Garamond" pitchFamily="18" charset="0"/>
              </a:defRPr>
            </a:lvl3pPr>
            <a:lvl4pPr>
              <a:defRPr sz="1400">
                <a:latin typeface="Garamond" pitchFamily="18" charset="0"/>
              </a:defRPr>
            </a:lvl4pPr>
            <a:lvl5pPr>
              <a:defRPr sz="14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1" y="0"/>
            <a:ext cx="1612011" cy="1164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18, 2014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20472"/>
            <a:ext cx="6689324" cy="9906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52400" y="1589566"/>
            <a:ext cx="4343400" cy="481123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0" y="1589566"/>
            <a:ext cx="4070499" cy="481123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477000" y="6492875"/>
            <a:ext cx="2667000" cy="365125"/>
          </a:xfrm>
        </p:spPr>
        <p:txBody>
          <a:bodyPr rtlCol="0"/>
          <a:lstStyle>
            <a:lvl1pPr algn="r">
              <a:defRPr/>
            </a:lvl1pPr>
          </a:lstStyle>
          <a:p>
            <a:r>
              <a:rPr lang="en-US" dirty="0" smtClean="0"/>
              <a:t>November 18, 2014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0"/>
            <a:ext cx="1518719" cy="1097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dirty="0" smtClean="0"/>
              <a:t>November 18, 2014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18,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18,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3716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November 18,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dirty="0" smtClean="0"/>
              <a:t>November 18, 2014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 dirty="0" smtClean="0"/>
              <a:t>November 18, 2014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11759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800600"/>
            <a:ext cx="8991600" cy="1219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Glendale Community College District</a:t>
            </a:r>
            <a:br>
              <a:rPr lang="en-US" sz="3600" b="1" dirty="0" smtClean="0"/>
            </a:br>
            <a:r>
              <a:rPr lang="en-US" sz="3600" b="1" dirty="0" smtClean="0"/>
              <a:t>Demographics &amp; Districting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6019800"/>
            <a:ext cx="5410200" cy="762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Douglas Johnson, President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18,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2200" y="76200"/>
            <a:ext cx="4148091" cy="465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9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ArcGIS Online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18,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2400" y="990600"/>
            <a:ext cx="8897323" cy="5257800"/>
            <a:chOff x="18078" y="685800"/>
            <a:chExt cx="8897323" cy="52578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078" y="1524000"/>
              <a:ext cx="6267661" cy="441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34000" y="685800"/>
              <a:ext cx="3581401" cy="2379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2667000" y="685800"/>
              <a:ext cx="2667000" cy="37338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971800" y="3065748"/>
              <a:ext cx="5943601" cy="165865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2667000" y="44196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432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Key Dates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18,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tabLst>
                <a:tab pos="2290763" algn="l"/>
              </a:tabLst>
            </a:pPr>
            <a:r>
              <a:rPr lang="en-US" dirty="0" smtClean="0"/>
              <a:t>Now - Dec. 8	Submit comments before draft plan release</a:t>
            </a:r>
          </a:p>
          <a:p>
            <a:pPr>
              <a:tabLst>
                <a:tab pos="2290763" algn="l"/>
              </a:tabLst>
            </a:pPr>
            <a:r>
              <a:rPr lang="en-US" dirty="0" smtClean="0"/>
              <a:t>Dec. 12	Release of draft plans</a:t>
            </a:r>
          </a:p>
          <a:p>
            <a:pPr>
              <a:tabLst>
                <a:tab pos="2290763" algn="l"/>
              </a:tabLst>
            </a:pPr>
            <a:r>
              <a:rPr lang="en-US" dirty="0" smtClean="0"/>
              <a:t>Jan. 27	Presentation of draft plans and public comment</a:t>
            </a:r>
          </a:p>
          <a:p>
            <a:pPr>
              <a:tabLst>
                <a:tab pos="2290763" algn="l"/>
              </a:tabLst>
            </a:pPr>
            <a:r>
              <a:rPr lang="en-US" dirty="0" smtClean="0"/>
              <a:t>Feb. 17	Board hearing</a:t>
            </a:r>
          </a:p>
          <a:p>
            <a:pPr>
              <a:tabLst>
                <a:tab pos="2290763" algn="l"/>
              </a:tabLst>
            </a:pPr>
            <a:r>
              <a:rPr lang="en-US" dirty="0" smtClean="0"/>
              <a:t>March 17	Board hearing and potential vote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18, 2014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14496230"/>
              </p:ext>
            </p:extLst>
          </p:nvPr>
        </p:nvGraphicFramePr>
        <p:xfrm>
          <a:off x="612775" y="1600200"/>
          <a:ext cx="81534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425"/>
                <a:gridCol w="64039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Date</a:t>
                      </a:r>
                      <a:endParaRPr lang="en-US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Action</a:t>
                      </a:r>
                      <a:endParaRPr lang="en-US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anose="02020404030301010803" pitchFamily="18" charset="0"/>
                        </a:rPr>
                        <a:t>Oct.</a:t>
                      </a:r>
                      <a:r>
                        <a:rPr lang="en-US" baseline="0" dirty="0" smtClean="0">
                          <a:latin typeface="Garamond" panose="02020404030301010803" pitchFamily="18" charset="0"/>
                        </a:rPr>
                        <a:t> 21, 2014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anose="02020404030301010803" pitchFamily="18" charset="0"/>
                        </a:rPr>
                        <a:t>Board approves Resolution and timeline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Garamond" panose="02020404030301010803" pitchFamily="18" charset="0"/>
                        </a:rPr>
                        <a:t>Nov. 18, 2014</a:t>
                      </a:r>
                      <a:endParaRPr lang="en-US" b="1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Garamond" panose="02020404030301010803" pitchFamily="18" charset="0"/>
                        </a:rPr>
                        <a:t>Legal &amp; Demographic presentations</a:t>
                      </a:r>
                      <a:endParaRPr lang="en-US" b="1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anose="02020404030301010803" pitchFamily="18" charset="0"/>
                        </a:rPr>
                        <a:t>Dec. 12, 2014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anose="02020404030301010803" pitchFamily="18" charset="0"/>
                        </a:rPr>
                        <a:t>Initial public &amp; consultant draft trustee area plans publicly released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anose="02020404030301010803" pitchFamily="18" charset="0"/>
                        </a:rPr>
                        <a:t>Jan. 27, 2015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anose="02020404030301010803" pitchFamily="18" charset="0"/>
                        </a:rPr>
                        <a:t>Board meeting</a:t>
                      </a:r>
                      <a:r>
                        <a:rPr lang="en-US" baseline="0" dirty="0" smtClean="0">
                          <a:latin typeface="Garamond" panose="02020404030301010803" pitchFamily="18" charset="0"/>
                        </a:rPr>
                        <a:t> presentation and public comment on draft plans; possible Board direction for tests/modifications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anose="02020404030301010803" pitchFamily="18" charset="0"/>
                        </a:rPr>
                        <a:t>Feb. 17, 2015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anose="02020404030301010803" pitchFamily="18" charset="0"/>
                        </a:rPr>
                        <a:t>Board hearing on draft plans;</a:t>
                      </a:r>
                      <a:r>
                        <a:rPr lang="en-US" baseline="0" dirty="0" smtClean="0">
                          <a:latin typeface="Garamond" panose="02020404030301010803" pitchFamily="18" charset="0"/>
                        </a:rPr>
                        <a:t> possible Board direction for tests/modifications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anose="02020404030301010803" pitchFamily="18" charset="0"/>
                        </a:rPr>
                        <a:t>March 17, 2015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Garamond" panose="02020404030301010803" pitchFamily="18" charset="0"/>
                        </a:rPr>
                        <a:t>2</a:t>
                      </a:r>
                      <a:r>
                        <a:rPr lang="en-US" baseline="30000" dirty="0" smtClean="0">
                          <a:latin typeface="Garamond" panose="02020404030301010803" pitchFamily="18" charset="0"/>
                        </a:rPr>
                        <a:t>nd</a:t>
                      </a:r>
                      <a:r>
                        <a:rPr lang="en-US" dirty="0" smtClean="0">
                          <a:latin typeface="Garamond" panose="02020404030301010803" pitchFamily="18" charset="0"/>
                        </a:rPr>
                        <a:t> Board</a:t>
                      </a:r>
                      <a:r>
                        <a:rPr lang="en-US" baseline="0" dirty="0" smtClean="0">
                          <a:latin typeface="Garamond" panose="02020404030301010803" pitchFamily="18" charset="0"/>
                        </a:rPr>
                        <a:t> hearing on draft plans; Board vote or direction for additional tests/modifications</a:t>
                      </a:r>
                      <a:endParaRPr lang="en-US" dirty="0" smtClean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anose="02020404030301010803" pitchFamily="18" charset="0"/>
                        </a:rPr>
                        <a:t>May – July 2015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anose="02020404030301010803" pitchFamily="18" charset="0"/>
                        </a:rPr>
                        <a:t>State Board of Governor review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anose="02020404030301010803" pitchFamily="18" charset="0"/>
                        </a:rPr>
                        <a:t>April 4, 2017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anose="02020404030301010803" pitchFamily="18" charset="0"/>
                        </a:rPr>
                        <a:t>First election</a:t>
                      </a:r>
                      <a:r>
                        <a:rPr lang="en-US" baseline="0" dirty="0" smtClean="0">
                          <a:latin typeface="Garamond" panose="02020404030301010803" pitchFamily="18" charset="0"/>
                        </a:rPr>
                        <a:t> using new trustee areas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57" y="4800600"/>
            <a:ext cx="2720067" cy="203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636485"/>
              </p:ext>
            </p:extLst>
          </p:nvPr>
        </p:nvGraphicFramePr>
        <p:xfrm>
          <a:off x="3074634" y="70269"/>
          <a:ext cx="6071586" cy="6734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Worksheet" r:id="rId4" imgW="6019800" imgH="6677318" progId="Excel.Sheet.8">
                  <p:embed/>
                </p:oleObj>
              </mc:Choice>
              <mc:Fallback>
                <p:oleObj name="Worksheet" r:id="rId4" imgW="6019800" imgH="667731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74634" y="70269"/>
                        <a:ext cx="6071586" cy="67344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3124199" cy="1295400"/>
          </a:xfrm>
        </p:spPr>
        <p:txBody>
          <a:bodyPr/>
          <a:lstStyle/>
          <a:p>
            <a:pPr algn="ctr"/>
            <a:r>
              <a:rPr lang="en-US" dirty="0" smtClean="0"/>
              <a:t>GCCD Demographics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18, 2014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38600"/>
            <a:ext cx="1815483" cy="181548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1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Communities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18,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Voting Rights Act is focused on race, ethnicity and language</a:t>
            </a:r>
          </a:p>
          <a:p>
            <a:r>
              <a:rPr lang="en-US" dirty="0" smtClean="0"/>
              <a:t>Many other ways to define communities</a:t>
            </a:r>
          </a:p>
          <a:p>
            <a:r>
              <a:rPr lang="en-US" dirty="0" smtClean="0"/>
              <a:t>Best way to define a neighborhood remains to hear from the people </a:t>
            </a:r>
            <a:br>
              <a:rPr lang="en-US" dirty="0" smtClean="0"/>
            </a:br>
            <a:r>
              <a:rPr lang="en-US" dirty="0" smtClean="0"/>
              <a:t>who live there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57" y="4385569"/>
            <a:ext cx="6145843" cy="245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18,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450511" cy="53561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GUSD Schools &amp; Neighborhoods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9392" y="1524000"/>
            <a:ext cx="4204607" cy="531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7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18, 2014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446842" cy="53517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Renters &amp; Income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59006"/>
            <a:ext cx="4403011" cy="529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08964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Spanish &amp; Armenian Spoken at Home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18,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199"/>
            <a:ext cx="4343400" cy="522725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02" y="1524000"/>
            <a:ext cx="4432097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Spoken &amp; Police Commands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18,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432096" cy="5334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88185"/>
            <a:ext cx="3799643" cy="537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Earth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18,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1600" y="1735426"/>
            <a:ext cx="3886200" cy="252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931" y="1550634"/>
            <a:ext cx="443626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3262</TotalTime>
  <Words>232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Median</vt:lpstr>
      <vt:lpstr>Custom Design</vt:lpstr>
      <vt:lpstr>Worksheet</vt:lpstr>
      <vt:lpstr> Glendale Community College District Demographics &amp; Districting</vt:lpstr>
      <vt:lpstr>Schedule</vt:lpstr>
      <vt:lpstr>GCCD Demographics</vt:lpstr>
      <vt:lpstr>Defining Communities</vt:lpstr>
      <vt:lpstr>GUSD Schools &amp; Neighborhoods</vt:lpstr>
      <vt:lpstr>Renters &amp; Income</vt:lpstr>
      <vt:lpstr>Spanish &amp; Armenian Spoken at Home</vt:lpstr>
      <vt:lpstr>Korean Spoken &amp; Police Commands</vt:lpstr>
      <vt:lpstr>Google Earth</vt:lpstr>
      <vt:lpstr>ArcGIS Online</vt:lpstr>
      <vt:lpstr>Reminder: Key Dates</vt:lpstr>
    </vt:vector>
  </TitlesOfParts>
  <Company>Claremont McKenna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Tulare 2011 Redistricting</dc:title>
  <dc:creator>DMeyer12</dc:creator>
  <cp:lastModifiedBy>Douglas Johnson</cp:lastModifiedBy>
  <cp:revision>248</cp:revision>
  <cp:lastPrinted>2014-11-12T04:02:39Z</cp:lastPrinted>
  <dcterms:created xsi:type="dcterms:W3CDTF">2011-05-19T00:29:13Z</dcterms:created>
  <dcterms:modified xsi:type="dcterms:W3CDTF">2014-11-13T22:24:37Z</dcterms:modified>
</cp:coreProperties>
</file>