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58" r:id="rId5"/>
    <p:sldId id="259" r:id="rId6"/>
    <p:sldId id="265" r:id="rId7"/>
    <p:sldId id="260" r:id="rId8"/>
    <p:sldId id="266" r:id="rId9"/>
    <p:sldId id="261" r:id="rId10"/>
    <p:sldId id="267" r:id="rId11"/>
    <p:sldId id="262" r:id="rId12"/>
    <p:sldId id="263" r:id="rId13"/>
    <p:sldId id="264" r:id="rId14"/>
    <p:sldId id="268" r:id="rId15"/>
    <p:sldId id="269" r:id="rId16"/>
    <p:sldId id="272" r:id="rId17"/>
    <p:sldId id="294" r:id="rId18"/>
    <p:sldId id="296" r:id="rId19"/>
    <p:sldId id="297" r:id="rId20"/>
    <p:sldId id="299" r:id="rId21"/>
    <p:sldId id="300" r:id="rId22"/>
    <p:sldId id="280" r:id="rId23"/>
    <p:sldId id="271" r:id="rId24"/>
    <p:sldId id="273" r:id="rId25"/>
    <p:sldId id="274" r:id="rId26"/>
    <p:sldId id="275" r:id="rId27"/>
    <p:sldId id="276" r:id="rId28"/>
    <p:sldId id="277" r:id="rId29"/>
    <p:sldId id="278" r:id="rId30"/>
    <p:sldId id="281" r:id="rId31"/>
    <p:sldId id="282" r:id="rId32"/>
    <p:sldId id="283" r:id="rId33"/>
    <p:sldId id="284" r:id="rId34"/>
    <p:sldId id="285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301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25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Relationship Id="rId2" Type="http://schemas.openxmlformats.org/officeDocument/2006/relationships/chartUserShapes" Target="../drawings/drawing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.xlsx"/><Relationship Id="rId2" Type="http://schemas.openxmlformats.org/officeDocument/2006/relationships/chartUserShapes" Target="../drawings/drawing2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21620734908"/>
          <c:y val="0.049375"/>
          <c:w val="0.599116827493266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161" baseline="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  <c:pt idx="10">
                  <c:v>Fall 2012</c:v>
                </c:pt>
                <c:pt idx="11">
                  <c:v>Fall 2013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0.302352193261284</c:v>
                </c:pt>
                <c:pt idx="1">
                  <c:v>0.303377058331007</c:v>
                </c:pt>
                <c:pt idx="2">
                  <c:v>0.294574758958123</c:v>
                </c:pt>
                <c:pt idx="3">
                  <c:v>0.30094683175528</c:v>
                </c:pt>
                <c:pt idx="4">
                  <c:v>0.29346314325452</c:v>
                </c:pt>
                <c:pt idx="5">
                  <c:v>0.31</c:v>
                </c:pt>
                <c:pt idx="6">
                  <c:v>0.319276307037382</c:v>
                </c:pt>
                <c:pt idx="7">
                  <c:v>0.329127374153274</c:v>
                </c:pt>
                <c:pt idx="8">
                  <c:v>0.351374423766433</c:v>
                </c:pt>
                <c:pt idx="9">
                  <c:v>0.347368421052632</c:v>
                </c:pt>
                <c:pt idx="10">
                  <c:v>0.347368421052632</c:v>
                </c:pt>
                <c:pt idx="11">
                  <c:v>0.336842105263158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16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  <c:pt idx="10">
                  <c:v>Fall 2012</c:v>
                </c:pt>
                <c:pt idx="11">
                  <c:v>Fall 2013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0.697647806738716</c:v>
                </c:pt>
                <c:pt idx="1">
                  <c:v>0.696622941668992</c:v>
                </c:pt>
                <c:pt idx="2">
                  <c:v>0.705425241041876</c:v>
                </c:pt>
                <c:pt idx="3">
                  <c:v>0.69905316824472</c:v>
                </c:pt>
                <c:pt idx="4">
                  <c:v>0.70653685674548</c:v>
                </c:pt>
                <c:pt idx="5">
                  <c:v>0.69</c:v>
                </c:pt>
                <c:pt idx="6">
                  <c:v>0.680723692962618</c:v>
                </c:pt>
                <c:pt idx="7">
                  <c:v>0.670872625846726</c:v>
                </c:pt>
                <c:pt idx="8">
                  <c:v>0.648625576233567</c:v>
                </c:pt>
                <c:pt idx="9">
                  <c:v>0.652631578947368</c:v>
                </c:pt>
                <c:pt idx="10">
                  <c:v>0.652631578947368</c:v>
                </c:pt>
                <c:pt idx="11">
                  <c:v>0.663157894736842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8801912"/>
        <c:axId val="2128746952"/>
      </c:lineChart>
      <c:catAx>
        <c:axId val="2128801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128746952"/>
        <c:crosses val="autoZero"/>
        <c:auto val="1"/>
        <c:lblAlgn val="ctr"/>
        <c:lblOffset val="100"/>
        <c:noMultiLvlLbl val="0"/>
      </c:catAx>
      <c:valAx>
        <c:axId val="2128746952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354"/>
                  <a:t>% of Noncredit Students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28801912"/>
        <c:crosses val="autoZero"/>
        <c:crossBetween val="between"/>
        <c:majorUnit val="0.2"/>
      </c:valAx>
      <c:spPr>
        <a:noFill/>
        <a:ln w="24570">
          <a:noFill/>
        </a:ln>
      </c:spPr>
    </c:plotArea>
    <c:legend>
      <c:legendPos val="r"/>
      <c:layout/>
      <c:overlay val="0"/>
      <c:spPr>
        <a:solidFill>
          <a:schemeClr val="bg1"/>
        </a:solidFill>
        <a:ln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21620734908"/>
          <c:y val="0.049375"/>
          <c:w val="0.621599049356635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Credit Students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Sheet1!$A$2:$A$20</c:f>
              <c:strCache>
                <c:ptCount val="19"/>
                <c:pt idx="0">
                  <c:v>Spring 1996</c:v>
                </c:pt>
                <c:pt idx="1">
                  <c:v>Spring 1997</c:v>
                </c:pt>
                <c:pt idx="2">
                  <c:v>Spring 1998</c:v>
                </c:pt>
                <c:pt idx="3">
                  <c:v>Spring 1999</c:v>
                </c:pt>
                <c:pt idx="4">
                  <c:v>Spring 2000</c:v>
                </c:pt>
                <c:pt idx="5">
                  <c:v>Spring 2001</c:v>
                </c:pt>
                <c:pt idx="6">
                  <c:v>Spring 2002</c:v>
                </c:pt>
                <c:pt idx="7">
                  <c:v>Spring 2003</c:v>
                </c:pt>
                <c:pt idx="8">
                  <c:v>Spring 2004</c:v>
                </c:pt>
                <c:pt idx="9">
                  <c:v>Spring 2005</c:v>
                </c:pt>
                <c:pt idx="10">
                  <c:v>Spring 2006</c:v>
                </c:pt>
                <c:pt idx="11">
                  <c:v>Spring 2007</c:v>
                </c:pt>
                <c:pt idx="12">
                  <c:v>Spring 2008</c:v>
                </c:pt>
                <c:pt idx="13">
                  <c:v>Spring 2009</c:v>
                </c:pt>
                <c:pt idx="14">
                  <c:v>Spring 2010</c:v>
                </c:pt>
                <c:pt idx="15">
                  <c:v>Spring 2011</c:v>
                </c:pt>
                <c:pt idx="16">
                  <c:v>Spring 2012</c:v>
                </c:pt>
                <c:pt idx="17">
                  <c:v>Spring 2013</c:v>
                </c:pt>
                <c:pt idx="18">
                  <c:v>Spring 2014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0.25</c:v>
                </c:pt>
                <c:pt idx="1">
                  <c:v>0.3</c:v>
                </c:pt>
                <c:pt idx="2">
                  <c:v>0.4</c:v>
                </c:pt>
                <c:pt idx="3">
                  <c:v>0.57</c:v>
                </c:pt>
                <c:pt idx="4">
                  <c:v>0.65</c:v>
                </c:pt>
                <c:pt idx="5">
                  <c:v>0.78</c:v>
                </c:pt>
                <c:pt idx="6">
                  <c:v>0.84</c:v>
                </c:pt>
                <c:pt idx="7">
                  <c:v>0.85</c:v>
                </c:pt>
                <c:pt idx="8">
                  <c:v>0.88</c:v>
                </c:pt>
                <c:pt idx="9">
                  <c:v>0.89</c:v>
                </c:pt>
                <c:pt idx="10">
                  <c:v>0.9</c:v>
                </c:pt>
                <c:pt idx="11">
                  <c:v>0.93</c:v>
                </c:pt>
                <c:pt idx="12">
                  <c:v>0.93</c:v>
                </c:pt>
                <c:pt idx="13">
                  <c:v>0.95</c:v>
                </c:pt>
                <c:pt idx="14">
                  <c:v>0.94</c:v>
                </c:pt>
                <c:pt idx="15">
                  <c:v>0.95</c:v>
                </c:pt>
                <c:pt idx="16">
                  <c:v>0.95</c:v>
                </c:pt>
                <c:pt idx="17">
                  <c:v>0.97</c:v>
                </c:pt>
                <c:pt idx="18">
                  <c:v>0.95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Noncredit Students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Sheet1!$A$2:$A$20</c:f>
              <c:strCache>
                <c:ptCount val="19"/>
                <c:pt idx="0">
                  <c:v>Spring 1996</c:v>
                </c:pt>
                <c:pt idx="1">
                  <c:v>Spring 1997</c:v>
                </c:pt>
                <c:pt idx="2">
                  <c:v>Spring 1998</c:v>
                </c:pt>
                <c:pt idx="3">
                  <c:v>Spring 1999</c:v>
                </c:pt>
                <c:pt idx="4">
                  <c:v>Spring 2000</c:v>
                </c:pt>
                <c:pt idx="5">
                  <c:v>Spring 2001</c:v>
                </c:pt>
                <c:pt idx="6">
                  <c:v>Spring 2002</c:v>
                </c:pt>
                <c:pt idx="7">
                  <c:v>Spring 2003</c:v>
                </c:pt>
                <c:pt idx="8">
                  <c:v>Spring 2004</c:v>
                </c:pt>
                <c:pt idx="9">
                  <c:v>Spring 2005</c:v>
                </c:pt>
                <c:pt idx="10">
                  <c:v>Spring 2006</c:v>
                </c:pt>
                <c:pt idx="11">
                  <c:v>Spring 2007</c:v>
                </c:pt>
                <c:pt idx="12">
                  <c:v>Spring 2008</c:v>
                </c:pt>
                <c:pt idx="13">
                  <c:v>Spring 2009</c:v>
                </c:pt>
                <c:pt idx="14">
                  <c:v>Spring 2010</c:v>
                </c:pt>
                <c:pt idx="15">
                  <c:v>Spring 2011</c:v>
                </c:pt>
                <c:pt idx="16">
                  <c:v>Spring 2012</c:v>
                </c:pt>
                <c:pt idx="17">
                  <c:v>Spring 2013</c:v>
                </c:pt>
                <c:pt idx="18">
                  <c:v>Spring 2014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  <c:pt idx="13" formatCode="0%">
                  <c:v>0.74</c:v>
                </c:pt>
                <c:pt idx="14" formatCode="0%">
                  <c:v>0.82</c:v>
                </c:pt>
                <c:pt idx="15" formatCode="0%">
                  <c:v>0.78</c:v>
                </c:pt>
                <c:pt idx="16" formatCode="0%">
                  <c:v>0.83</c:v>
                </c:pt>
                <c:pt idx="17" formatCode="0%">
                  <c:v>0.75</c:v>
                </c:pt>
                <c:pt idx="18" formatCode="0%">
                  <c:v>0.81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7096056"/>
        <c:axId val="2147085064"/>
      </c:lineChart>
      <c:catAx>
        <c:axId val="2147096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147085064"/>
        <c:crosses val="autoZero"/>
        <c:auto val="1"/>
        <c:lblAlgn val="ctr"/>
        <c:lblOffset val="100"/>
        <c:noMultiLvlLbl val="0"/>
      </c:catAx>
      <c:valAx>
        <c:axId val="2147085064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% of Students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444371759170348"/>
              <c:y val="0.15253490813648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47096056"/>
        <c:crosses val="autoZero"/>
        <c:crossBetween val="between"/>
        <c:majorUnit val="0.2"/>
      </c:valAx>
      <c:spPr>
        <a:noFill/>
        <a:ln w="24565">
          <a:noFill/>
        </a:ln>
      </c:spPr>
    </c:plotArea>
    <c:legend>
      <c:legendPos val="r"/>
      <c:layout>
        <c:manualLayout>
          <c:xMode val="edge"/>
          <c:yMode val="edge"/>
          <c:x val="0.628726473977338"/>
          <c:y val="0.437774962432893"/>
          <c:w val="0.296578404071442"/>
          <c:h val="0.200344867675772"/>
        </c:manualLayout>
      </c:layout>
      <c:overlay val="0"/>
      <c:spPr>
        <a:solidFill>
          <a:schemeClr val="bg1"/>
        </a:solidFill>
        <a:ln>
          <a:solidFill>
            <a:schemeClr val="tx2">
              <a:lumMod val="20000"/>
              <a:lumOff val="80000"/>
            </a:schemeClr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4751476377953"/>
          <c:y val="0.0449661787243037"/>
          <c:w val="0.758892261108871"/>
          <c:h val="0.7041840617238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Credit Students</c:v>
                </c:pt>
              </c:strCache>
            </c:strRef>
          </c:tx>
          <c:spPr>
            <a:effectLst/>
          </c:spPr>
          <c:marker>
            <c:symbol val="none"/>
          </c:marker>
          <c:dLbls>
            <c:txPr>
              <a:bodyPr rot="-5400000" vert="horz"/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Spring 2011</c:v>
                </c:pt>
                <c:pt idx="1">
                  <c:v>Spring 2012</c:v>
                </c:pt>
                <c:pt idx="2">
                  <c:v>Spring 2013</c:v>
                </c:pt>
                <c:pt idx="3">
                  <c:v>Spring 2014</c:v>
                </c:pt>
                <c:pt idx="5">
                  <c:v>Spring 2011</c:v>
                </c:pt>
                <c:pt idx="6">
                  <c:v>Spring 2012</c:v>
                </c:pt>
                <c:pt idx="7">
                  <c:v>Spring 2013</c:v>
                </c:pt>
                <c:pt idx="8">
                  <c:v>Spring 2014</c:v>
                </c:pt>
                <c:pt idx="10">
                  <c:v>Spring 2011</c:v>
                </c:pt>
                <c:pt idx="11">
                  <c:v>Spring 2012</c:v>
                </c:pt>
                <c:pt idx="12">
                  <c:v>Spring 2013</c:v>
                </c:pt>
                <c:pt idx="13">
                  <c:v>Spring 2014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0.8</c:v>
                </c:pt>
                <c:pt idx="1">
                  <c:v>0.83</c:v>
                </c:pt>
                <c:pt idx="2">
                  <c:v>0.86</c:v>
                </c:pt>
                <c:pt idx="3">
                  <c:v>0.87</c:v>
                </c:pt>
                <c:pt idx="5">
                  <c:v>0.62</c:v>
                </c:pt>
                <c:pt idx="6">
                  <c:v>0.74</c:v>
                </c:pt>
                <c:pt idx="7">
                  <c:v>0.83</c:v>
                </c:pt>
                <c:pt idx="8">
                  <c:v>0.87</c:v>
                </c:pt>
                <c:pt idx="10">
                  <c:v>0.15</c:v>
                </c:pt>
                <c:pt idx="11">
                  <c:v>0.26</c:v>
                </c:pt>
                <c:pt idx="12">
                  <c:v>0.38</c:v>
                </c:pt>
                <c:pt idx="13">
                  <c:v>0.48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Noncredit Students</c:v>
                </c:pt>
              </c:strCache>
            </c:strRef>
          </c:tx>
          <c:spPr>
            <a:effectLst/>
          </c:spPr>
          <c:marker>
            <c:symbol val="none"/>
          </c:marker>
          <c:dLbls>
            <c:txPr>
              <a:bodyPr rot="-5400000" vert="horz"/>
              <a:lstStyle/>
              <a:p>
                <a:pPr>
                  <a:defRPr sz="12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Spring 2011</c:v>
                </c:pt>
                <c:pt idx="1">
                  <c:v>Spring 2012</c:v>
                </c:pt>
                <c:pt idx="2">
                  <c:v>Spring 2013</c:v>
                </c:pt>
                <c:pt idx="3">
                  <c:v>Spring 2014</c:v>
                </c:pt>
                <c:pt idx="5">
                  <c:v>Spring 2011</c:v>
                </c:pt>
                <c:pt idx="6">
                  <c:v>Spring 2012</c:v>
                </c:pt>
                <c:pt idx="7">
                  <c:v>Spring 2013</c:v>
                </c:pt>
                <c:pt idx="8">
                  <c:v>Spring 2014</c:v>
                </c:pt>
                <c:pt idx="10">
                  <c:v>Spring 2011</c:v>
                </c:pt>
                <c:pt idx="11">
                  <c:v>Spring 2012</c:v>
                </c:pt>
                <c:pt idx="12">
                  <c:v>Spring 2013</c:v>
                </c:pt>
                <c:pt idx="13">
                  <c:v>Spring 2014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4"/>
                <c:pt idx="0">
                  <c:v>0.6</c:v>
                </c:pt>
                <c:pt idx="1">
                  <c:v>0.58</c:v>
                </c:pt>
                <c:pt idx="2">
                  <c:v>0.67</c:v>
                </c:pt>
                <c:pt idx="3">
                  <c:v>0.69</c:v>
                </c:pt>
                <c:pt idx="5">
                  <c:v>0.4</c:v>
                </c:pt>
                <c:pt idx="6">
                  <c:v>0.54</c:v>
                </c:pt>
                <c:pt idx="7">
                  <c:v>0.46</c:v>
                </c:pt>
                <c:pt idx="8">
                  <c:v>0.61</c:v>
                </c:pt>
                <c:pt idx="10">
                  <c:v>0.12</c:v>
                </c:pt>
                <c:pt idx="11">
                  <c:v>0.22</c:v>
                </c:pt>
                <c:pt idx="12">
                  <c:v>0.25</c:v>
                </c:pt>
                <c:pt idx="13">
                  <c:v>0.39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6868072"/>
        <c:axId val="2146863592"/>
      </c:lineChart>
      <c:catAx>
        <c:axId val="2146868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2146863592"/>
        <c:crosses val="autoZero"/>
        <c:auto val="1"/>
        <c:lblAlgn val="ctr"/>
        <c:lblOffset val="100"/>
        <c:noMultiLvlLbl val="0"/>
      </c:catAx>
      <c:valAx>
        <c:axId val="2146863592"/>
        <c:scaling>
          <c:orientation val="minMax"/>
          <c:max val="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Students</a:t>
                </a:r>
              </a:p>
            </c:rich>
          </c:tx>
          <c:layout>
            <c:manualLayout>
              <c:xMode val="edge"/>
              <c:yMode val="edge"/>
              <c:x val="0.0187500708094941"/>
              <c:y val="0.217527771149818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1"/>
            </a:pPr>
            <a:endParaRPr lang="en-US"/>
          </a:p>
        </c:txPr>
        <c:crossAx val="2146868072"/>
        <c:crosses val="autoZero"/>
        <c:crossBetween val="between"/>
        <c:majorUnit val="0.2"/>
      </c:valAx>
      <c:spPr>
        <a:noFill/>
        <a:ln w="25410">
          <a:noFill/>
        </a:ln>
      </c:spPr>
    </c:plotArea>
    <c:legend>
      <c:legendPos val="r"/>
      <c:layout>
        <c:manualLayout>
          <c:xMode val="edge"/>
          <c:yMode val="edge"/>
          <c:x val="0.739600710288572"/>
          <c:y val="0.00270810526179102"/>
          <c:w val="0.260083621622769"/>
          <c:h val="0.167767902738237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40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1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21620734908"/>
          <c:y val="0.049375"/>
          <c:w val="0.796903927405416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GCC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354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2003-2004</c:v>
                </c:pt>
                <c:pt idx="1">
                  <c:v>2004-2005</c:v>
                </c:pt>
                <c:pt idx="2">
                  <c:v>2005-2006</c:v>
                </c:pt>
                <c:pt idx="3">
                  <c:v>2006-2007</c:v>
                </c:pt>
                <c:pt idx="4">
                  <c:v>2007-2008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0.52</c:v>
                </c:pt>
                <c:pt idx="1">
                  <c:v>0.51</c:v>
                </c:pt>
                <c:pt idx="2">
                  <c:v>0.49</c:v>
                </c:pt>
                <c:pt idx="3">
                  <c:v>0.49</c:v>
                </c:pt>
                <c:pt idx="4">
                  <c:v>0.46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Statewide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354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2003-2004</c:v>
                </c:pt>
                <c:pt idx="1">
                  <c:v>2004-2005</c:v>
                </c:pt>
                <c:pt idx="2">
                  <c:v>2005-2006</c:v>
                </c:pt>
                <c:pt idx="3">
                  <c:v>2006-2007</c:v>
                </c:pt>
                <c:pt idx="4">
                  <c:v>2007-2008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0.42</c:v>
                </c:pt>
                <c:pt idx="1">
                  <c:v>0.41</c:v>
                </c:pt>
                <c:pt idx="2">
                  <c:v>0.42</c:v>
                </c:pt>
                <c:pt idx="3">
                  <c:v>0.41</c:v>
                </c:pt>
                <c:pt idx="4">
                  <c:v>0.39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6749400"/>
        <c:axId val="2146729112"/>
      </c:lineChart>
      <c:catAx>
        <c:axId val="21467494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Entering Cohort (Tracked for Six Years)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146729112"/>
        <c:crosses val="autoZero"/>
        <c:auto val="1"/>
        <c:lblAlgn val="ctr"/>
        <c:lblOffset val="100"/>
        <c:noMultiLvlLbl val="0"/>
      </c:catAx>
      <c:valAx>
        <c:axId val="2146729112"/>
        <c:scaling>
          <c:orientation val="minMax"/>
          <c:max val="0.6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Transfer</a:t>
                </a:r>
                <a:r>
                  <a:rPr lang="en-US" baseline="0" dirty="0" smtClean="0"/>
                  <a:t> Rate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444371759170348"/>
              <c:y val="0.15253490813648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46749400"/>
        <c:crosses val="autoZero"/>
        <c:crossBetween val="between"/>
        <c:majorUnit val="0.1"/>
      </c:valAx>
      <c:spPr>
        <a:noFill/>
        <a:ln w="24565">
          <a:noFill/>
        </a:ln>
      </c:spPr>
    </c:plotArea>
    <c:legend>
      <c:legendPos val="r"/>
      <c:layout>
        <c:manualLayout>
          <c:xMode val="edge"/>
          <c:yMode val="edge"/>
          <c:x val="0.619580132513924"/>
          <c:y val="0.441224725730236"/>
          <c:w val="0.296578404071442"/>
          <c:h val="0.200344867675772"/>
        </c:manualLayout>
      </c:layout>
      <c:overlay val="0"/>
      <c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21620734908"/>
          <c:y val="0.049375"/>
          <c:w val="0.796903927405416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GCC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354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2003-2004</c:v>
                </c:pt>
                <c:pt idx="1">
                  <c:v>2004-2005</c:v>
                </c:pt>
                <c:pt idx="2">
                  <c:v>2005-2006</c:v>
                </c:pt>
                <c:pt idx="3">
                  <c:v>2006-2007</c:v>
                </c:pt>
                <c:pt idx="4">
                  <c:v>2007-2008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0.79</c:v>
                </c:pt>
                <c:pt idx="1">
                  <c:v>0.79</c:v>
                </c:pt>
                <c:pt idx="2">
                  <c:v>0.75</c:v>
                </c:pt>
                <c:pt idx="3">
                  <c:v>0.77</c:v>
                </c:pt>
                <c:pt idx="4">
                  <c:v>0.78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Statewide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354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2003-2004</c:v>
                </c:pt>
                <c:pt idx="1">
                  <c:v>2004-2005</c:v>
                </c:pt>
                <c:pt idx="2">
                  <c:v>2005-2006</c:v>
                </c:pt>
                <c:pt idx="3">
                  <c:v>2006-2007</c:v>
                </c:pt>
                <c:pt idx="4">
                  <c:v>2007-2008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0.71</c:v>
                </c:pt>
                <c:pt idx="1">
                  <c:v>0.71</c:v>
                </c:pt>
                <c:pt idx="2">
                  <c:v>0.7</c:v>
                </c:pt>
                <c:pt idx="3">
                  <c:v>0.7</c:v>
                </c:pt>
                <c:pt idx="4">
                  <c:v>0.71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6647144"/>
        <c:axId val="2146636872"/>
      </c:lineChart>
      <c:catAx>
        <c:axId val="2146647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Entering Cohort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146636872"/>
        <c:crosses val="autoZero"/>
        <c:auto val="1"/>
        <c:lblAlgn val="ctr"/>
        <c:lblOffset val="100"/>
        <c:noMultiLvlLbl val="0"/>
      </c:catAx>
      <c:valAx>
        <c:axId val="2146636872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Persistence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459615661609372"/>
              <c:y val="0.23159018986205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46647144"/>
        <c:crosses val="autoZero"/>
        <c:crossBetween val="between"/>
        <c:majorUnit val="0.2"/>
      </c:valAx>
      <c:spPr>
        <a:noFill/>
        <a:ln w="24565">
          <a:noFill/>
        </a:ln>
      </c:spPr>
    </c:plotArea>
    <c:legend>
      <c:legendPos val="r"/>
      <c:layout>
        <c:manualLayout>
          <c:xMode val="edge"/>
          <c:yMode val="edge"/>
          <c:x val="0.619580132513924"/>
          <c:y val="0.441224725730236"/>
          <c:w val="0.296578404071442"/>
          <c:h val="0.200344867675772"/>
        </c:manualLayout>
      </c:layout>
      <c:overlay val="0"/>
      <c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21620734908"/>
          <c:y val="0.049375"/>
          <c:w val="0.796903927405416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GCC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354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2003-2004</c:v>
                </c:pt>
                <c:pt idx="1">
                  <c:v>2004-2005</c:v>
                </c:pt>
                <c:pt idx="2">
                  <c:v>2005-2006</c:v>
                </c:pt>
                <c:pt idx="3">
                  <c:v>2006-2007</c:v>
                </c:pt>
                <c:pt idx="4">
                  <c:v>2007-2008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0.56</c:v>
                </c:pt>
                <c:pt idx="1">
                  <c:v>0.56</c:v>
                </c:pt>
                <c:pt idx="2">
                  <c:v>0.55</c:v>
                </c:pt>
                <c:pt idx="3">
                  <c:v>0.57</c:v>
                </c:pt>
                <c:pt idx="4">
                  <c:v>0.54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Statewide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354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2003-2004</c:v>
                </c:pt>
                <c:pt idx="1">
                  <c:v>2004-2005</c:v>
                </c:pt>
                <c:pt idx="2">
                  <c:v>2005-2006</c:v>
                </c:pt>
                <c:pt idx="3">
                  <c:v>2006-2007</c:v>
                </c:pt>
                <c:pt idx="4">
                  <c:v>2007-2008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0.52</c:v>
                </c:pt>
                <c:pt idx="1">
                  <c:v>0.52</c:v>
                </c:pt>
                <c:pt idx="2">
                  <c:v>0.52</c:v>
                </c:pt>
                <c:pt idx="3">
                  <c:v>0.51</c:v>
                </c:pt>
                <c:pt idx="4">
                  <c:v>0.48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6519608"/>
        <c:axId val="2146509528"/>
      </c:lineChart>
      <c:catAx>
        <c:axId val="2146519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Entering Cohort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146509528"/>
        <c:crosses val="autoZero"/>
        <c:auto val="1"/>
        <c:lblAlgn val="ctr"/>
        <c:lblOffset val="100"/>
        <c:noMultiLvlLbl val="0"/>
      </c:catAx>
      <c:valAx>
        <c:axId val="2146509528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Completion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444371759170348"/>
              <c:y val="0.222468422164028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46519608"/>
        <c:crosses val="autoZero"/>
        <c:crossBetween val="between"/>
        <c:majorUnit val="0.2"/>
      </c:valAx>
      <c:spPr>
        <a:noFill/>
        <a:ln w="24565">
          <a:noFill/>
        </a:ln>
      </c:spPr>
    </c:plotArea>
    <c:legend>
      <c:legendPos val="r"/>
      <c:layout>
        <c:manualLayout>
          <c:xMode val="edge"/>
          <c:yMode val="edge"/>
          <c:x val="0.680555742270021"/>
          <c:y val="0.00033925314509453"/>
          <c:w val="0.296578404071442"/>
          <c:h val="0.200344867675772"/>
        </c:manualLayout>
      </c:layout>
      <c:overlay val="0"/>
      <c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21620734908"/>
          <c:y val="0.049375"/>
          <c:w val="0.796903927405416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GCC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354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Sheet1!$A$2:$A$18</c:f>
              <c:strCache>
                <c:ptCount val="17"/>
                <c:pt idx="0">
                  <c:v>2003-2004</c:v>
                </c:pt>
                <c:pt idx="1">
                  <c:v>2004-2005</c:v>
                </c:pt>
                <c:pt idx="2">
                  <c:v>2005-2006</c:v>
                </c:pt>
                <c:pt idx="3">
                  <c:v>2006-2007</c:v>
                </c:pt>
                <c:pt idx="4">
                  <c:v>2007-2008</c:v>
                </c:pt>
                <c:pt idx="6">
                  <c:v>2003-2004</c:v>
                </c:pt>
                <c:pt idx="7">
                  <c:v>2004-2005</c:v>
                </c:pt>
                <c:pt idx="8">
                  <c:v>2005-2006</c:v>
                </c:pt>
                <c:pt idx="9">
                  <c:v>2006-2007</c:v>
                </c:pt>
                <c:pt idx="10">
                  <c:v>2007-2008</c:v>
                </c:pt>
                <c:pt idx="12">
                  <c:v>2003-2004</c:v>
                </c:pt>
                <c:pt idx="13">
                  <c:v>2004-2005</c:v>
                </c:pt>
                <c:pt idx="14">
                  <c:v>2005-2006</c:v>
                </c:pt>
                <c:pt idx="15">
                  <c:v>2006-2007</c:v>
                </c:pt>
                <c:pt idx="16">
                  <c:v>2007-2008</c:v>
                </c:pt>
              </c:strCache>
            </c:strRef>
          </c:cat>
          <c:val>
            <c:numRef>
              <c:f>Sheet1!$B$2:$B$18</c:f>
              <c:numCache>
                <c:formatCode>0%</c:formatCode>
                <c:ptCount val="17"/>
                <c:pt idx="0">
                  <c:v>0.44</c:v>
                </c:pt>
                <c:pt idx="1">
                  <c:v>0.39</c:v>
                </c:pt>
                <c:pt idx="2">
                  <c:v>0.37</c:v>
                </c:pt>
                <c:pt idx="3">
                  <c:v>0.34</c:v>
                </c:pt>
                <c:pt idx="4">
                  <c:v>0.35</c:v>
                </c:pt>
                <c:pt idx="6">
                  <c:v>0.51</c:v>
                </c:pt>
                <c:pt idx="7">
                  <c:v>0.49</c:v>
                </c:pt>
                <c:pt idx="8">
                  <c:v>0.49</c:v>
                </c:pt>
                <c:pt idx="9">
                  <c:v>0.47</c:v>
                </c:pt>
                <c:pt idx="10">
                  <c:v>0.52</c:v>
                </c:pt>
                <c:pt idx="12">
                  <c:v>0.27</c:v>
                </c:pt>
                <c:pt idx="13">
                  <c:v>0.25</c:v>
                </c:pt>
                <c:pt idx="14">
                  <c:v>0.25</c:v>
                </c:pt>
                <c:pt idx="15">
                  <c:v>0.32</c:v>
                </c:pt>
                <c:pt idx="16">
                  <c:v>0.33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Statewide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354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Sheet1!$A$2:$A$18</c:f>
              <c:strCache>
                <c:ptCount val="17"/>
                <c:pt idx="0">
                  <c:v>2003-2004</c:v>
                </c:pt>
                <c:pt idx="1">
                  <c:v>2004-2005</c:v>
                </c:pt>
                <c:pt idx="2">
                  <c:v>2005-2006</c:v>
                </c:pt>
                <c:pt idx="3">
                  <c:v>2006-2007</c:v>
                </c:pt>
                <c:pt idx="4">
                  <c:v>2007-2008</c:v>
                </c:pt>
                <c:pt idx="6">
                  <c:v>2003-2004</c:v>
                </c:pt>
                <c:pt idx="7">
                  <c:v>2004-2005</c:v>
                </c:pt>
                <c:pt idx="8">
                  <c:v>2005-2006</c:v>
                </c:pt>
                <c:pt idx="9">
                  <c:v>2006-2007</c:v>
                </c:pt>
                <c:pt idx="10">
                  <c:v>2007-2008</c:v>
                </c:pt>
                <c:pt idx="12">
                  <c:v>2003-2004</c:v>
                </c:pt>
                <c:pt idx="13">
                  <c:v>2004-2005</c:v>
                </c:pt>
                <c:pt idx="14">
                  <c:v>2005-2006</c:v>
                </c:pt>
                <c:pt idx="15">
                  <c:v>2006-2007</c:v>
                </c:pt>
                <c:pt idx="16">
                  <c:v>2007-2008</c:v>
                </c:pt>
              </c:strCache>
            </c:strRef>
          </c:cat>
          <c:val>
            <c:numRef>
              <c:f>Sheet1!$C$2:$C$18</c:f>
              <c:numCache>
                <c:formatCode>0%</c:formatCode>
                <c:ptCount val="17"/>
                <c:pt idx="0">
                  <c:v>0.28</c:v>
                </c:pt>
                <c:pt idx="1">
                  <c:v>0.28</c:v>
                </c:pt>
                <c:pt idx="2">
                  <c:v>0.29</c:v>
                </c:pt>
                <c:pt idx="3">
                  <c:v>0.3</c:v>
                </c:pt>
                <c:pt idx="4">
                  <c:v>0.31</c:v>
                </c:pt>
                <c:pt idx="6">
                  <c:v>0.41</c:v>
                </c:pt>
                <c:pt idx="7">
                  <c:v>0.42</c:v>
                </c:pt>
                <c:pt idx="8">
                  <c:v>0.42</c:v>
                </c:pt>
                <c:pt idx="9">
                  <c:v>0.43</c:v>
                </c:pt>
                <c:pt idx="10">
                  <c:v>0.44</c:v>
                </c:pt>
                <c:pt idx="12">
                  <c:v>0.23</c:v>
                </c:pt>
                <c:pt idx="13">
                  <c:v>0.24</c:v>
                </c:pt>
                <c:pt idx="14">
                  <c:v>0.25</c:v>
                </c:pt>
                <c:pt idx="15">
                  <c:v>0.26</c:v>
                </c:pt>
                <c:pt idx="16">
                  <c:v>0.27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0394840"/>
        <c:axId val="2129791032"/>
      </c:lineChart>
      <c:catAx>
        <c:axId val="2130394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Entering Cohort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129791032"/>
        <c:crosses val="autoZero"/>
        <c:auto val="1"/>
        <c:lblAlgn val="ctr"/>
        <c:lblOffset val="100"/>
        <c:noMultiLvlLbl val="0"/>
      </c:catAx>
      <c:valAx>
        <c:axId val="2129791032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Progress Rate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429127856731323"/>
              <c:y val="0.20726547600065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30394840"/>
        <c:crosses val="autoZero"/>
        <c:crossBetween val="between"/>
        <c:majorUnit val="0.2"/>
      </c:valAx>
      <c:spPr>
        <a:noFill/>
        <a:ln w="24565">
          <a:noFill/>
        </a:ln>
      </c:spPr>
    </c:plotArea>
    <c:legend>
      <c:legendPos val="r"/>
      <c:layout>
        <c:manualLayout>
          <c:xMode val="edge"/>
          <c:yMode val="edge"/>
          <c:x val="0.701897205684655"/>
          <c:y val="0.00033925314509453"/>
          <c:w val="0.296578404071442"/>
          <c:h val="0.200344867675772"/>
        </c:manualLayout>
      </c:layout>
      <c:overlay val="0"/>
      <c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Problems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16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Spring 2002</c:v>
                </c:pt>
                <c:pt idx="1">
                  <c:v>Spring 2003</c:v>
                </c:pt>
                <c:pt idx="2">
                  <c:v>Spring 2004</c:v>
                </c:pt>
                <c:pt idx="3">
                  <c:v>Spring 2005</c:v>
                </c:pt>
                <c:pt idx="4">
                  <c:v>Spring 2006</c:v>
                </c:pt>
                <c:pt idx="5">
                  <c:v>Spring 2007</c:v>
                </c:pt>
                <c:pt idx="6">
                  <c:v>Spring 2008</c:v>
                </c:pt>
                <c:pt idx="7">
                  <c:v>Spring 2009</c:v>
                </c:pt>
                <c:pt idx="8">
                  <c:v>Spring 2010</c:v>
                </c:pt>
                <c:pt idx="9">
                  <c:v>Spring 2011</c:v>
                </c:pt>
                <c:pt idx="10">
                  <c:v>Spring 2012</c:v>
                </c:pt>
                <c:pt idx="11">
                  <c:v>Spring 2013</c:v>
                </c:pt>
                <c:pt idx="12">
                  <c:v>Spring 2014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0.29</c:v>
                </c:pt>
                <c:pt idx="1">
                  <c:v>0.42</c:v>
                </c:pt>
                <c:pt idx="2">
                  <c:v>0.38</c:v>
                </c:pt>
                <c:pt idx="3">
                  <c:v>0.33</c:v>
                </c:pt>
                <c:pt idx="4">
                  <c:v>0.29</c:v>
                </c:pt>
                <c:pt idx="5">
                  <c:v>0.27</c:v>
                </c:pt>
                <c:pt idx="6">
                  <c:v>0.25</c:v>
                </c:pt>
                <c:pt idx="7">
                  <c:v>0.33</c:v>
                </c:pt>
                <c:pt idx="8">
                  <c:v>0.47</c:v>
                </c:pt>
                <c:pt idx="9">
                  <c:v>0.76</c:v>
                </c:pt>
                <c:pt idx="10">
                  <c:v>0.52</c:v>
                </c:pt>
                <c:pt idx="11">
                  <c:v>0.56</c:v>
                </c:pt>
                <c:pt idx="12">
                  <c:v>0.44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0389160"/>
        <c:axId val="2140393000"/>
      </c:lineChart>
      <c:catAx>
        <c:axId val="2140389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140393000"/>
        <c:crosses val="autoZero"/>
        <c:auto val="1"/>
        <c:lblAlgn val="ctr"/>
        <c:lblOffset val="100"/>
        <c:noMultiLvlLbl val="0"/>
      </c:catAx>
      <c:valAx>
        <c:axId val="2140393000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84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rPr>
                  <a:t>% of Credit Students with Problems</a:t>
                </a:r>
              </a:p>
              <a:p>
                <a:pPr>
                  <a:defRPr sz="1684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rPr>
                  <a:t>Enrolling in Classes</a:t>
                </a:r>
              </a:p>
            </c:rich>
          </c:tx>
          <c:layout>
            <c:manualLayout>
              <c:xMode val="edge"/>
              <c:yMode val="edge"/>
              <c:x val="0.0444371759170348"/>
              <c:y val="0.15253490813648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40389160"/>
        <c:crosses val="autoZero"/>
        <c:crossBetween val="between"/>
        <c:majorUnit val="0.2"/>
      </c:valAx>
      <c:spPr>
        <a:noFill/>
        <a:ln w="24565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Credit Students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354">
                    <a:solidFill>
                      <a:srgbClr val="FF66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Spring 2008</c:v>
                </c:pt>
                <c:pt idx="1">
                  <c:v>Spring 2009</c:v>
                </c:pt>
                <c:pt idx="2">
                  <c:v>Spring 2010</c:v>
                </c:pt>
                <c:pt idx="3">
                  <c:v>Spring 2011</c:v>
                </c:pt>
                <c:pt idx="4">
                  <c:v>Spring 2012</c:v>
                </c:pt>
                <c:pt idx="5">
                  <c:v>Spring 2013</c:v>
                </c:pt>
                <c:pt idx="6">
                  <c:v>Spring 2014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0.9</c:v>
                </c:pt>
                <c:pt idx="1">
                  <c:v>0.89</c:v>
                </c:pt>
                <c:pt idx="2">
                  <c:v>0.86</c:v>
                </c:pt>
                <c:pt idx="3">
                  <c:v>0.87</c:v>
                </c:pt>
                <c:pt idx="4">
                  <c:v>0.82</c:v>
                </c:pt>
                <c:pt idx="5">
                  <c:v>0.85</c:v>
                </c:pt>
                <c:pt idx="6">
                  <c:v>0.87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Noncredit Students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354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Spring 2008</c:v>
                </c:pt>
                <c:pt idx="1">
                  <c:v>Spring 2009</c:v>
                </c:pt>
                <c:pt idx="2">
                  <c:v>Spring 2010</c:v>
                </c:pt>
                <c:pt idx="3">
                  <c:v>Spring 2011</c:v>
                </c:pt>
                <c:pt idx="4">
                  <c:v>Spring 2012</c:v>
                </c:pt>
                <c:pt idx="5">
                  <c:v>Spring 2013</c:v>
                </c:pt>
                <c:pt idx="6">
                  <c:v>Spring 2014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1">
                  <c:v>0.88</c:v>
                </c:pt>
                <c:pt idx="2">
                  <c:v>0.92</c:v>
                </c:pt>
                <c:pt idx="3">
                  <c:v>0.82</c:v>
                </c:pt>
                <c:pt idx="4">
                  <c:v>0.86</c:v>
                </c:pt>
                <c:pt idx="5">
                  <c:v>0.84</c:v>
                </c:pt>
                <c:pt idx="6">
                  <c:v>0.9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4996120"/>
        <c:axId val="2144999128"/>
      </c:lineChart>
      <c:catAx>
        <c:axId val="2144996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144999128"/>
        <c:crosses val="autoZero"/>
        <c:auto val="1"/>
        <c:lblAlgn val="ctr"/>
        <c:lblOffset val="100"/>
        <c:noMultiLvlLbl val="0"/>
      </c:catAx>
      <c:valAx>
        <c:axId val="2144999128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of Students Saying "Yes"</a:t>
                </a:r>
              </a:p>
            </c:rich>
          </c:tx>
          <c:layout>
            <c:manualLayout>
              <c:xMode val="edge"/>
              <c:yMode val="edge"/>
              <c:x val="0.0444371759170348"/>
              <c:y val="0.15253490813648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44996120"/>
        <c:crosses val="autoZero"/>
        <c:crossBetween val="between"/>
        <c:majorUnit val="0.2"/>
      </c:valAx>
      <c:spPr>
        <a:noFill/>
        <a:ln w="24565">
          <a:noFill/>
        </a:ln>
      </c:spPr>
    </c:plotArea>
    <c:legend>
      <c:legendPos val="r"/>
      <c:layout>
        <c:manualLayout>
          <c:xMode val="edge"/>
          <c:yMode val="edge"/>
          <c:x val="0.770908272517765"/>
          <c:y val="0.416952755905512"/>
          <c:w val="0.216896605531015"/>
          <c:h val="0.182761154855643"/>
        </c:manualLayout>
      </c:layout>
      <c:overlay val="0"/>
      <c:spPr>
        <a:solidFill>
          <a:schemeClr val="bg1"/>
        </a:solidFill>
        <a:ln>
          <a:solidFill>
            <a:schemeClr val="tx2">
              <a:lumMod val="20000"/>
              <a:lumOff val="80000"/>
            </a:schemeClr>
          </a:solidFill>
        </a:ln>
      </c:spPr>
      <c:txPr>
        <a:bodyPr/>
        <a:lstStyle/>
        <a:p>
          <a:pPr>
            <a:defRPr sz="1354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Credit Students</c:v>
                </c:pt>
              </c:strCache>
            </c:strRef>
          </c:tx>
          <c:marker>
            <c:symbol val="none"/>
          </c:marker>
          <c:dLbls>
            <c:dLbl>
              <c:idx val="2"/>
              <c:layout>
                <c:manualLayout>
                  <c:x val="-0.0340183887075091"/>
                  <c:y val="0.044419369524519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111021221432688"/>
                  <c:y val="0.0030222099563971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0195578067985404"/>
                  <c:y val="0.0030222099563971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54">
                    <a:solidFill>
                      <a:srgbClr val="FF66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Spring 2008</c:v>
                </c:pt>
                <c:pt idx="1">
                  <c:v>Spring 2009</c:v>
                </c:pt>
                <c:pt idx="2">
                  <c:v>Spring 2010</c:v>
                </c:pt>
                <c:pt idx="3">
                  <c:v>Spring 2011</c:v>
                </c:pt>
                <c:pt idx="4">
                  <c:v>Spring 2012</c:v>
                </c:pt>
                <c:pt idx="5">
                  <c:v>Spring 2013</c:v>
                </c:pt>
                <c:pt idx="6">
                  <c:v>Spring 2014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0.92</c:v>
                </c:pt>
                <c:pt idx="1">
                  <c:v>0.93</c:v>
                </c:pt>
                <c:pt idx="2">
                  <c:v>0.89</c:v>
                </c:pt>
                <c:pt idx="3">
                  <c:v>0.88</c:v>
                </c:pt>
                <c:pt idx="4">
                  <c:v>0.88</c:v>
                </c:pt>
                <c:pt idx="5">
                  <c:v>0.88</c:v>
                </c:pt>
                <c:pt idx="6">
                  <c:v>0.88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Noncredit Students</c:v>
                </c:pt>
              </c:strCache>
            </c:strRef>
          </c:tx>
          <c:marker>
            <c:symbol val="none"/>
          </c:marker>
          <c:dLbls>
            <c:dLbl>
              <c:idx val="2"/>
              <c:layout>
                <c:manualLayout>
                  <c:x val="-0.0275782600345688"/>
                  <c:y val="-0.072017204268362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502122143268677"/>
                  <c:y val="0.034925457949286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083841463414633"/>
                  <c:y val="-0.030620316335145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54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Spring 2008</c:v>
                </c:pt>
                <c:pt idx="1">
                  <c:v>Spring 2009</c:v>
                </c:pt>
                <c:pt idx="2">
                  <c:v>Spring 2010</c:v>
                </c:pt>
                <c:pt idx="3">
                  <c:v>Spring 2011</c:v>
                </c:pt>
                <c:pt idx="4">
                  <c:v>Spring 2012</c:v>
                </c:pt>
                <c:pt idx="5">
                  <c:v>Spring 2013</c:v>
                </c:pt>
                <c:pt idx="6">
                  <c:v>Spring 2014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1">
                  <c:v>0.91</c:v>
                </c:pt>
                <c:pt idx="2">
                  <c:v>0.91</c:v>
                </c:pt>
                <c:pt idx="3">
                  <c:v>0.87</c:v>
                </c:pt>
                <c:pt idx="4">
                  <c:v>0.94</c:v>
                </c:pt>
                <c:pt idx="5">
                  <c:v>0.88</c:v>
                </c:pt>
                <c:pt idx="6">
                  <c:v>0.94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1439752"/>
        <c:axId val="2141437512"/>
      </c:lineChart>
      <c:catAx>
        <c:axId val="2141439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141437512"/>
        <c:crosses val="autoZero"/>
        <c:auto val="1"/>
        <c:lblAlgn val="ctr"/>
        <c:lblOffset val="100"/>
        <c:noMultiLvlLbl val="0"/>
      </c:catAx>
      <c:valAx>
        <c:axId val="2141437512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of Students Saying "Yes"</a:t>
                </a:r>
              </a:p>
            </c:rich>
          </c:tx>
          <c:layout>
            <c:manualLayout>
              <c:xMode val="edge"/>
              <c:yMode val="edge"/>
              <c:x val="0.0444371759170348"/>
              <c:y val="0.15253490813648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41439752"/>
        <c:crosses val="autoZero"/>
        <c:crossBetween val="between"/>
        <c:majorUnit val="0.2"/>
      </c:valAx>
      <c:spPr>
        <a:noFill/>
        <a:ln w="24565">
          <a:noFill/>
        </a:ln>
      </c:spPr>
    </c:plotArea>
    <c:legend>
      <c:legendPos val="r"/>
      <c:layout>
        <c:manualLayout>
          <c:xMode val="edge"/>
          <c:yMode val="edge"/>
          <c:x val="0.770908272517765"/>
          <c:y val="0.416952755905512"/>
          <c:w val="0.216896605531015"/>
          <c:h val="0.182761154855643"/>
        </c:manualLayout>
      </c:layout>
      <c:overlay val="0"/>
      <c:spPr>
        <a:solidFill>
          <a:schemeClr val="bg1"/>
        </a:solidFill>
        <a:ln>
          <a:solidFill>
            <a:schemeClr val="tx2">
              <a:lumMod val="20000"/>
              <a:lumOff val="80000"/>
            </a:schemeClr>
          </a:solidFill>
        </a:ln>
      </c:spPr>
      <c:txPr>
        <a:bodyPr/>
        <a:lstStyle/>
        <a:p>
          <a:pPr>
            <a:defRPr sz="1354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Credit Students</c:v>
                </c:pt>
              </c:strCache>
            </c:strRef>
          </c:tx>
          <c:marker>
            <c:symbol val="none"/>
          </c:marker>
          <c:dLbls>
            <c:dLbl>
              <c:idx val="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54">
                    <a:solidFill>
                      <a:srgbClr val="FF6600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Spring 2003</c:v>
                </c:pt>
                <c:pt idx="1">
                  <c:v>Spring 2004</c:v>
                </c:pt>
                <c:pt idx="2">
                  <c:v>Spring 2005</c:v>
                </c:pt>
                <c:pt idx="3">
                  <c:v>Spring 2006</c:v>
                </c:pt>
                <c:pt idx="4">
                  <c:v>Spring 2007</c:v>
                </c:pt>
                <c:pt idx="5">
                  <c:v>Spring 2008</c:v>
                </c:pt>
                <c:pt idx="6">
                  <c:v>Spring 2009</c:v>
                </c:pt>
                <c:pt idx="7">
                  <c:v>Spring 2010</c:v>
                </c:pt>
                <c:pt idx="8">
                  <c:v>Spring 2011</c:v>
                </c:pt>
                <c:pt idx="9">
                  <c:v>Spring 2012</c:v>
                </c:pt>
                <c:pt idx="10">
                  <c:v>Spring 2013</c:v>
                </c:pt>
                <c:pt idx="11">
                  <c:v>Spring 2014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0.13</c:v>
                </c:pt>
                <c:pt idx="1">
                  <c:v>0.13</c:v>
                </c:pt>
                <c:pt idx="2">
                  <c:v>0.17</c:v>
                </c:pt>
                <c:pt idx="3">
                  <c:v>0.17</c:v>
                </c:pt>
                <c:pt idx="4">
                  <c:v>0.1</c:v>
                </c:pt>
                <c:pt idx="5">
                  <c:v>0.48</c:v>
                </c:pt>
                <c:pt idx="6">
                  <c:v>0.41</c:v>
                </c:pt>
                <c:pt idx="7">
                  <c:v>0.29</c:v>
                </c:pt>
                <c:pt idx="8">
                  <c:v>0.26</c:v>
                </c:pt>
                <c:pt idx="9">
                  <c:v>0.31</c:v>
                </c:pt>
                <c:pt idx="10">
                  <c:v>0.26</c:v>
                </c:pt>
                <c:pt idx="11">
                  <c:v>0.26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Noncredit Students</c:v>
                </c:pt>
              </c:strCache>
            </c:strRef>
          </c:tx>
          <c:marker>
            <c:symbol val="none"/>
          </c:marker>
          <c:dLbls>
            <c:dLbl>
              <c:idx val="6"/>
              <c:layout>
                <c:manualLayout>
                  <c:x val="-0.0259146341463415"/>
                  <c:y val="-0.093571162369221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54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Spring 2003</c:v>
                </c:pt>
                <c:pt idx="1">
                  <c:v>Spring 2004</c:v>
                </c:pt>
                <c:pt idx="2">
                  <c:v>Spring 2005</c:v>
                </c:pt>
                <c:pt idx="3">
                  <c:v>Spring 2006</c:v>
                </c:pt>
                <c:pt idx="4">
                  <c:v>Spring 2007</c:v>
                </c:pt>
                <c:pt idx="5">
                  <c:v>Spring 2008</c:v>
                </c:pt>
                <c:pt idx="6">
                  <c:v>Spring 2009</c:v>
                </c:pt>
                <c:pt idx="7">
                  <c:v>Spring 2010</c:v>
                </c:pt>
                <c:pt idx="8">
                  <c:v>Spring 2011</c:v>
                </c:pt>
                <c:pt idx="9">
                  <c:v>Spring 2012</c:v>
                </c:pt>
                <c:pt idx="10">
                  <c:v>Spring 2013</c:v>
                </c:pt>
                <c:pt idx="11">
                  <c:v>Spring 2014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6" formatCode="0%">
                  <c:v>0.35</c:v>
                </c:pt>
                <c:pt idx="7" formatCode="0%">
                  <c:v>0.38</c:v>
                </c:pt>
                <c:pt idx="8" formatCode="0%">
                  <c:v>0.29</c:v>
                </c:pt>
                <c:pt idx="9" formatCode="0%">
                  <c:v>0.6</c:v>
                </c:pt>
                <c:pt idx="10" formatCode="0%">
                  <c:v>0.43</c:v>
                </c:pt>
                <c:pt idx="11" formatCode="0%">
                  <c:v>0.54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3816872"/>
        <c:axId val="2140326696"/>
      </c:lineChart>
      <c:catAx>
        <c:axId val="2123816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140326696"/>
        <c:crosses val="autoZero"/>
        <c:auto val="1"/>
        <c:lblAlgn val="ctr"/>
        <c:lblOffset val="100"/>
        <c:noMultiLvlLbl val="0"/>
      </c:catAx>
      <c:valAx>
        <c:axId val="2140326696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Excellent or Good</a:t>
                </a:r>
              </a:p>
            </c:rich>
          </c:tx>
          <c:layout>
            <c:manualLayout>
              <c:xMode val="edge"/>
              <c:yMode val="edge"/>
              <c:x val="0.0444371759170348"/>
              <c:y val="0.15253490813648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23816872"/>
        <c:crosses val="autoZero"/>
        <c:crossBetween val="between"/>
        <c:majorUnit val="0.2"/>
      </c:valAx>
      <c:spPr>
        <a:noFill/>
        <a:ln w="24565">
          <a:noFill/>
        </a:ln>
      </c:spPr>
    </c:plotArea>
    <c:legend>
      <c:legendPos val="r"/>
      <c:layout>
        <c:manualLayout>
          <c:xMode val="edge"/>
          <c:yMode val="edge"/>
          <c:x val="0.569688760322643"/>
          <c:y val="0.000708695467934588"/>
          <c:w val="0.216896605531016"/>
          <c:h val="0.182761154855643"/>
        </c:manualLayout>
      </c:layout>
      <c:overlay val="0"/>
      <c:spPr>
        <a:solidFill>
          <a:schemeClr val="bg1"/>
        </a:solidFill>
        <a:ln>
          <a:solidFill>
            <a:schemeClr val="tx2">
              <a:lumMod val="20000"/>
              <a:lumOff val="80000"/>
            </a:schemeClr>
          </a:solidFill>
        </a:ln>
      </c:spPr>
      <c:txPr>
        <a:bodyPr/>
        <a:lstStyle/>
        <a:p>
          <a:pPr>
            <a:defRPr sz="1354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5380437992126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Age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161" baseline="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  <c:pt idx="10">
                  <c:v>Fall 2012</c:v>
                </c:pt>
                <c:pt idx="11">
                  <c:v>Fall 2013</c:v>
                </c:pt>
              </c:strCache>
            </c:strRef>
          </c:cat>
          <c:val>
            <c:numRef>
              <c:f>Sheet1!$B$2:$B$13</c:f>
              <c:numCache>
                <c:formatCode>#,##0.0</c:formatCode>
                <c:ptCount val="12"/>
                <c:pt idx="0">
                  <c:v>23.0</c:v>
                </c:pt>
                <c:pt idx="1">
                  <c:v>23.0</c:v>
                </c:pt>
                <c:pt idx="2">
                  <c:v>23.0</c:v>
                </c:pt>
                <c:pt idx="3">
                  <c:v>23.0</c:v>
                </c:pt>
                <c:pt idx="4">
                  <c:v>22.0</c:v>
                </c:pt>
                <c:pt idx="5">
                  <c:v>23.0</c:v>
                </c:pt>
                <c:pt idx="6">
                  <c:v>22.0</c:v>
                </c:pt>
                <c:pt idx="7">
                  <c:v>22.0</c:v>
                </c:pt>
                <c:pt idx="8">
                  <c:v>23.0</c:v>
                </c:pt>
                <c:pt idx="9">
                  <c:v>23.0</c:v>
                </c:pt>
                <c:pt idx="10">
                  <c:v>22.0</c:v>
                </c:pt>
                <c:pt idx="11">
                  <c:v>22.0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8664312"/>
        <c:axId val="2128661912"/>
      </c:lineChart>
      <c:catAx>
        <c:axId val="212866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128661912"/>
        <c:crosses val="autoZero"/>
        <c:auto val="1"/>
        <c:lblAlgn val="ctr"/>
        <c:lblOffset val="100"/>
        <c:noMultiLvlLbl val="0"/>
      </c:catAx>
      <c:valAx>
        <c:axId val="2128661912"/>
        <c:scaling>
          <c:orientation val="minMax"/>
          <c:max val="5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Median Age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28664312"/>
        <c:crosses val="autoZero"/>
        <c:crossBetween val="between"/>
        <c:majorUnit val="10.0"/>
      </c:valAx>
      <c:spPr>
        <a:noFill/>
        <a:ln w="2457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Credit Students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354">
                    <a:solidFill>
                      <a:srgbClr val="FF6600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Spring 2008</c:v>
                </c:pt>
                <c:pt idx="1">
                  <c:v>Spring 2009</c:v>
                </c:pt>
                <c:pt idx="2">
                  <c:v>Spring 2010</c:v>
                </c:pt>
                <c:pt idx="3">
                  <c:v>Spring 2011</c:v>
                </c:pt>
                <c:pt idx="4">
                  <c:v>Spring 2012</c:v>
                </c:pt>
                <c:pt idx="5">
                  <c:v>Spring 2013</c:v>
                </c:pt>
                <c:pt idx="6">
                  <c:v>Spring 2014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0.81</c:v>
                </c:pt>
                <c:pt idx="1">
                  <c:v>0.82</c:v>
                </c:pt>
                <c:pt idx="2">
                  <c:v>0.82</c:v>
                </c:pt>
                <c:pt idx="3">
                  <c:v>0.81</c:v>
                </c:pt>
                <c:pt idx="4">
                  <c:v>0.82</c:v>
                </c:pt>
                <c:pt idx="5">
                  <c:v>0.8</c:v>
                </c:pt>
                <c:pt idx="6">
                  <c:v>0.85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Noncredit Students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354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Spring 2008</c:v>
                </c:pt>
                <c:pt idx="1">
                  <c:v>Spring 2009</c:v>
                </c:pt>
                <c:pt idx="2">
                  <c:v>Spring 2010</c:v>
                </c:pt>
                <c:pt idx="3">
                  <c:v>Spring 2011</c:v>
                </c:pt>
                <c:pt idx="4">
                  <c:v>Spring 2012</c:v>
                </c:pt>
                <c:pt idx="5">
                  <c:v>Spring 2013</c:v>
                </c:pt>
                <c:pt idx="6">
                  <c:v>Spring 2014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1">
                  <c:v>0.89</c:v>
                </c:pt>
                <c:pt idx="2">
                  <c:v>0.94</c:v>
                </c:pt>
                <c:pt idx="3">
                  <c:v>0.94</c:v>
                </c:pt>
                <c:pt idx="4">
                  <c:v>0.92</c:v>
                </c:pt>
                <c:pt idx="5">
                  <c:v>0.93</c:v>
                </c:pt>
                <c:pt idx="6">
                  <c:v>0.94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1367432"/>
        <c:axId val="2141370440"/>
      </c:lineChart>
      <c:catAx>
        <c:axId val="2141367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141370440"/>
        <c:crosses val="autoZero"/>
        <c:auto val="1"/>
        <c:lblAlgn val="ctr"/>
        <c:lblOffset val="100"/>
        <c:noMultiLvlLbl val="0"/>
      </c:catAx>
      <c:valAx>
        <c:axId val="2141370440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Excellent or Good</a:t>
                </a:r>
              </a:p>
            </c:rich>
          </c:tx>
          <c:layout>
            <c:manualLayout>
              <c:xMode val="edge"/>
              <c:yMode val="edge"/>
              <c:x val="0.0444371759170348"/>
              <c:y val="0.15253490813648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41367432"/>
        <c:crosses val="autoZero"/>
        <c:crossBetween val="between"/>
        <c:majorUnit val="0.2"/>
      </c:valAx>
      <c:spPr>
        <a:noFill/>
        <a:ln w="24565">
          <a:noFill/>
        </a:ln>
      </c:spPr>
    </c:plotArea>
    <c:legend>
      <c:legendPos val="r"/>
      <c:layout>
        <c:manualLayout>
          <c:xMode val="edge"/>
          <c:yMode val="edge"/>
          <c:x val="0.720603394468984"/>
          <c:y val="0.456952755905512"/>
          <c:w val="0.216896605531016"/>
          <c:h val="0.182761154855643"/>
        </c:manualLayout>
      </c:layout>
      <c:overlay val="0"/>
      <c:spPr>
        <a:solidFill>
          <a:schemeClr val="bg1"/>
        </a:solidFill>
        <a:ln>
          <a:solidFill>
            <a:schemeClr val="tx2">
              <a:lumMod val="20000"/>
              <a:lumOff val="80000"/>
            </a:schemeClr>
          </a:solidFill>
        </a:ln>
      </c:spPr>
      <c:txPr>
        <a:bodyPr/>
        <a:lstStyle/>
        <a:p>
          <a:pPr>
            <a:defRPr sz="1354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9411609372"/>
          <c:y val="0.049375"/>
          <c:w val="0.883794171307855"/>
          <c:h val="0.645063484251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Credit Students</c:v>
                </c:pt>
              </c:strCache>
            </c:strRef>
          </c:tx>
          <c:spPr>
            <a:effectLst/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rgbClr val="FF66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Safety</c:v>
                </c:pt>
                <c:pt idx="1">
                  <c:v>Campus appearance</c:v>
                </c:pt>
                <c:pt idx="2">
                  <c:v>Quality of classes &amp; programs</c:v>
                </c:pt>
                <c:pt idx="3">
                  <c:v>Campus friendliness</c:v>
                </c:pt>
                <c:pt idx="4">
                  <c:v>GCC website</c:v>
                </c:pt>
                <c:pt idx="5">
                  <c:v>Quality of computer labs</c:v>
                </c:pt>
                <c:pt idx="6">
                  <c:v>Faculty concern for students</c:v>
                </c:pt>
                <c:pt idx="7">
                  <c:v>Helpfulness of counselors</c:v>
                </c:pt>
                <c:pt idx="8">
                  <c:v>Student life</c:v>
                </c:pt>
                <c:pt idx="9">
                  <c:v>Student government</c:v>
                </c:pt>
                <c:pt idx="10">
                  <c:v>Availability of online classes</c:v>
                </c:pt>
                <c:pt idx="11">
                  <c:v>Food services</c:v>
                </c:pt>
                <c:pt idx="12">
                  <c:v>Availability of classes</c:v>
                </c:pt>
                <c:pt idx="13">
                  <c:v>Parking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0.85</c:v>
                </c:pt>
                <c:pt idx="1">
                  <c:v>0.83</c:v>
                </c:pt>
                <c:pt idx="2">
                  <c:v>0.78</c:v>
                </c:pt>
                <c:pt idx="3">
                  <c:v>0.77</c:v>
                </c:pt>
                <c:pt idx="4">
                  <c:v>0.76</c:v>
                </c:pt>
                <c:pt idx="5">
                  <c:v>0.73</c:v>
                </c:pt>
                <c:pt idx="6">
                  <c:v>0.73</c:v>
                </c:pt>
                <c:pt idx="7">
                  <c:v>0.66</c:v>
                </c:pt>
                <c:pt idx="8">
                  <c:v>0.65</c:v>
                </c:pt>
                <c:pt idx="9">
                  <c:v>0.62</c:v>
                </c:pt>
                <c:pt idx="10">
                  <c:v>0.55</c:v>
                </c:pt>
                <c:pt idx="11">
                  <c:v>0.52</c:v>
                </c:pt>
                <c:pt idx="12">
                  <c:v>0.49</c:v>
                </c:pt>
                <c:pt idx="13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141317464"/>
        <c:axId val="2141297512"/>
      </c:barChart>
      <c:catAx>
        <c:axId val="2141317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61"/>
            </a:pPr>
            <a:endParaRPr lang="en-US"/>
          </a:p>
        </c:txPr>
        <c:crossAx val="2141297512"/>
        <c:crosses val="autoZero"/>
        <c:auto val="1"/>
        <c:lblAlgn val="ctr"/>
        <c:lblOffset val="100"/>
        <c:noMultiLvlLbl val="0"/>
      </c:catAx>
      <c:valAx>
        <c:axId val="2141297512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Excellent or Good</a:t>
                </a:r>
              </a:p>
            </c:rich>
          </c:tx>
          <c:layout>
            <c:manualLayout>
              <c:xMode val="edge"/>
              <c:yMode val="edge"/>
              <c:x val="0.000229858843864029"/>
              <c:y val="0.15253490813648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41317464"/>
        <c:crosses val="autoZero"/>
        <c:crossBetween val="between"/>
        <c:majorUnit val="0.2"/>
      </c:valAx>
      <c:spPr>
        <a:noFill/>
        <a:ln w="24565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Noncredit Students</c:v>
                </c:pt>
              </c:strCache>
            </c:strRef>
          </c:tx>
          <c:spPr>
            <a:effectLst/>
          </c:spPr>
          <c:invertIfNegative val="0"/>
          <c:dLbls>
            <c:txPr>
              <a:bodyPr/>
              <a:lstStyle/>
              <a:p>
                <a:pPr>
                  <a:defRPr sz="1354">
                    <a:solidFill>
                      <a:srgbClr val="FF66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Quality of classes &amp; programs</c:v>
                </c:pt>
                <c:pt idx="1">
                  <c:v>Faculty concern for students</c:v>
                </c:pt>
                <c:pt idx="2">
                  <c:v>Safety</c:v>
                </c:pt>
                <c:pt idx="3">
                  <c:v>Friendliness to students</c:v>
                </c:pt>
                <c:pt idx="4">
                  <c:v>Helpfulness of counselors</c:v>
                </c:pt>
                <c:pt idx="5">
                  <c:v>Quality of computers &amp; technology</c:v>
                </c:pt>
                <c:pt idx="6">
                  <c:v>Availability of classes</c:v>
                </c:pt>
                <c:pt idx="7">
                  <c:v>Parking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0.97</c:v>
                </c:pt>
                <c:pt idx="1">
                  <c:v>0.95</c:v>
                </c:pt>
                <c:pt idx="2">
                  <c:v>0.94</c:v>
                </c:pt>
                <c:pt idx="3">
                  <c:v>0.93</c:v>
                </c:pt>
                <c:pt idx="4">
                  <c:v>0.88</c:v>
                </c:pt>
                <c:pt idx="5">
                  <c:v>0.84</c:v>
                </c:pt>
                <c:pt idx="6">
                  <c:v>0.84</c:v>
                </c:pt>
                <c:pt idx="7">
                  <c:v>0.54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129682952"/>
        <c:axId val="2123673560"/>
      </c:barChart>
      <c:catAx>
        <c:axId val="2129682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61"/>
            </a:pPr>
            <a:endParaRPr lang="en-US"/>
          </a:p>
        </c:txPr>
        <c:crossAx val="2123673560"/>
        <c:crosses val="autoZero"/>
        <c:auto val="1"/>
        <c:lblAlgn val="ctr"/>
        <c:lblOffset val="100"/>
        <c:noMultiLvlLbl val="0"/>
      </c:catAx>
      <c:valAx>
        <c:axId val="2123673560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Excellent or Good</a:t>
                </a:r>
              </a:p>
            </c:rich>
          </c:tx>
          <c:layout>
            <c:manualLayout>
              <c:xMode val="edge"/>
              <c:yMode val="edge"/>
              <c:x val="0.0444371759170348"/>
              <c:y val="0.15253490813648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29682952"/>
        <c:crosses val="autoZero"/>
        <c:crossBetween val="between"/>
        <c:majorUnit val="0.2"/>
      </c:valAx>
      <c:spPr>
        <a:noFill/>
        <a:ln w="24565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Faculty/Staff</c:v>
                </c:pt>
              </c:strCache>
            </c:strRef>
          </c:tx>
          <c:spPr>
            <a:effectLst/>
          </c:spPr>
          <c:invertIfNegative val="0"/>
          <c:dLbls>
            <c:txPr>
              <a:bodyPr/>
              <a:lstStyle/>
              <a:p>
                <a:pPr>
                  <a:defRPr sz="1354">
                    <a:solidFill>
                      <a:srgbClr val="FF66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Campus constituencies have defined roles</c:v>
                </c:pt>
                <c:pt idx="1">
                  <c:v>College follows well-developed governance process</c:v>
                </c:pt>
                <c:pt idx="2">
                  <c:v>I know how to locate committee minutes</c:v>
                </c:pt>
                <c:pt idx="3">
                  <c:v>The governance committees I serve on function effectively</c:v>
                </c:pt>
                <c:pt idx="4">
                  <c:v>Governance focuses on student needs</c:v>
                </c:pt>
                <c:pt idx="5">
                  <c:v>Governance focuses on the mission statement</c:v>
                </c:pt>
                <c:pt idx="6">
                  <c:v>Governance works effectively</c:v>
                </c:pt>
                <c:pt idx="7">
                  <c:v>Constituencies work together for the good of the college</c:v>
                </c:pt>
                <c:pt idx="8">
                  <c:v>Constituency input is factored into recommendations</c:v>
                </c:pt>
                <c:pt idx="9">
                  <c:v>I am aware of governance decisions</c:v>
                </c:pt>
                <c:pt idx="10">
                  <c:v>Clear process for bringing forward ideas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0.905</c:v>
                </c:pt>
                <c:pt idx="1">
                  <c:v>0.809</c:v>
                </c:pt>
                <c:pt idx="2">
                  <c:v>0.805</c:v>
                </c:pt>
                <c:pt idx="3">
                  <c:v>0.769</c:v>
                </c:pt>
                <c:pt idx="4">
                  <c:v>0.741</c:v>
                </c:pt>
                <c:pt idx="5">
                  <c:v>0.74</c:v>
                </c:pt>
                <c:pt idx="6">
                  <c:v>0.737</c:v>
                </c:pt>
                <c:pt idx="7">
                  <c:v>0.737</c:v>
                </c:pt>
                <c:pt idx="8">
                  <c:v>0.736</c:v>
                </c:pt>
                <c:pt idx="9">
                  <c:v>0.69</c:v>
                </c:pt>
                <c:pt idx="10">
                  <c:v>0.663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141569064"/>
        <c:axId val="2141718968"/>
      </c:barChart>
      <c:catAx>
        <c:axId val="2141569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/>
            </a:pPr>
            <a:endParaRPr lang="en-US"/>
          </a:p>
        </c:txPr>
        <c:crossAx val="2141718968"/>
        <c:crosses val="autoZero"/>
        <c:auto val="1"/>
        <c:lblAlgn val="ctr"/>
        <c:lblOffset val="100"/>
        <c:noMultiLvlLbl val="0"/>
      </c:catAx>
      <c:valAx>
        <c:axId val="2141718968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Who Agree</a:t>
                </a:r>
              </a:p>
            </c:rich>
          </c:tx>
          <c:layout>
            <c:manualLayout>
              <c:xMode val="edge"/>
              <c:yMode val="edge"/>
              <c:x val="0.0444371759170348"/>
              <c:y val="0.15253490813648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41569064"/>
        <c:crosses val="autoZero"/>
        <c:crossBetween val="between"/>
        <c:majorUnit val="0.2"/>
      </c:valAx>
      <c:spPr>
        <a:noFill/>
        <a:ln w="24565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Agreement</c:v>
                </c:pt>
              </c:strCache>
            </c:strRef>
          </c:tx>
          <c:spPr>
            <a:effectLst/>
          </c:spPr>
          <c:invertIfNegative val="0"/>
          <c:dLbls>
            <c:txPr>
              <a:bodyPr/>
              <a:lstStyle/>
              <a:p>
                <a:pPr>
                  <a:defRPr sz="1355">
                    <a:solidFill>
                      <a:srgbClr val="FF66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Commitment to academic excellence</c:v>
                </c:pt>
                <c:pt idx="1">
                  <c:v>Works effectively with external community</c:v>
                </c:pt>
                <c:pt idx="2">
                  <c:v>Supports governance</c:v>
                </c:pt>
                <c:pt idx="3">
                  <c:v>Shows respect for all constituent groups</c:v>
                </c:pt>
                <c:pt idx="4">
                  <c:v>Shows fairness in making decisions</c:v>
                </c:pt>
                <c:pt idx="5">
                  <c:v>Sets priorities in collegial manner</c:v>
                </c:pt>
                <c:pt idx="6">
                  <c:v>Commitment to academic freedom</c:v>
                </c:pt>
                <c:pt idx="7">
                  <c:v>Encourages and solicits input from all groups</c:v>
                </c:pt>
                <c:pt idx="8">
                  <c:v>Accessible</c:v>
                </c:pt>
                <c:pt idx="9">
                  <c:v>Communicates well with constituent groups</c:v>
                </c:pt>
                <c:pt idx="10">
                  <c:v>Effectively controls budget</c:v>
                </c:pt>
                <c:pt idx="11">
                  <c:v>Articulated a vision for the college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0.944</c:v>
                </c:pt>
                <c:pt idx="1">
                  <c:v>0.942</c:v>
                </c:pt>
                <c:pt idx="2">
                  <c:v>0.941</c:v>
                </c:pt>
                <c:pt idx="3">
                  <c:v>0.932</c:v>
                </c:pt>
                <c:pt idx="4">
                  <c:v>0.917</c:v>
                </c:pt>
                <c:pt idx="5">
                  <c:v>0.915</c:v>
                </c:pt>
                <c:pt idx="6">
                  <c:v>0.912</c:v>
                </c:pt>
                <c:pt idx="7">
                  <c:v>0.903</c:v>
                </c:pt>
                <c:pt idx="8">
                  <c:v>0.903</c:v>
                </c:pt>
                <c:pt idx="9">
                  <c:v>0.884</c:v>
                </c:pt>
                <c:pt idx="10">
                  <c:v>0.848</c:v>
                </c:pt>
                <c:pt idx="11">
                  <c:v>0.828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123830216"/>
        <c:axId val="2123833256"/>
      </c:barChart>
      <c:catAx>
        <c:axId val="2123830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/>
            </a:pPr>
            <a:endParaRPr lang="en-US"/>
          </a:p>
        </c:txPr>
        <c:crossAx val="2123833256"/>
        <c:crosses val="autoZero"/>
        <c:auto val="1"/>
        <c:lblAlgn val="ctr"/>
        <c:lblOffset val="100"/>
        <c:noMultiLvlLbl val="0"/>
      </c:catAx>
      <c:valAx>
        <c:axId val="2123833256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Who Agree</a:t>
                </a:r>
              </a:p>
            </c:rich>
          </c:tx>
          <c:layout>
            <c:manualLayout>
              <c:xMode val="edge"/>
              <c:yMode val="edge"/>
              <c:x val="0.0444372394627142"/>
              <c:y val="0.152534827377347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5"/>
            </a:pPr>
            <a:endParaRPr lang="en-US"/>
          </a:p>
        </c:txPr>
        <c:crossAx val="2123830216"/>
        <c:crosses val="autoZero"/>
        <c:crossBetween val="between"/>
        <c:majorUnit val="0.2"/>
      </c:valAx>
      <c:spPr>
        <a:noFill/>
        <a:ln w="24576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2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Agreement</c:v>
                </c:pt>
              </c:strCache>
            </c:strRef>
          </c:tx>
          <c:spPr>
            <a:effectLst/>
          </c:spPr>
          <c:invertIfNegative val="0"/>
          <c:dLbls>
            <c:txPr>
              <a:bodyPr/>
              <a:lstStyle/>
              <a:p>
                <a:pPr>
                  <a:defRPr sz="1354">
                    <a:solidFill>
                      <a:srgbClr val="FF66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Adheres to primary role of policy development</c:v>
                </c:pt>
                <c:pt idx="1">
                  <c:v>Direct as governing board not individuals</c:v>
                </c:pt>
                <c:pt idx="2">
                  <c:v>Protects college from undue pressure</c:v>
                </c:pt>
                <c:pt idx="3">
                  <c:v>Understands and adheres to roles in governance</c:v>
                </c:pt>
                <c:pt idx="4">
                  <c:v>Treats all constituency/community groups equitably and fairly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0.641</c:v>
                </c:pt>
                <c:pt idx="1">
                  <c:v>0.62</c:v>
                </c:pt>
                <c:pt idx="2">
                  <c:v>0.6</c:v>
                </c:pt>
                <c:pt idx="3">
                  <c:v>0.597</c:v>
                </c:pt>
                <c:pt idx="4">
                  <c:v>0.483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140755880"/>
        <c:axId val="2124070280"/>
      </c:barChart>
      <c:catAx>
        <c:axId val="2140755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61"/>
            </a:pPr>
            <a:endParaRPr lang="en-US"/>
          </a:p>
        </c:txPr>
        <c:crossAx val="2124070280"/>
        <c:crosses val="autoZero"/>
        <c:auto val="1"/>
        <c:lblAlgn val="ctr"/>
        <c:lblOffset val="100"/>
        <c:noMultiLvlLbl val="0"/>
      </c:catAx>
      <c:valAx>
        <c:axId val="2124070280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Who Agree</a:t>
                </a:r>
              </a:p>
            </c:rich>
          </c:tx>
          <c:layout>
            <c:manualLayout>
              <c:xMode val="edge"/>
              <c:yMode val="edge"/>
              <c:x val="0.0444372394627142"/>
              <c:y val="0.152534827377347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40755880"/>
        <c:crosses val="autoZero"/>
        <c:crossBetween val="between"/>
        <c:majorUnit val="0.2"/>
      </c:valAx>
      <c:spPr>
        <a:noFill/>
        <a:ln w="24567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Agreement</c:v>
                </c:pt>
              </c:strCache>
            </c:strRef>
          </c:tx>
          <c:spPr>
            <a:effectLst/>
          </c:spPr>
          <c:invertIfNegative val="0"/>
          <c:dLbls>
            <c:txPr>
              <a:bodyPr/>
              <a:lstStyle/>
              <a:p>
                <a:pPr>
                  <a:defRPr sz="1354">
                    <a:solidFill>
                      <a:srgbClr val="FF66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Offers quality instructional programs</c:v>
                </c:pt>
                <c:pt idx="1">
                  <c:v>Faculty have critical role in SLOACs</c:v>
                </c:pt>
                <c:pt idx="2">
                  <c:v>Developed SLOAC</c:v>
                </c:pt>
                <c:pt idx="3">
                  <c:v>Strong basic skills program</c:v>
                </c:pt>
                <c:pt idx="4">
                  <c:v>Support for delivery modes/methodologies</c:v>
                </c:pt>
                <c:pt idx="5">
                  <c:v>Aware of program review</c:v>
                </c:pt>
                <c:pt idx="6">
                  <c:v>Encourages innovation</c:v>
                </c:pt>
                <c:pt idx="7">
                  <c:v>Participated in program review</c:v>
                </c:pt>
                <c:pt idx="8">
                  <c:v>Program review improves programs</c:v>
                </c:pt>
                <c:pt idx="9">
                  <c:v>Effective enrollment management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0.976</c:v>
                </c:pt>
                <c:pt idx="1">
                  <c:v>0.945</c:v>
                </c:pt>
                <c:pt idx="2">
                  <c:v>0.94</c:v>
                </c:pt>
                <c:pt idx="3">
                  <c:v>0.931</c:v>
                </c:pt>
                <c:pt idx="4">
                  <c:v>0.922</c:v>
                </c:pt>
                <c:pt idx="5">
                  <c:v>0.921</c:v>
                </c:pt>
                <c:pt idx="6">
                  <c:v>0.903</c:v>
                </c:pt>
                <c:pt idx="7">
                  <c:v>0.859</c:v>
                </c:pt>
                <c:pt idx="8">
                  <c:v>0.811</c:v>
                </c:pt>
                <c:pt idx="9">
                  <c:v>0.656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145144648"/>
        <c:axId val="2141782088"/>
      </c:barChart>
      <c:catAx>
        <c:axId val="2145144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/>
            </a:pPr>
            <a:endParaRPr lang="en-US"/>
          </a:p>
        </c:txPr>
        <c:crossAx val="2141782088"/>
        <c:crosses val="autoZero"/>
        <c:auto val="1"/>
        <c:lblAlgn val="ctr"/>
        <c:lblOffset val="100"/>
        <c:noMultiLvlLbl val="0"/>
      </c:catAx>
      <c:valAx>
        <c:axId val="2141782088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Who Agree</a:t>
                </a:r>
              </a:p>
            </c:rich>
          </c:tx>
          <c:layout>
            <c:manualLayout>
              <c:xMode val="edge"/>
              <c:yMode val="edge"/>
              <c:x val="0.0444372394627142"/>
              <c:y val="0.152534827377347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45144648"/>
        <c:crosses val="autoZero"/>
        <c:crossBetween val="between"/>
        <c:majorUnit val="0.2"/>
      </c:valAx>
      <c:spPr>
        <a:noFill/>
        <a:ln w="24567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Agreement</c:v>
                </c:pt>
              </c:strCache>
            </c:strRef>
          </c:tx>
          <c:spPr>
            <a:effectLst/>
          </c:spPr>
          <c:invertIfNegative val="0"/>
          <c:dLbls>
            <c:txPr>
              <a:bodyPr/>
              <a:lstStyle/>
              <a:p>
                <a:pPr>
                  <a:defRPr sz="1354">
                    <a:solidFill>
                      <a:srgbClr val="FF66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I am aware of support services available</c:v>
                </c:pt>
                <c:pt idx="1">
                  <c:v>Library serves student needs</c:v>
                </c:pt>
                <c:pt idx="2">
                  <c:v>Student services provide quality assistance</c:v>
                </c:pt>
                <c:pt idx="3">
                  <c:v>GCC responds effectively to student needs</c:v>
                </c:pt>
                <c:pt idx="4">
                  <c:v>Student services open sufficient hours</c:v>
                </c:pt>
                <c:pt idx="5">
                  <c:v>Students aware of support services available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0.934</c:v>
                </c:pt>
                <c:pt idx="1">
                  <c:v>0.899</c:v>
                </c:pt>
                <c:pt idx="2">
                  <c:v>0.814</c:v>
                </c:pt>
                <c:pt idx="3">
                  <c:v>0.783</c:v>
                </c:pt>
                <c:pt idx="4">
                  <c:v>0.745</c:v>
                </c:pt>
                <c:pt idx="5">
                  <c:v>0.689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144796152"/>
        <c:axId val="2144600712"/>
      </c:barChart>
      <c:catAx>
        <c:axId val="2144796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61"/>
            </a:pPr>
            <a:endParaRPr lang="en-US"/>
          </a:p>
        </c:txPr>
        <c:crossAx val="2144600712"/>
        <c:crosses val="autoZero"/>
        <c:auto val="1"/>
        <c:lblAlgn val="ctr"/>
        <c:lblOffset val="100"/>
        <c:noMultiLvlLbl val="0"/>
      </c:catAx>
      <c:valAx>
        <c:axId val="2144600712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Who Agree</a:t>
                </a:r>
              </a:p>
            </c:rich>
          </c:tx>
          <c:layout>
            <c:manualLayout>
              <c:xMode val="edge"/>
              <c:yMode val="edge"/>
              <c:x val="0.0444372394627142"/>
              <c:y val="0.152534827377347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44796152"/>
        <c:crosses val="autoZero"/>
        <c:crossBetween val="between"/>
        <c:majorUnit val="0.2"/>
      </c:valAx>
      <c:spPr>
        <a:noFill/>
        <a:ln w="24567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Agreement</c:v>
                </c:pt>
              </c:strCache>
            </c:strRef>
          </c:tx>
          <c:spPr>
            <a:effectLst/>
          </c:spPr>
          <c:invertIfNegative val="0"/>
          <c:dLbls>
            <c:txPr>
              <a:bodyPr/>
              <a:lstStyle/>
              <a:p>
                <a:pPr>
                  <a:defRPr sz="1354">
                    <a:solidFill>
                      <a:srgbClr val="FF66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Student learning is key to mission</c:v>
                </c:pt>
                <c:pt idx="1">
                  <c:v>I am familiar with mission statement</c:v>
                </c:pt>
                <c:pt idx="2">
                  <c:v>Aware of integrating planning, program review, resource allocation</c:v>
                </c:pt>
                <c:pt idx="3">
                  <c:v>EMP process inclusive of everyone</c:v>
                </c:pt>
                <c:pt idx="4">
                  <c:v>I have participated in discussions of mission statement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0.936</c:v>
                </c:pt>
                <c:pt idx="1">
                  <c:v>0.914</c:v>
                </c:pt>
                <c:pt idx="2">
                  <c:v>0.791</c:v>
                </c:pt>
                <c:pt idx="3">
                  <c:v>0.727</c:v>
                </c:pt>
                <c:pt idx="4">
                  <c:v>0.612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123965512"/>
        <c:axId val="2123968552"/>
      </c:barChart>
      <c:catAx>
        <c:axId val="2123965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61"/>
            </a:pPr>
            <a:endParaRPr lang="en-US"/>
          </a:p>
        </c:txPr>
        <c:crossAx val="2123968552"/>
        <c:crosses val="autoZero"/>
        <c:auto val="1"/>
        <c:lblAlgn val="ctr"/>
        <c:lblOffset val="100"/>
        <c:noMultiLvlLbl val="0"/>
      </c:catAx>
      <c:valAx>
        <c:axId val="2123968552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Who Agree</a:t>
                </a:r>
              </a:p>
            </c:rich>
          </c:tx>
          <c:layout>
            <c:manualLayout>
              <c:xMode val="edge"/>
              <c:yMode val="edge"/>
              <c:x val="0.0444372394627142"/>
              <c:y val="0.152534827377347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23965512"/>
        <c:crosses val="autoZero"/>
        <c:crossBetween val="between"/>
        <c:majorUnit val="0.2"/>
      </c:valAx>
      <c:spPr>
        <a:noFill/>
        <a:ln w="24567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Agreement</c:v>
                </c:pt>
              </c:strCache>
            </c:strRef>
          </c:tx>
          <c:spPr>
            <a:effectLst/>
          </c:spPr>
          <c:invertIfNegative val="0"/>
          <c:dLbls>
            <c:txPr>
              <a:bodyPr/>
              <a:lstStyle/>
              <a:p>
                <a:pPr>
                  <a:defRPr sz="1354">
                    <a:solidFill>
                      <a:srgbClr val="FF66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Clear process for hiring competent faculty</c:v>
                </c:pt>
                <c:pt idx="1">
                  <c:v>Clear process for evaluating faculty</c:v>
                </c:pt>
                <c:pt idx="2">
                  <c:v>Sufficient professional development</c:v>
                </c:pt>
                <c:pt idx="3">
                  <c:v>Clear process for hiring competent classified</c:v>
                </c:pt>
                <c:pt idx="4">
                  <c:v>Clear process for hiring competent administrators</c:v>
                </c:pt>
                <c:pt idx="5">
                  <c:v>Clear process for evaluating classified</c:v>
                </c:pt>
                <c:pt idx="6">
                  <c:v>Grievances handled fairly</c:v>
                </c:pt>
                <c:pt idx="7">
                  <c:v>Clear process for evaluating administrators</c:v>
                </c:pt>
                <c:pt idx="8">
                  <c:v>Clear process for evaluating Board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0.756</c:v>
                </c:pt>
                <c:pt idx="1">
                  <c:v>0.755</c:v>
                </c:pt>
                <c:pt idx="2">
                  <c:v>0.744</c:v>
                </c:pt>
                <c:pt idx="3">
                  <c:v>0.71</c:v>
                </c:pt>
                <c:pt idx="4">
                  <c:v>0.68</c:v>
                </c:pt>
                <c:pt idx="5">
                  <c:v>0.679</c:v>
                </c:pt>
                <c:pt idx="6">
                  <c:v>0.667</c:v>
                </c:pt>
                <c:pt idx="7">
                  <c:v>0.565</c:v>
                </c:pt>
                <c:pt idx="8">
                  <c:v>0.462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141760440"/>
        <c:axId val="2144901528"/>
      </c:barChart>
      <c:catAx>
        <c:axId val="2141760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61"/>
            </a:pPr>
            <a:endParaRPr lang="en-US"/>
          </a:p>
        </c:txPr>
        <c:crossAx val="2144901528"/>
        <c:crosses val="autoZero"/>
        <c:auto val="1"/>
        <c:lblAlgn val="ctr"/>
        <c:lblOffset val="100"/>
        <c:noMultiLvlLbl val="0"/>
      </c:catAx>
      <c:valAx>
        <c:axId val="2144901528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Who Agree</a:t>
                </a:r>
              </a:p>
            </c:rich>
          </c:tx>
          <c:layout>
            <c:manualLayout>
              <c:xMode val="edge"/>
              <c:yMode val="edge"/>
              <c:x val="0.0444372394627142"/>
              <c:y val="0.152534827377347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41760440"/>
        <c:crosses val="autoZero"/>
        <c:crossBetween val="between"/>
        <c:majorUnit val="0.2"/>
      </c:valAx>
      <c:spPr>
        <a:noFill/>
        <a:ln w="24567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5380437992126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Age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161" baseline="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  <c:pt idx="10">
                  <c:v>Fall 2012</c:v>
                </c:pt>
                <c:pt idx="11">
                  <c:v>Fall 2013</c:v>
                </c:pt>
              </c:strCache>
            </c:strRef>
          </c:cat>
          <c:val>
            <c:numRef>
              <c:f>Sheet1!$B$2:$B$13</c:f>
              <c:numCache>
                <c:formatCode>#,##0.0</c:formatCode>
                <c:ptCount val="12"/>
                <c:pt idx="0">
                  <c:v>37.0</c:v>
                </c:pt>
                <c:pt idx="1">
                  <c:v>39.0</c:v>
                </c:pt>
                <c:pt idx="2">
                  <c:v>39.0</c:v>
                </c:pt>
                <c:pt idx="3">
                  <c:v>40.0</c:v>
                </c:pt>
                <c:pt idx="4">
                  <c:v>40.0</c:v>
                </c:pt>
                <c:pt idx="5">
                  <c:v>42.0</c:v>
                </c:pt>
                <c:pt idx="6">
                  <c:v>42.0</c:v>
                </c:pt>
                <c:pt idx="7">
                  <c:v>43.0</c:v>
                </c:pt>
                <c:pt idx="8">
                  <c:v>43.0</c:v>
                </c:pt>
                <c:pt idx="9">
                  <c:v>45.0</c:v>
                </c:pt>
                <c:pt idx="10">
                  <c:v>43.0</c:v>
                </c:pt>
                <c:pt idx="11">
                  <c:v>42.3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6927992"/>
        <c:axId val="2128611800"/>
      </c:lineChart>
      <c:catAx>
        <c:axId val="2146927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128611800"/>
        <c:crosses val="autoZero"/>
        <c:auto val="1"/>
        <c:lblAlgn val="ctr"/>
        <c:lblOffset val="100"/>
        <c:noMultiLvlLbl val="0"/>
      </c:catAx>
      <c:valAx>
        <c:axId val="2128611800"/>
        <c:scaling>
          <c:orientation val="minMax"/>
          <c:max val="5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Median Age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46927992"/>
        <c:crosses val="autoZero"/>
        <c:crossBetween val="between"/>
        <c:majorUnit val="10.0"/>
      </c:valAx>
      <c:spPr>
        <a:noFill/>
        <a:ln w="2457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Agreement</c:v>
                </c:pt>
              </c:strCache>
            </c:strRef>
          </c:tx>
          <c:spPr>
            <a:effectLst/>
          </c:spPr>
          <c:invertIfNegative val="0"/>
          <c:dLbls>
            <c:txPr>
              <a:bodyPr/>
              <a:lstStyle/>
              <a:p>
                <a:pPr>
                  <a:defRPr sz="1354">
                    <a:solidFill>
                      <a:srgbClr val="FF66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Garfield campus attractive</c:v>
                </c:pt>
                <c:pt idx="1">
                  <c:v>Main campus attractive</c:v>
                </c:pt>
                <c:pt idx="2">
                  <c:v>Main campus safe</c:v>
                </c:pt>
                <c:pt idx="3">
                  <c:v>Garfield campus safe</c:v>
                </c:pt>
                <c:pt idx="4">
                  <c:v>Facilities well maintained</c:v>
                </c:pt>
                <c:pt idx="5">
                  <c:v>Adequate office space</c:v>
                </c:pt>
                <c:pt idx="6">
                  <c:v>Facilities clean</c:v>
                </c:pt>
                <c:pt idx="7">
                  <c:v>Adequate equipment</c:v>
                </c:pt>
                <c:pt idx="8">
                  <c:v>Food services satisfactory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0.977</c:v>
                </c:pt>
                <c:pt idx="1">
                  <c:v>0.95</c:v>
                </c:pt>
                <c:pt idx="2">
                  <c:v>0.945</c:v>
                </c:pt>
                <c:pt idx="3">
                  <c:v>0.865</c:v>
                </c:pt>
                <c:pt idx="4">
                  <c:v>0.684</c:v>
                </c:pt>
                <c:pt idx="5">
                  <c:v>0.65</c:v>
                </c:pt>
                <c:pt idx="6">
                  <c:v>0.646</c:v>
                </c:pt>
                <c:pt idx="7">
                  <c:v>0.628</c:v>
                </c:pt>
                <c:pt idx="8">
                  <c:v>0.505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144388456"/>
        <c:axId val="-2136664712"/>
      </c:barChart>
      <c:catAx>
        <c:axId val="2144388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61"/>
            </a:pPr>
            <a:endParaRPr lang="en-US"/>
          </a:p>
        </c:txPr>
        <c:crossAx val="-2136664712"/>
        <c:crosses val="autoZero"/>
        <c:auto val="1"/>
        <c:lblAlgn val="ctr"/>
        <c:lblOffset val="100"/>
        <c:noMultiLvlLbl val="0"/>
      </c:catAx>
      <c:valAx>
        <c:axId val="-2136664712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Who Agree</a:t>
                </a:r>
              </a:p>
            </c:rich>
          </c:tx>
          <c:layout>
            <c:manualLayout>
              <c:xMode val="edge"/>
              <c:yMode val="edge"/>
              <c:x val="0.0444372394627142"/>
              <c:y val="0.152534827377347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44388456"/>
        <c:crosses val="autoZero"/>
        <c:crossBetween val="between"/>
        <c:majorUnit val="0.2"/>
      </c:valAx>
      <c:spPr>
        <a:noFill/>
        <a:ln w="24567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Agreement</c:v>
                </c:pt>
              </c:strCache>
            </c:strRef>
          </c:tx>
          <c:spPr>
            <a:effectLst/>
          </c:spPr>
          <c:invertIfNegative val="0"/>
          <c:dLbls>
            <c:txPr>
              <a:bodyPr/>
              <a:lstStyle/>
              <a:p>
                <a:pPr>
                  <a:defRPr sz="1354">
                    <a:solidFill>
                      <a:srgbClr val="FF66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Tech meets communication needs</c:v>
                </c:pt>
                <c:pt idx="1">
                  <c:v>Tech meets sharing information needs</c:v>
                </c:pt>
                <c:pt idx="2">
                  <c:v>Tech meets student services needs</c:v>
                </c:pt>
                <c:pt idx="3">
                  <c:v>Tech meets administrative needs</c:v>
                </c:pt>
                <c:pt idx="4">
                  <c:v>Tech meets distance education needs</c:v>
                </c:pt>
                <c:pt idx="5">
                  <c:v>Tech meets needs of traditional delivery</c:v>
                </c:pt>
                <c:pt idx="6">
                  <c:v>Tech support appropriate and effective</c:v>
                </c:pt>
                <c:pt idx="7">
                  <c:v>Tech used effectively</c:v>
                </c:pt>
                <c:pt idx="8">
                  <c:v>Tech planning integrated with institutional planning</c:v>
                </c:pt>
                <c:pt idx="9">
                  <c:v>Tech planning uses evaluation</c:v>
                </c:pt>
                <c:pt idx="10">
                  <c:v>Tech resources distributed effectively</c:v>
                </c:pt>
                <c:pt idx="11">
                  <c:v>Tech training sufficient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0.887</c:v>
                </c:pt>
                <c:pt idx="1">
                  <c:v>0.804</c:v>
                </c:pt>
                <c:pt idx="2">
                  <c:v>0.731</c:v>
                </c:pt>
                <c:pt idx="3">
                  <c:v>0.722</c:v>
                </c:pt>
                <c:pt idx="4">
                  <c:v>0.709</c:v>
                </c:pt>
                <c:pt idx="5">
                  <c:v>0.704</c:v>
                </c:pt>
                <c:pt idx="6">
                  <c:v>0.63</c:v>
                </c:pt>
                <c:pt idx="7">
                  <c:v>0.622</c:v>
                </c:pt>
                <c:pt idx="8">
                  <c:v>0.57</c:v>
                </c:pt>
                <c:pt idx="9">
                  <c:v>0.566</c:v>
                </c:pt>
                <c:pt idx="10">
                  <c:v>0.563</c:v>
                </c:pt>
                <c:pt idx="11">
                  <c:v>0.547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140517656"/>
        <c:axId val="2140624808"/>
      </c:barChart>
      <c:catAx>
        <c:axId val="2140517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/>
            </a:pPr>
            <a:endParaRPr lang="en-US"/>
          </a:p>
        </c:txPr>
        <c:crossAx val="2140624808"/>
        <c:crosses val="autoZero"/>
        <c:auto val="1"/>
        <c:lblAlgn val="ctr"/>
        <c:lblOffset val="100"/>
        <c:noMultiLvlLbl val="0"/>
      </c:catAx>
      <c:valAx>
        <c:axId val="2140624808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Who Agree</a:t>
                </a:r>
              </a:p>
            </c:rich>
          </c:tx>
          <c:layout>
            <c:manualLayout>
              <c:xMode val="edge"/>
              <c:yMode val="edge"/>
              <c:x val="0.0444372394627142"/>
              <c:y val="0.152534827377347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40517656"/>
        <c:crosses val="autoZero"/>
        <c:crossBetween val="between"/>
        <c:majorUnit val="0.2"/>
      </c:valAx>
      <c:spPr>
        <a:noFill/>
        <a:ln w="24567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Agreement</c:v>
                </c:pt>
              </c:strCache>
            </c:strRef>
          </c:tx>
          <c:spPr>
            <a:effectLst/>
          </c:spPr>
          <c:invertIfNegative val="0"/>
          <c:dLbls>
            <c:txPr>
              <a:bodyPr/>
              <a:lstStyle/>
              <a:p>
                <a:pPr>
                  <a:defRPr sz="1354">
                    <a:solidFill>
                      <a:srgbClr val="FF66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I understand how program review connects to budgeting</c:v>
                </c:pt>
                <c:pt idx="1">
                  <c:v>I understand budget process</c:v>
                </c:pt>
                <c:pt idx="2">
                  <c:v>I have seen presentation about integrated planning</c:v>
                </c:pt>
                <c:pt idx="3">
                  <c:v>Resources allocated to activities that benefit student learning</c:v>
                </c:pt>
                <c:pt idx="4">
                  <c:v>Budget process is effective</c:v>
                </c:pt>
                <c:pt idx="5">
                  <c:v>I have used budget web page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0.641</c:v>
                </c:pt>
                <c:pt idx="1">
                  <c:v>0.599</c:v>
                </c:pt>
                <c:pt idx="2">
                  <c:v>0.55</c:v>
                </c:pt>
                <c:pt idx="3">
                  <c:v>0.437</c:v>
                </c:pt>
                <c:pt idx="4">
                  <c:v>0.417</c:v>
                </c:pt>
                <c:pt idx="5">
                  <c:v>0.393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140868776"/>
        <c:axId val="2140499688"/>
      </c:barChart>
      <c:catAx>
        <c:axId val="2140868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61"/>
            </a:pPr>
            <a:endParaRPr lang="en-US"/>
          </a:p>
        </c:txPr>
        <c:crossAx val="2140499688"/>
        <c:crosses val="autoZero"/>
        <c:auto val="1"/>
        <c:lblAlgn val="ctr"/>
        <c:lblOffset val="100"/>
        <c:noMultiLvlLbl val="0"/>
      </c:catAx>
      <c:valAx>
        <c:axId val="2140499688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Who Agree</a:t>
                </a:r>
              </a:p>
            </c:rich>
          </c:tx>
          <c:layout>
            <c:manualLayout>
              <c:xMode val="edge"/>
              <c:yMode val="edge"/>
              <c:x val="0.0444372394627142"/>
              <c:y val="0.152534827377347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40868776"/>
        <c:crosses val="autoZero"/>
        <c:crossBetween val="between"/>
        <c:majorUnit val="0.2"/>
      </c:valAx>
      <c:spPr>
        <a:noFill/>
        <a:ln w="24567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Agreement</c:v>
                </c:pt>
              </c:strCache>
            </c:strRef>
          </c:tx>
          <c:spPr>
            <a:effectLst/>
          </c:spPr>
          <c:invertIfNegative val="0"/>
          <c:dLbls>
            <c:txPr>
              <a:bodyPr/>
              <a:lstStyle/>
              <a:p>
                <a:pPr>
                  <a:defRPr sz="1354">
                    <a:solidFill>
                      <a:srgbClr val="FF66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GCC higher student satisfaction than other CCs</c:v>
                </c:pt>
                <c:pt idx="1">
                  <c:v>GCC effectively coordinates with external partners</c:v>
                </c:pt>
                <c:pt idx="2">
                  <c:v>Public understands importance of GCC</c:v>
                </c:pt>
                <c:pt idx="3">
                  <c:v>Main Campus and Garfield Campus communicate effectively</c:v>
                </c:pt>
                <c:pt idx="4">
                  <c:v>Administration communicates effectively with constituent groups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0.829</c:v>
                </c:pt>
                <c:pt idx="1">
                  <c:v>0.811</c:v>
                </c:pt>
                <c:pt idx="2">
                  <c:v>0.793</c:v>
                </c:pt>
                <c:pt idx="3">
                  <c:v>0.631</c:v>
                </c:pt>
                <c:pt idx="4">
                  <c:v>0.617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140604616"/>
        <c:axId val="2124303304"/>
      </c:barChart>
      <c:catAx>
        <c:axId val="2140604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61"/>
            </a:pPr>
            <a:endParaRPr lang="en-US"/>
          </a:p>
        </c:txPr>
        <c:crossAx val="2124303304"/>
        <c:crosses val="autoZero"/>
        <c:auto val="1"/>
        <c:lblAlgn val="ctr"/>
        <c:lblOffset val="100"/>
        <c:noMultiLvlLbl val="0"/>
      </c:catAx>
      <c:valAx>
        <c:axId val="2124303304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Who Agree</a:t>
                </a:r>
              </a:p>
            </c:rich>
          </c:tx>
          <c:layout>
            <c:manualLayout>
              <c:xMode val="edge"/>
              <c:yMode val="edge"/>
              <c:x val="0.0444372394627142"/>
              <c:y val="0.152534827377347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40604616"/>
        <c:crosses val="autoZero"/>
        <c:crossBetween val="between"/>
        <c:majorUnit val="0.2"/>
      </c:valAx>
      <c:spPr>
        <a:noFill/>
        <a:ln w="24567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21620734908"/>
          <c:y val="0.049375"/>
          <c:w val="0.601782031430172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White/Anglo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  <c:pt idx="10">
                  <c:v>Fall 2012</c:v>
                </c:pt>
                <c:pt idx="11">
                  <c:v>Fall 2013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0.18</c:v>
                </c:pt>
                <c:pt idx="1">
                  <c:v>0.16</c:v>
                </c:pt>
                <c:pt idx="2">
                  <c:v>0.17</c:v>
                </c:pt>
                <c:pt idx="3">
                  <c:v>0.16</c:v>
                </c:pt>
                <c:pt idx="4">
                  <c:v>0.15</c:v>
                </c:pt>
                <c:pt idx="5">
                  <c:v>0.16</c:v>
                </c:pt>
                <c:pt idx="6">
                  <c:v>0.15</c:v>
                </c:pt>
                <c:pt idx="7">
                  <c:v>0.14</c:v>
                </c:pt>
                <c:pt idx="8">
                  <c:v>0.11</c:v>
                </c:pt>
                <c:pt idx="9">
                  <c:v>0.19</c:v>
                </c:pt>
                <c:pt idx="10">
                  <c:v>0.19</c:v>
                </c:pt>
                <c:pt idx="11">
                  <c:v>0.18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White/Armenian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  <c:pt idx="10">
                  <c:v>Fall 2012</c:v>
                </c:pt>
                <c:pt idx="11">
                  <c:v>Fall 2013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0.31</c:v>
                </c:pt>
                <c:pt idx="1">
                  <c:v>0.32</c:v>
                </c:pt>
                <c:pt idx="2">
                  <c:v>0.33</c:v>
                </c:pt>
                <c:pt idx="3">
                  <c:v>0.33</c:v>
                </c:pt>
                <c:pt idx="4">
                  <c:v>0.33</c:v>
                </c:pt>
                <c:pt idx="5">
                  <c:v>0.32</c:v>
                </c:pt>
                <c:pt idx="6">
                  <c:v>0.34</c:v>
                </c:pt>
                <c:pt idx="7">
                  <c:v>0.36</c:v>
                </c:pt>
                <c:pt idx="8">
                  <c:v>0.34</c:v>
                </c:pt>
                <c:pt idx="9">
                  <c:v>0.32</c:v>
                </c:pt>
                <c:pt idx="10">
                  <c:v>0.32</c:v>
                </c:pt>
                <c:pt idx="11">
                  <c:v>0.33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Latino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  <c:pt idx="10">
                  <c:v>Fall 2012</c:v>
                </c:pt>
                <c:pt idx="11">
                  <c:v>Fall 2013</c:v>
                </c:pt>
              </c:strCache>
            </c:strRef>
          </c:cat>
          <c:val>
            <c:numRef>
              <c:f>Sheet1!$D$2:$D$13</c:f>
              <c:numCache>
                <c:formatCode>0%</c:formatCode>
                <c:ptCount val="12"/>
                <c:pt idx="0">
                  <c:v>0.24</c:v>
                </c:pt>
                <c:pt idx="1">
                  <c:v>0.24</c:v>
                </c:pt>
                <c:pt idx="2">
                  <c:v>0.24</c:v>
                </c:pt>
                <c:pt idx="3">
                  <c:v>0.24</c:v>
                </c:pt>
                <c:pt idx="4">
                  <c:v>0.24</c:v>
                </c:pt>
                <c:pt idx="5">
                  <c:v>0.24</c:v>
                </c:pt>
                <c:pt idx="6">
                  <c:v>0.23</c:v>
                </c:pt>
                <c:pt idx="7">
                  <c:v>0.23</c:v>
                </c:pt>
                <c:pt idx="8">
                  <c:v>0.22</c:v>
                </c:pt>
                <c:pt idx="9">
                  <c:v>0.21</c:v>
                </c:pt>
                <c:pt idx="10">
                  <c:v>0.27</c:v>
                </c:pt>
                <c:pt idx="11">
                  <c:v>0.29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  <c:pt idx="10">
                  <c:v>Fall 2012</c:v>
                </c:pt>
                <c:pt idx="11">
                  <c:v>Fall 2013</c:v>
                </c:pt>
              </c:strCache>
            </c:strRef>
          </c:cat>
          <c:val>
            <c:numRef>
              <c:f>Sheet1!$E$2:$E$13</c:f>
              <c:numCache>
                <c:formatCode>0%</c:formatCode>
                <c:ptCount val="12"/>
                <c:pt idx="0">
                  <c:v>0.11</c:v>
                </c:pt>
                <c:pt idx="1">
                  <c:v>0.11</c:v>
                </c:pt>
                <c:pt idx="2">
                  <c:v>0.11</c:v>
                </c:pt>
                <c:pt idx="3">
                  <c:v>0.11</c:v>
                </c:pt>
                <c:pt idx="4">
                  <c:v>0.11</c:v>
                </c:pt>
                <c:pt idx="5">
                  <c:v>0.1</c:v>
                </c:pt>
                <c:pt idx="6">
                  <c:v>0.1</c:v>
                </c:pt>
                <c:pt idx="7">
                  <c:v>0.09</c:v>
                </c:pt>
                <c:pt idx="8">
                  <c:v>0.08</c:v>
                </c:pt>
                <c:pt idx="9">
                  <c:v>0.08</c:v>
                </c:pt>
                <c:pt idx="10">
                  <c:v>0.09</c:v>
                </c:pt>
                <c:pt idx="11">
                  <c:v>0.09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Filipino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  <c:pt idx="10">
                  <c:v>Fall 2012</c:v>
                </c:pt>
                <c:pt idx="11">
                  <c:v>Fall 2013</c:v>
                </c:pt>
              </c:strCache>
            </c:strRef>
          </c:cat>
          <c:val>
            <c:numRef>
              <c:f>Sheet1!$F$2:$F$13</c:f>
              <c:numCache>
                <c:formatCode>0%</c:formatCode>
                <c:ptCount val="12"/>
                <c:pt idx="0">
                  <c:v>0.05</c:v>
                </c:pt>
                <c:pt idx="1">
                  <c:v>0.05</c:v>
                </c:pt>
                <c:pt idx="2">
                  <c:v>0.06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7">
                  <c:v>0.04</c:v>
                </c:pt>
                <c:pt idx="8">
                  <c:v>0.04</c:v>
                </c:pt>
                <c:pt idx="9">
                  <c:v>0.04</c:v>
                </c:pt>
                <c:pt idx="10">
                  <c:v>0.05</c:v>
                </c:pt>
                <c:pt idx="11">
                  <c:v>0.05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Black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  <c:pt idx="10">
                  <c:v>Fall 2012</c:v>
                </c:pt>
                <c:pt idx="11">
                  <c:v>Fall 2013</c:v>
                </c:pt>
              </c:strCache>
            </c:strRef>
          </c:cat>
          <c:val>
            <c:numRef>
              <c:f>Sheet1!$G$2:$G$13</c:f>
              <c:numCache>
                <c:formatCode>0%</c:formatCode>
                <c:ptCount val="12"/>
                <c:pt idx="0">
                  <c:v>0.03</c:v>
                </c:pt>
                <c:pt idx="1">
                  <c:v>0.03</c:v>
                </c:pt>
                <c:pt idx="2">
                  <c:v>0.03</c:v>
                </c:pt>
                <c:pt idx="3">
                  <c:v>0.03</c:v>
                </c:pt>
                <c:pt idx="4">
                  <c:v>0.03</c:v>
                </c:pt>
                <c:pt idx="5">
                  <c:v>0.03</c:v>
                </c:pt>
                <c:pt idx="6">
                  <c:v>0.03</c:v>
                </c:pt>
                <c:pt idx="7">
                  <c:v>0.03</c:v>
                </c:pt>
                <c:pt idx="8">
                  <c:v>0.03</c:v>
                </c:pt>
                <c:pt idx="9">
                  <c:v>0.02</c:v>
                </c:pt>
                <c:pt idx="10">
                  <c:v>0.03</c:v>
                </c:pt>
                <c:pt idx="11">
                  <c:v>0.03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Other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  <c:pt idx="10">
                  <c:v>Fall 2012</c:v>
                </c:pt>
                <c:pt idx="11">
                  <c:v>Fall 2013</c:v>
                </c:pt>
              </c:strCache>
            </c:strRef>
          </c:cat>
          <c:val>
            <c:numRef>
              <c:f>Sheet1!$H$2:$H$13</c:f>
              <c:numCache>
                <c:formatCode>0%</c:formatCode>
                <c:ptCount val="12"/>
                <c:pt idx="0">
                  <c:v>0.08</c:v>
                </c:pt>
                <c:pt idx="1">
                  <c:v>0.09</c:v>
                </c:pt>
                <c:pt idx="2">
                  <c:v>0.06</c:v>
                </c:pt>
                <c:pt idx="3">
                  <c:v>0.08</c:v>
                </c:pt>
                <c:pt idx="4">
                  <c:v>0.09</c:v>
                </c:pt>
                <c:pt idx="5">
                  <c:v>0.1</c:v>
                </c:pt>
                <c:pt idx="6">
                  <c:v>0.1</c:v>
                </c:pt>
                <c:pt idx="7">
                  <c:v>0.11</c:v>
                </c:pt>
                <c:pt idx="8">
                  <c:v>0.18</c:v>
                </c:pt>
                <c:pt idx="9">
                  <c:v>0.14</c:v>
                </c:pt>
                <c:pt idx="10">
                  <c:v>0.0499999999999999</c:v>
                </c:pt>
                <c:pt idx="11">
                  <c:v>0.0299999999999999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7326648"/>
        <c:axId val="2147059080"/>
      </c:lineChart>
      <c:catAx>
        <c:axId val="2147326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147059080"/>
        <c:crosses val="autoZero"/>
        <c:auto val="1"/>
        <c:lblAlgn val="ctr"/>
        <c:lblOffset val="100"/>
        <c:noMultiLvlLbl val="0"/>
      </c:catAx>
      <c:valAx>
        <c:axId val="2147059080"/>
        <c:scaling>
          <c:orientation val="minMax"/>
          <c:max val="0.5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Credit Students</a:t>
                </a:r>
              </a:p>
            </c:rich>
          </c:tx>
          <c:layout>
            <c:manualLayout>
              <c:xMode val="edge"/>
              <c:yMode val="edge"/>
              <c:x val="0.0566322978682543"/>
              <c:y val="0.105868241469816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47326648"/>
        <c:crosses val="autoZero"/>
        <c:crossBetween val="between"/>
        <c:majorUnit val="0.1"/>
      </c:valAx>
      <c:spPr>
        <a:noFill/>
        <a:ln w="24565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21620734908"/>
          <c:y val="0.049375"/>
          <c:w val="0.601782031430172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White/Anglo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  <c:pt idx="10">
                  <c:v>Fall 2012</c:v>
                </c:pt>
                <c:pt idx="11">
                  <c:v>Fall 2013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0.16</c:v>
                </c:pt>
                <c:pt idx="1">
                  <c:v>0.17</c:v>
                </c:pt>
                <c:pt idx="2">
                  <c:v>0.16</c:v>
                </c:pt>
                <c:pt idx="3">
                  <c:v>0.18</c:v>
                </c:pt>
                <c:pt idx="4">
                  <c:v>0.17</c:v>
                </c:pt>
                <c:pt idx="5">
                  <c:v>0.19</c:v>
                </c:pt>
                <c:pt idx="6">
                  <c:v>0.18</c:v>
                </c:pt>
                <c:pt idx="7">
                  <c:v>0.17</c:v>
                </c:pt>
                <c:pt idx="8">
                  <c:v>0.2</c:v>
                </c:pt>
                <c:pt idx="9">
                  <c:v>0.17</c:v>
                </c:pt>
                <c:pt idx="10">
                  <c:v>0.12</c:v>
                </c:pt>
                <c:pt idx="11">
                  <c:v>0.12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White/Armenian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  <c:pt idx="10">
                  <c:v>Fall 2012</c:v>
                </c:pt>
                <c:pt idx="11">
                  <c:v>Fall 2013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0.38</c:v>
                </c:pt>
                <c:pt idx="1">
                  <c:v>0.35</c:v>
                </c:pt>
                <c:pt idx="2">
                  <c:v>0.32</c:v>
                </c:pt>
                <c:pt idx="3">
                  <c:v>0.31</c:v>
                </c:pt>
                <c:pt idx="4">
                  <c:v>0.31</c:v>
                </c:pt>
                <c:pt idx="5">
                  <c:v>0.39</c:v>
                </c:pt>
                <c:pt idx="6">
                  <c:v>0.43</c:v>
                </c:pt>
                <c:pt idx="7">
                  <c:v>0.44</c:v>
                </c:pt>
                <c:pt idx="8">
                  <c:v>0.45</c:v>
                </c:pt>
                <c:pt idx="9">
                  <c:v>0.48</c:v>
                </c:pt>
                <c:pt idx="10">
                  <c:v>0.44</c:v>
                </c:pt>
                <c:pt idx="11">
                  <c:v>0.42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Latino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  <c:pt idx="10">
                  <c:v>Fall 2012</c:v>
                </c:pt>
                <c:pt idx="11">
                  <c:v>Fall 2013</c:v>
                </c:pt>
              </c:strCache>
            </c:strRef>
          </c:cat>
          <c:val>
            <c:numRef>
              <c:f>Sheet1!$D$2:$D$13</c:f>
              <c:numCache>
                <c:formatCode>0%</c:formatCode>
                <c:ptCount val="12"/>
                <c:pt idx="0">
                  <c:v>0.21</c:v>
                </c:pt>
                <c:pt idx="1">
                  <c:v>0.23</c:v>
                </c:pt>
                <c:pt idx="2">
                  <c:v>0.26</c:v>
                </c:pt>
                <c:pt idx="3">
                  <c:v>0.25</c:v>
                </c:pt>
                <c:pt idx="4">
                  <c:v>0.24</c:v>
                </c:pt>
                <c:pt idx="5">
                  <c:v>0.24</c:v>
                </c:pt>
                <c:pt idx="6">
                  <c:v>0.22</c:v>
                </c:pt>
                <c:pt idx="7">
                  <c:v>0.21</c:v>
                </c:pt>
                <c:pt idx="8">
                  <c:v>0.15</c:v>
                </c:pt>
                <c:pt idx="9">
                  <c:v>0.16</c:v>
                </c:pt>
                <c:pt idx="10">
                  <c:v>0.22</c:v>
                </c:pt>
                <c:pt idx="11">
                  <c:v>0.24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  <c:pt idx="10">
                  <c:v>Fall 2012</c:v>
                </c:pt>
                <c:pt idx="11">
                  <c:v>Fall 2013</c:v>
                </c:pt>
              </c:strCache>
            </c:strRef>
          </c:cat>
          <c:val>
            <c:numRef>
              <c:f>Sheet1!$E$2:$E$13</c:f>
              <c:numCache>
                <c:formatCode>0%</c:formatCode>
                <c:ptCount val="12"/>
                <c:pt idx="0">
                  <c:v>0.08</c:v>
                </c:pt>
                <c:pt idx="1">
                  <c:v>0.08</c:v>
                </c:pt>
                <c:pt idx="2">
                  <c:v>0.09</c:v>
                </c:pt>
                <c:pt idx="3">
                  <c:v>0.1</c:v>
                </c:pt>
                <c:pt idx="4">
                  <c:v>0.11</c:v>
                </c:pt>
                <c:pt idx="5">
                  <c:v>0.09</c:v>
                </c:pt>
                <c:pt idx="6">
                  <c:v>0.08</c:v>
                </c:pt>
                <c:pt idx="7">
                  <c:v>0.09</c:v>
                </c:pt>
                <c:pt idx="8">
                  <c:v>0.09</c:v>
                </c:pt>
                <c:pt idx="9">
                  <c:v>0.09</c:v>
                </c:pt>
                <c:pt idx="10">
                  <c:v>0.09</c:v>
                </c:pt>
                <c:pt idx="11">
                  <c:v>0.08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Filipino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  <c:pt idx="10">
                  <c:v>Fall 2012</c:v>
                </c:pt>
                <c:pt idx="11">
                  <c:v>Fall 2013</c:v>
                </c:pt>
              </c:strCache>
            </c:strRef>
          </c:cat>
          <c:val>
            <c:numRef>
              <c:f>Sheet1!$F$2:$F$13</c:f>
              <c:numCache>
                <c:formatCode>0%</c:formatCode>
                <c:ptCount val="12"/>
                <c:pt idx="0">
                  <c:v>0.03</c:v>
                </c:pt>
                <c:pt idx="1">
                  <c:v>0.04</c:v>
                </c:pt>
                <c:pt idx="2">
                  <c:v>0.04</c:v>
                </c:pt>
                <c:pt idx="3">
                  <c:v>0.03</c:v>
                </c:pt>
                <c:pt idx="4">
                  <c:v>0.03</c:v>
                </c:pt>
                <c:pt idx="5">
                  <c:v>0.04</c:v>
                </c:pt>
                <c:pt idx="6">
                  <c:v>0.03</c:v>
                </c:pt>
                <c:pt idx="7">
                  <c:v>0.03</c:v>
                </c:pt>
                <c:pt idx="8">
                  <c:v>0.03</c:v>
                </c:pt>
                <c:pt idx="9">
                  <c:v>0.03</c:v>
                </c:pt>
                <c:pt idx="10">
                  <c:v>0.03</c:v>
                </c:pt>
                <c:pt idx="11">
                  <c:v>0.03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Black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  <c:pt idx="10">
                  <c:v>Fall 2012</c:v>
                </c:pt>
                <c:pt idx="11">
                  <c:v>Fall 2013</c:v>
                </c:pt>
              </c:strCache>
            </c:strRef>
          </c:cat>
          <c:val>
            <c:numRef>
              <c:f>Sheet1!$G$2:$G$13</c:f>
              <c:numCache>
                <c:formatCode>0%</c:formatCode>
                <c:ptCount val="12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  <c:pt idx="11">
                  <c:v>0.01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Other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  <c:pt idx="10">
                  <c:v>Fall 2012</c:v>
                </c:pt>
                <c:pt idx="11">
                  <c:v>Fall 2013</c:v>
                </c:pt>
              </c:strCache>
            </c:strRef>
          </c:cat>
          <c:val>
            <c:numRef>
              <c:f>Sheet1!$H$2:$H$13</c:f>
              <c:numCache>
                <c:formatCode>0%</c:formatCode>
                <c:ptCount val="12"/>
                <c:pt idx="0">
                  <c:v>0.13</c:v>
                </c:pt>
                <c:pt idx="1">
                  <c:v>0.12</c:v>
                </c:pt>
                <c:pt idx="2">
                  <c:v>0.12</c:v>
                </c:pt>
                <c:pt idx="3">
                  <c:v>0.12</c:v>
                </c:pt>
                <c:pt idx="4">
                  <c:v>0.13</c:v>
                </c:pt>
                <c:pt idx="5">
                  <c:v>0.0399999999999999</c:v>
                </c:pt>
                <c:pt idx="6">
                  <c:v>0.05</c:v>
                </c:pt>
                <c:pt idx="7">
                  <c:v>0.05</c:v>
                </c:pt>
                <c:pt idx="8">
                  <c:v>0.0699999999999999</c:v>
                </c:pt>
                <c:pt idx="9">
                  <c:v>0.0599999999999999</c:v>
                </c:pt>
                <c:pt idx="10">
                  <c:v>0.09</c:v>
                </c:pt>
                <c:pt idx="11">
                  <c:v>0.1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7210040"/>
        <c:axId val="2146674616"/>
      </c:lineChart>
      <c:catAx>
        <c:axId val="2147210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146674616"/>
        <c:crosses val="autoZero"/>
        <c:auto val="1"/>
        <c:lblAlgn val="ctr"/>
        <c:lblOffset val="100"/>
        <c:noMultiLvlLbl val="0"/>
      </c:catAx>
      <c:valAx>
        <c:axId val="2146674616"/>
        <c:scaling>
          <c:orientation val="minMax"/>
          <c:max val="0.5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Noncredit Students</a:t>
                </a:r>
              </a:p>
            </c:rich>
          </c:tx>
          <c:layout>
            <c:manualLayout>
              <c:xMode val="edge"/>
              <c:yMode val="edge"/>
              <c:x val="0.0566322978682543"/>
              <c:y val="0.105868241469816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47210040"/>
        <c:crosses val="autoZero"/>
        <c:crossBetween val="between"/>
        <c:majorUnit val="0.1"/>
      </c:valAx>
      <c:spPr>
        <a:noFill/>
        <a:ln w="24565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21620734908"/>
          <c:y val="0.049375"/>
          <c:w val="0.601782031430172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Zero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Spring 2003</c:v>
                </c:pt>
                <c:pt idx="1">
                  <c:v>Spring 2004</c:v>
                </c:pt>
                <c:pt idx="2">
                  <c:v>Spring 2005</c:v>
                </c:pt>
                <c:pt idx="3">
                  <c:v>Spring 2006</c:v>
                </c:pt>
                <c:pt idx="4">
                  <c:v>Spring 2007</c:v>
                </c:pt>
                <c:pt idx="5">
                  <c:v>Spring 2008</c:v>
                </c:pt>
                <c:pt idx="6">
                  <c:v>Spring 2009</c:v>
                </c:pt>
                <c:pt idx="7">
                  <c:v>Spring 2010</c:v>
                </c:pt>
                <c:pt idx="8">
                  <c:v>Spring 2011</c:v>
                </c:pt>
                <c:pt idx="9">
                  <c:v>Spring 2012</c:v>
                </c:pt>
                <c:pt idx="10">
                  <c:v>Spring 2013</c:v>
                </c:pt>
                <c:pt idx="11">
                  <c:v>Spring 2014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0.27</c:v>
                </c:pt>
                <c:pt idx="1">
                  <c:v>0.31</c:v>
                </c:pt>
                <c:pt idx="2">
                  <c:v>0.28</c:v>
                </c:pt>
                <c:pt idx="3">
                  <c:v>0.3</c:v>
                </c:pt>
                <c:pt idx="4">
                  <c:v>0.27</c:v>
                </c:pt>
                <c:pt idx="5">
                  <c:v>0.32</c:v>
                </c:pt>
                <c:pt idx="6">
                  <c:v>0.38</c:v>
                </c:pt>
                <c:pt idx="7">
                  <c:v>0.41</c:v>
                </c:pt>
                <c:pt idx="8">
                  <c:v>0.45</c:v>
                </c:pt>
                <c:pt idx="9">
                  <c:v>0.44</c:v>
                </c:pt>
                <c:pt idx="10">
                  <c:v>0.43</c:v>
                </c:pt>
                <c:pt idx="11">
                  <c:v>0.41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 to 39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Spring 2003</c:v>
                </c:pt>
                <c:pt idx="1">
                  <c:v>Spring 2004</c:v>
                </c:pt>
                <c:pt idx="2">
                  <c:v>Spring 2005</c:v>
                </c:pt>
                <c:pt idx="3">
                  <c:v>Spring 2006</c:v>
                </c:pt>
                <c:pt idx="4">
                  <c:v>Spring 2007</c:v>
                </c:pt>
                <c:pt idx="5">
                  <c:v>Spring 2008</c:v>
                </c:pt>
                <c:pt idx="6">
                  <c:v>Spring 2009</c:v>
                </c:pt>
                <c:pt idx="7">
                  <c:v>Spring 2010</c:v>
                </c:pt>
                <c:pt idx="8">
                  <c:v>Spring 2011</c:v>
                </c:pt>
                <c:pt idx="9">
                  <c:v>Spring 2012</c:v>
                </c:pt>
                <c:pt idx="10">
                  <c:v>Spring 2013</c:v>
                </c:pt>
                <c:pt idx="11">
                  <c:v>Spring 2014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0.49</c:v>
                </c:pt>
                <c:pt idx="1">
                  <c:v>0.52</c:v>
                </c:pt>
                <c:pt idx="2">
                  <c:v>0.49</c:v>
                </c:pt>
                <c:pt idx="3">
                  <c:v>0.52</c:v>
                </c:pt>
                <c:pt idx="4">
                  <c:v>0.52</c:v>
                </c:pt>
                <c:pt idx="5">
                  <c:v>0.49</c:v>
                </c:pt>
                <c:pt idx="6">
                  <c:v>0.47</c:v>
                </c:pt>
                <c:pt idx="7">
                  <c:v>0.46</c:v>
                </c:pt>
                <c:pt idx="8">
                  <c:v>0.45</c:v>
                </c:pt>
                <c:pt idx="9">
                  <c:v>0.42</c:v>
                </c:pt>
                <c:pt idx="10">
                  <c:v>0.46</c:v>
                </c:pt>
                <c:pt idx="11">
                  <c:v>0.46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40 or More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Spring 2003</c:v>
                </c:pt>
                <c:pt idx="1">
                  <c:v>Spring 2004</c:v>
                </c:pt>
                <c:pt idx="2">
                  <c:v>Spring 2005</c:v>
                </c:pt>
                <c:pt idx="3">
                  <c:v>Spring 2006</c:v>
                </c:pt>
                <c:pt idx="4">
                  <c:v>Spring 2007</c:v>
                </c:pt>
                <c:pt idx="5">
                  <c:v>Spring 2008</c:v>
                </c:pt>
                <c:pt idx="6">
                  <c:v>Spring 2009</c:v>
                </c:pt>
                <c:pt idx="7">
                  <c:v>Spring 2010</c:v>
                </c:pt>
                <c:pt idx="8">
                  <c:v>Spring 2011</c:v>
                </c:pt>
                <c:pt idx="9">
                  <c:v>Spring 2012</c:v>
                </c:pt>
                <c:pt idx="10">
                  <c:v>Spring 2013</c:v>
                </c:pt>
                <c:pt idx="11">
                  <c:v>Spring 2014</c:v>
                </c:pt>
              </c:strCache>
            </c:strRef>
          </c:cat>
          <c:val>
            <c:numRef>
              <c:f>Sheet1!$D$2:$D$13</c:f>
              <c:numCache>
                <c:formatCode>0%</c:formatCode>
                <c:ptCount val="12"/>
                <c:pt idx="0">
                  <c:v>0.24</c:v>
                </c:pt>
                <c:pt idx="1">
                  <c:v>0.17</c:v>
                </c:pt>
                <c:pt idx="2">
                  <c:v>0.23</c:v>
                </c:pt>
                <c:pt idx="3">
                  <c:v>0.18</c:v>
                </c:pt>
                <c:pt idx="4">
                  <c:v>0.21</c:v>
                </c:pt>
                <c:pt idx="5">
                  <c:v>0.19</c:v>
                </c:pt>
                <c:pt idx="6">
                  <c:v>0.15</c:v>
                </c:pt>
                <c:pt idx="7">
                  <c:v>0.13</c:v>
                </c:pt>
                <c:pt idx="8">
                  <c:v>0.1</c:v>
                </c:pt>
                <c:pt idx="9">
                  <c:v>0.14</c:v>
                </c:pt>
                <c:pt idx="10">
                  <c:v>0.12</c:v>
                </c:pt>
                <c:pt idx="11">
                  <c:v>0.13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6672408"/>
        <c:axId val="2146504792"/>
      </c:lineChart>
      <c:catAx>
        <c:axId val="2146672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146504792"/>
        <c:crosses val="autoZero"/>
        <c:auto val="1"/>
        <c:lblAlgn val="ctr"/>
        <c:lblOffset val="100"/>
        <c:noMultiLvlLbl val="0"/>
      </c:catAx>
      <c:valAx>
        <c:axId val="2146504792"/>
        <c:scaling>
          <c:orientation val="minMax"/>
          <c:max val="0.6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Credit Students</a:t>
                </a:r>
              </a:p>
            </c:rich>
          </c:tx>
          <c:layout>
            <c:manualLayout>
              <c:xMode val="edge"/>
              <c:yMode val="edge"/>
              <c:x val="0.0429127856731323"/>
              <c:y val="0.105868241469816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46672408"/>
        <c:crosses val="autoZero"/>
        <c:crossBetween val="between"/>
        <c:majorUnit val="0.1"/>
      </c:valAx>
      <c:spPr>
        <a:noFill/>
        <a:ln w="24565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40501488381026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Full-Time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354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  <c:pt idx="10">
                  <c:v>Fall 2012</c:v>
                </c:pt>
                <c:pt idx="11">
                  <c:v>Fall 2013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0.31</c:v>
                </c:pt>
                <c:pt idx="1">
                  <c:v>0.33</c:v>
                </c:pt>
                <c:pt idx="2">
                  <c:v>0.34</c:v>
                </c:pt>
                <c:pt idx="3">
                  <c:v>0.34</c:v>
                </c:pt>
                <c:pt idx="4">
                  <c:v>0.34</c:v>
                </c:pt>
                <c:pt idx="5">
                  <c:v>0.34</c:v>
                </c:pt>
                <c:pt idx="6">
                  <c:v>0.35</c:v>
                </c:pt>
                <c:pt idx="7">
                  <c:v>0.37</c:v>
                </c:pt>
                <c:pt idx="8">
                  <c:v>0.36</c:v>
                </c:pt>
                <c:pt idx="9">
                  <c:v>0.35</c:v>
                </c:pt>
                <c:pt idx="10">
                  <c:v>0.36</c:v>
                </c:pt>
                <c:pt idx="11">
                  <c:v>0.38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8615576"/>
        <c:axId val="2147447112"/>
      </c:lineChart>
      <c:catAx>
        <c:axId val="2128615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147447112"/>
        <c:crosses val="autoZero"/>
        <c:auto val="1"/>
        <c:lblAlgn val="ctr"/>
        <c:lblOffset val="100"/>
        <c:noMultiLvlLbl val="0"/>
      </c:catAx>
      <c:valAx>
        <c:axId val="2147447112"/>
        <c:scaling>
          <c:orientation val="minMax"/>
          <c:max val="0.6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Full-Time</a:t>
                </a:r>
              </a:p>
            </c:rich>
          </c:tx>
          <c:layout>
            <c:manualLayout>
              <c:xMode val="edge"/>
              <c:yMode val="edge"/>
              <c:x val="0.0429127856731323"/>
              <c:y val="0.105868241469816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28615576"/>
        <c:crosses val="autoZero"/>
        <c:crossBetween val="between"/>
        <c:majorUnit val="0.1"/>
      </c:valAx>
      <c:spPr>
        <a:noFill/>
        <a:ln w="24565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21620734908"/>
          <c:y val="0.049375"/>
          <c:w val="0.621599049356635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Born in US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354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Spring 2003</c:v>
                </c:pt>
                <c:pt idx="1">
                  <c:v>Spring 2004</c:v>
                </c:pt>
                <c:pt idx="2">
                  <c:v>Spring 2005</c:v>
                </c:pt>
                <c:pt idx="3">
                  <c:v>Spring 2006</c:v>
                </c:pt>
                <c:pt idx="4">
                  <c:v>Spring 2007</c:v>
                </c:pt>
                <c:pt idx="5">
                  <c:v>Spring 2008</c:v>
                </c:pt>
                <c:pt idx="6">
                  <c:v>Spring 2009</c:v>
                </c:pt>
                <c:pt idx="7">
                  <c:v>Spring 2010</c:v>
                </c:pt>
                <c:pt idx="8">
                  <c:v>Spring 2011</c:v>
                </c:pt>
                <c:pt idx="9">
                  <c:v>Spring 2012</c:v>
                </c:pt>
                <c:pt idx="10">
                  <c:v>Spring 2013</c:v>
                </c:pt>
                <c:pt idx="11">
                  <c:v>Spring 2014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0.41</c:v>
                </c:pt>
                <c:pt idx="1">
                  <c:v>0.36</c:v>
                </c:pt>
                <c:pt idx="2">
                  <c:v>0.44</c:v>
                </c:pt>
                <c:pt idx="3">
                  <c:v>0.41</c:v>
                </c:pt>
                <c:pt idx="4">
                  <c:v>0.4</c:v>
                </c:pt>
                <c:pt idx="5">
                  <c:v>0.43</c:v>
                </c:pt>
                <c:pt idx="6">
                  <c:v>0.47</c:v>
                </c:pt>
                <c:pt idx="7">
                  <c:v>0.53</c:v>
                </c:pt>
                <c:pt idx="8">
                  <c:v>0.53</c:v>
                </c:pt>
                <c:pt idx="9">
                  <c:v>0.5</c:v>
                </c:pt>
                <c:pt idx="10">
                  <c:v>0.57</c:v>
                </c:pt>
                <c:pt idx="11">
                  <c:v>0.57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English First Language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354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Spring 2003</c:v>
                </c:pt>
                <c:pt idx="1">
                  <c:v>Spring 2004</c:v>
                </c:pt>
                <c:pt idx="2">
                  <c:v>Spring 2005</c:v>
                </c:pt>
                <c:pt idx="3">
                  <c:v>Spring 2006</c:v>
                </c:pt>
                <c:pt idx="4">
                  <c:v>Spring 2007</c:v>
                </c:pt>
                <c:pt idx="5">
                  <c:v>Spring 2008</c:v>
                </c:pt>
                <c:pt idx="6">
                  <c:v>Spring 2009</c:v>
                </c:pt>
                <c:pt idx="7">
                  <c:v>Spring 2010</c:v>
                </c:pt>
                <c:pt idx="8">
                  <c:v>Spring 2011</c:v>
                </c:pt>
                <c:pt idx="9">
                  <c:v>Spring 2012</c:v>
                </c:pt>
                <c:pt idx="10">
                  <c:v>Spring 2013</c:v>
                </c:pt>
                <c:pt idx="11">
                  <c:v>Spring 2014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0.34</c:v>
                </c:pt>
                <c:pt idx="1">
                  <c:v>0.29</c:v>
                </c:pt>
                <c:pt idx="2">
                  <c:v>0.36</c:v>
                </c:pt>
                <c:pt idx="3">
                  <c:v>0.32</c:v>
                </c:pt>
                <c:pt idx="4">
                  <c:v>0.3</c:v>
                </c:pt>
                <c:pt idx="5">
                  <c:v>0.32</c:v>
                </c:pt>
                <c:pt idx="6">
                  <c:v>0.36</c:v>
                </c:pt>
                <c:pt idx="7">
                  <c:v>0.39</c:v>
                </c:pt>
                <c:pt idx="8">
                  <c:v>0.39</c:v>
                </c:pt>
                <c:pt idx="9">
                  <c:v>0.38</c:v>
                </c:pt>
                <c:pt idx="10">
                  <c:v>0.43</c:v>
                </c:pt>
                <c:pt idx="11">
                  <c:v>0.44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7313016"/>
        <c:axId val="2147305768"/>
      </c:lineChart>
      <c:catAx>
        <c:axId val="2147313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147305768"/>
        <c:crosses val="autoZero"/>
        <c:auto val="1"/>
        <c:lblAlgn val="ctr"/>
        <c:lblOffset val="100"/>
        <c:noMultiLvlLbl val="0"/>
      </c:catAx>
      <c:valAx>
        <c:axId val="2147305768"/>
        <c:scaling>
          <c:orientation val="minMax"/>
          <c:max val="0.6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Credit Students</a:t>
                </a:r>
              </a:p>
            </c:rich>
          </c:tx>
          <c:layout>
            <c:manualLayout>
              <c:xMode val="edge"/>
              <c:yMode val="edge"/>
              <c:x val="0.0444371759170348"/>
              <c:y val="0.15253490813648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47313016"/>
        <c:crosses val="autoZero"/>
        <c:crossBetween val="between"/>
        <c:majorUnit val="0.1"/>
      </c:valAx>
      <c:spPr>
        <a:noFill/>
        <a:ln w="24565">
          <a:noFill/>
        </a:ln>
      </c:spPr>
    </c:plotArea>
    <c:legend>
      <c:legendPos val="r"/>
      <c:layout/>
      <c:overlay val="0"/>
      <c:spPr>
        <a:solidFill>
          <a:schemeClr val="bg1"/>
        </a:solidFill>
        <a:ln>
          <a:solidFill>
            <a:schemeClr val="tx2">
              <a:lumMod val="20000"/>
              <a:lumOff val="80000"/>
            </a:schemeClr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21620734908"/>
          <c:y val="0.049375"/>
          <c:w val="0.621599049356635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Born in US</c:v>
                </c:pt>
              </c:strCache>
            </c:strRef>
          </c:tx>
          <c:marker>
            <c:symbol val="none"/>
          </c:marker>
          <c:dLbls>
            <c:dLbl>
              <c:idx val="3"/>
              <c:layout>
                <c:manualLayout>
                  <c:x val="-0.00927045323602842"/>
                  <c:y val="0.10047096059881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54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Spring 2009</c:v>
                </c:pt>
                <c:pt idx="1">
                  <c:v>Spring 2010</c:v>
                </c:pt>
                <c:pt idx="2">
                  <c:v>Spring 2011</c:v>
                </c:pt>
                <c:pt idx="3">
                  <c:v>Spring 2012</c:v>
                </c:pt>
                <c:pt idx="4">
                  <c:v>Spring 2013</c:v>
                </c:pt>
                <c:pt idx="5">
                  <c:v>Spring 2014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0.18</c:v>
                </c:pt>
                <c:pt idx="1">
                  <c:v>0.17</c:v>
                </c:pt>
                <c:pt idx="2">
                  <c:v>0.23</c:v>
                </c:pt>
                <c:pt idx="3">
                  <c:v>0.34</c:v>
                </c:pt>
                <c:pt idx="4">
                  <c:v>0.13</c:v>
                </c:pt>
                <c:pt idx="5">
                  <c:v>0.16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English First Language</c:v>
                </c:pt>
              </c:strCache>
            </c:strRef>
          </c:tx>
          <c:marker>
            <c:symbol val="none"/>
          </c:marker>
          <c:dLbls>
            <c:dLbl>
              <c:idx val="3"/>
              <c:layout>
                <c:manualLayout>
                  <c:x val="-0.0293747599385443"/>
                  <c:y val="-0.11081997885593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54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Spring 2009</c:v>
                </c:pt>
                <c:pt idx="1">
                  <c:v>Spring 2010</c:v>
                </c:pt>
                <c:pt idx="2">
                  <c:v>Spring 2011</c:v>
                </c:pt>
                <c:pt idx="3">
                  <c:v>Spring 2012</c:v>
                </c:pt>
                <c:pt idx="4">
                  <c:v>Spring 2013</c:v>
                </c:pt>
                <c:pt idx="5">
                  <c:v>Spring 2014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0.25</c:v>
                </c:pt>
                <c:pt idx="1">
                  <c:v>0.22</c:v>
                </c:pt>
                <c:pt idx="2">
                  <c:v>0.24</c:v>
                </c:pt>
                <c:pt idx="3">
                  <c:v>0.28</c:v>
                </c:pt>
                <c:pt idx="4">
                  <c:v>0.14</c:v>
                </c:pt>
                <c:pt idx="5">
                  <c:v>0.13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7199816"/>
        <c:axId val="2147197880"/>
      </c:lineChart>
      <c:catAx>
        <c:axId val="2147199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147197880"/>
        <c:crosses val="autoZero"/>
        <c:auto val="1"/>
        <c:lblAlgn val="ctr"/>
        <c:lblOffset val="100"/>
        <c:noMultiLvlLbl val="0"/>
      </c:catAx>
      <c:valAx>
        <c:axId val="2147197880"/>
        <c:scaling>
          <c:orientation val="minMax"/>
          <c:max val="0.6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Noncredit Students</a:t>
                </a:r>
              </a:p>
            </c:rich>
          </c:tx>
          <c:layout>
            <c:manualLayout>
              <c:xMode val="edge"/>
              <c:yMode val="edge"/>
              <c:x val="0.0444371759170348"/>
              <c:y val="0.15253490813648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47199816"/>
        <c:crosses val="autoZero"/>
        <c:crossBetween val="between"/>
        <c:majorUnit val="0.1"/>
      </c:valAx>
      <c:spPr>
        <a:noFill/>
        <a:ln w="24565">
          <a:noFill/>
        </a:ln>
      </c:spPr>
    </c:plotArea>
    <c:legend>
      <c:legendPos val="r"/>
      <c:layout>
        <c:manualLayout>
          <c:xMode val="edge"/>
          <c:yMode val="edge"/>
          <c:x val="0.645494766660265"/>
          <c:y val="0.00310478696760919"/>
          <c:w val="0.296578404071442"/>
          <c:h val="0.200344867675772"/>
        </c:manualLayout>
      </c:layout>
      <c:overlay val="0"/>
      <c:spPr>
        <a:solidFill>
          <a:schemeClr val="bg1"/>
        </a:solidFill>
        <a:ln>
          <a:solidFill>
            <a:schemeClr val="tx2">
              <a:lumMod val="20000"/>
              <a:lumOff val="80000"/>
            </a:schemeClr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0.22076</cdr:x>
      <cdr:y>0.58483</cdr:y>
    </cdr:from>
    <cdr:to>
      <cdr:x>0.35014</cdr:x>
      <cdr:y>0.74385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60258" y="2206855"/>
          <a:ext cx="914400" cy="600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/>
            <a:t>Laptop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0.48994</cdr:x>
      <cdr:y>0.59077</cdr:y>
    </cdr:from>
    <cdr:to>
      <cdr:x>0.61932</cdr:x>
      <cdr:y>0.74978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62706" y="2229245"/>
          <a:ext cx="914400" cy="600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/>
            <a:t>Phone w/Internet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0.71668</cdr:x>
      <cdr:y>0.23096</cdr:y>
    </cdr:from>
    <cdr:to>
      <cdr:x>0.84606</cdr:x>
      <cdr:y>0.38998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65146" y="871535"/>
          <a:ext cx="914400" cy="600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/>
            <a:t>Tablet</a:t>
          </a:r>
          <a:endParaRPr lang="en-US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0.23669</cdr:x>
      <cdr:y>0.18436</cdr:y>
    </cdr:from>
    <cdr:to>
      <cdr:x>0.34645</cdr:x>
      <cdr:y>0.30169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71916" y="770057"/>
          <a:ext cx="914400" cy="490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/>
            <a:t>Math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0.49865</cdr:x>
      <cdr:y>0.18733</cdr:y>
    </cdr:from>
    <cdr:to>
      <cdr:x>0.60841</cdr:x>
      <cdr:y>0.30465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54371" y="782446"/>
          <a:ext cx="914400" cy="490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/>
            <a:t>English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0.74261</cdr:x>
      <cdr:y>0.31001</cdr:y>
    </cdr:from>
    <cdr:to>
      <cdr:x>0.85236</cdr:x>
      <cdr:y>0.42734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186823" y="1294872"/>
          <a:ext cx="914400" cy="490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/>
            <a:t>ESL</a:t>
          </a:r>
          <a:endParaRPr lang="en-US" sz="18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3379788"/>
            <a:ext cx="7543800" cy="2603500"/>
            <a:chOff x="-1" y="3379694"/>
            <a:chExt cx="7543801" cy="2604247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7" name="Snip Single Corner Rectangle 6"/>
              <p:cNvSpPr/>
              <p:nvPr/>
            </p:nvSpPr>
            <p:spPr>
              <a:xfrm flipV="1">
                <a:off x="-1" y="3392398"/>
                <a:ext cx="7543801" cy="2591543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-1" y="3379694"/>
                <a:ext cx="7543801" cy="158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ardrop 5"/>
            <p:cNvSpPr/>
            <p:nvPr/>
          </p:nvSpPr>
          <p:spPr>
            <a:xfrm>
              <a:off x="6818313" y="3621063"/>
              <a:ext cx="393700" cy="39540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3424" y="4503737"/>
            <a:ext cx="2057400" cy="365125"/>
          </a:xfrm>
        </p:spPr>
        <p:txBody>
          <a:bodyPr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A317C20-8F6A-334D-8C4E-712F9E635108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7187" y="4503737"/>
            <a:ext cx="2057400" cy="365125"/>
          </a:xfrm>
        </p:spPr>
        <p:txBody>
          <a:bodyPr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45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228600"/>
            <a:ext cx="4251325" cy="6388100"/>
            <a:chOff x="228600" y="228600"/>
            <a:chExt cx="4251960" cy="6387352"/>
          </a:xfrm>
        </p:grpSpPr>
        <p:sp>
          <p:nvSpPr>
            <p:cNvPr id="6" name="Snip Diagonal Corner Rectangle 5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Teardrop 6"/>
            <p:cNvSpPr>
              <a:spLocks noChangeAspect="1"/>
            </p:cNvSpPr>
            <p:nvPr/>
          </p:nvSpPr>
          <p:spPr>
            <a:xfrm>
              <a:off x="3886746" y="431776"/>
              <a:ext cx="354066" cy="355558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758825" y="6300788"/>
            <a:ext cx="12985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46A77-E094-974D-836A-9D2E503850A9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788"/>
            <a:ext cx="2341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625" y="6300788"/>
            <a:ext cx="4476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1B4A518-B9F4-9C41-8D59-3880E7EFD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7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 flipV="1">
            <a:off x="228600" y="4648200"/>
            <a:ext cx="8686800" cy="1963738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5DE1B-C8FE-5F49-927E-3E15C3FCB7ED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4DF7F-253D-BA43-9E1A-62A5007FB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07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EC3DA-5460-6941-BCD9-D9F951DF0787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6FD21-4AE3-814B-8D23-CD6F6695F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80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 flipV="1">
            <a:off x="228600" y="1708150"/>
            <a:ext cx="8686800" cy="4908550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Snip Diagonal Corner Rectangle 4"/>
          <p:cNvSpPr/>
          <p:nvPr/>
        </p:nvSpPr>
        <p:spPr>
          <a:xfrm flipV="1">
            <a:off x="228600" y="228600"/>
            <a:ext cx="8686800" cy="1277938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02ECB-D0A5-F248-9EC9-A65CC57744C7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AB897-91D9-1647-A0CD-0FCFD56F7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17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 flipV="1">
            <a:off x="228600" y="228600"/>
            <a:ext cx="8686800" cy="6388100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F0613-C3D7-F641-9766-6562FA114D7B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ABDB8-5C58-DC40-9DE3-1FE2FCF07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1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 flipV="1">
            <a:off x="228600" y="1708150"/>
            <a:ext cx="8686800" cy="4908550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Snip Diagonal Corner Rectangle 4"/>
          <p:cNvSpPr/>
          <p:nvPr/>
        </p:nvSpPr>
        <p:spPr>
          <a:xfrm flipV="1">
            <a:off x="228600" y="228600"/>
            <a:ext cx="8686800" cy="1277938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B5638-AED6-4D47-8158-BE4EC5416E1E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EA081-A46A-704F-8506-E10C0E9C2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4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0" y="3379788"/>
            <a:ext cx="7543800" cy="2603500"/>
            <a:chOff x="-1" y="3379694"/>
            <a:chExt cx="7543801" cy="2604247"/>
          </a:xfrm>
        </p:grpSpPr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8" name="Snip Single Corner Rectangle 7"/>
              <p:cNvSpPr/>
              <p:nvPr/>
            </p:nvSpPr>
            <p:spPr>
              <a:xfrm flipV="1">
                <a:off x="-1" y="3392398"/>
                <a:ext cx="7543801" cy="2591543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-1" y="3379694"/>
                <a:ext cx="7543801" cy="158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ardrop 6"/>
            <p:cNvSpPr/>
            <p:nvPr/>
          </p:nvSpPr>
          <p:spPr>
            <a:xfrm>
              <a:off x="6818313" y="3621063"/>
              <a:ext cx="393700" cy="39540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 rot="16200000">
            <a:off x="-733424" y="4503737"/>
            <a:ext cx="2057400" cy="365125"/>
          </a:xfrm>
        </p:spPr>
        <p:txBody>
          <a:bodyPr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11826A9E-4C46-7348-8440-7ED5C168BC85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4"/>
          </p:nvPr>
        </p:nvSpPr>
        <p:spPr>
          <a:xfrm rot="16200000">
            <a:off x="-357187" y="4503737"/>
            <a:ext cx="2057400" cy="365125"/>
          </a:xfrm>
        </p:spPr>
        <p:txBody>
          <a:bodyPr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40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 flipH="1">
            <a:off x="1600200" y="2127250"/>
            <a:ext cx="7543800" cy="2603500"/>
            <a:chOff x="-1" y="3379694"/>
            <a:chExt cx="7543801" cy="2604247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7" name="Snip Single Corner Rectangle 6"/>
              <p:cNvSpPr/>
              <p:nvPr/>
            </p:nvSpPr>
            <p:spPr>
              <a:xfrm flipV="1">
                <a:off x="-1" y="3392398"/>
                <a:ext cx="7543801" cy="2591543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-1" y="3379694"/>
                <a:ext cx="7543801" cy="158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ardrop 5"/>
            <p:cNvSpPr/>
            <p:nvPr/>
          </p:nvSpPr>
          <p:spPr>
            <a:xfrm flipH="1">
              <a:off x="228599" y="3621063"/>
              <a:ext cx="393700" cy="395401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 rot="16200000">
            <a:off x="8034338" y="3475037"/>
            <a:ext cx="1828800" cy="365125"/>
          </a:xfrm>
        </p:spPr>
        <p:txBody>
          <a:bodyPr tIns="0" bIns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1"/>
          </p:nvPr>
        </p:nvSpPr>
        <p:spPr>
          <a:xfrm rot="16200000">
            <a:off x="7658101" y="3475037"/>
            <a:ext cx="1828800" cy="365125"/>
          </a:xfrm>
        </p:spPr>
        <p:txBody>
          <a:bodyPr tIns="0" bIns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E21EC4E-332A-3547-8664-C839054ECDC4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8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 flipV="1">
            <a:off x="228600" y="1708150"/>
            <a:ext cx="8686800" cy="4908550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1277938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60082-8C3A-054D-85B5-07844C11A5C7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F24FA-96C1-8F4C-B1E2-FC4BEAD3D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8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Diagonal Corner Rectangle 6"/>
          <p:cNvSpPr/>
          <p:nvPr/>
        </p:nvSpPr>
        <p:spPr>
          <a:xfrm flipV="1">
            <a:off x="228600" y="1708150"/>
            <a:ext cx="8686800" cy="4908550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1277938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0F89F-5F63-264D-BC90-CD84D0E73F13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78E55-47BD-BF48-9250-CCA1F3494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6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 flipV="1">
            <a:off x="228600" y="1708150"/>
            <a:ext cx="8686800" cy="4908550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Snip Diagonal Corner Rectangle 3"/>
          <p:cNvSpPr/>
          <p:nvPr/>
        </p:nvSpPr>
        <p:spPr>
          <a:xfrm flipV="1">
            <a:off x="228600" y="228600"/>
            <a:ext cx="8686800" cy="1277938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01547-E35B-DD4F-8F0B-066CF2AF9B49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F386D-BEA1-F04D-807C-7579CE847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9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 flipV="1">
            <a:off x="228600" y="228600"/>
            <a:ext cx="8686800" cy="6388100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0B4C9-D712-974E-9BF3-C3C73AAF8D30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2BC8C-D569-8A47-BB9D-E48C72914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9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28600" y="228600"/>
            <a:ext cx="4251325" cy="6388100"/>
            <a:chOff x="228600" y="228600"/>
            <a:chExt cx="4251960" cy="6387352"/>
          </a:xfrm>
        </p:grpSpPr>
        <p:sp>
          <p:nvSpPr>
            <p:cNvPr id="6" name="Snip Diagonal Corner Rectangle 5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Teardrop 6"/>
            <p:cNvSpPr>
              <a:spLocks noChangeAspect="1"/>
            </p:cNvSpPr>
            <p:nvPr/>
          </p:nvSpPr>
          <p:spPr>
            <a:xfrm>
              <a:off x="3886746" y="431776"/>
              <a:ext cx="354066" cy="355558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8" name="Snip Diagonal Corner Rectangle 7"/>
          <p:cNvSpPr/>
          <p:nvPr/>
        </p:nvSpPr>
        <p:spPr>
          <a:xfrm flipV="1">
            <a:off x="4648200" y="228600"/>
            <a:ext cx="4251325" cy="6388100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613"/>
            <a:ext cx="1295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BED17-2AED-8C46-A2E1-D14E9D9A81F9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613"/>
            <a:ext cx="2339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613"/>
            <a:ext cx="4445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6EEC831-589D-BF4B-9DA4-E79FDB780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6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79463" y="295275"/>
            <a:ext cx="7583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9463" y="1949450"/>
            <a:ext cx="7583487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6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118B134-1F60-2546-9873-016B11B827F3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BD339C7-7A5C-644E-BC30-F5E1BC110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50" r:id="rId12"/>
    <p:sldLayoutId id="2147483862" r:id="rId13"/>
    <p:sldLayoutId id="2147483863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rgbClr val="174576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90000"/>
        <a:buFont typeface="Wingdings 2" charset="0"/>
        <a:buChar char=""/>
        <a:defRPr sz="2200" kern="1200">
          <a:solidFill>
            <a:srgbClr val="174576"/>
          </a:solidFill>
          <a:latin typeface="+mn-lt"/>
          <a:ea typeface="ＭＳ Ｐゴシック" charset="0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 2" charset="0"/>
        <a:buChar char=""/>
        <a:defRPr sz="2000" kern="1200">
          <a:solidFill>
            <a:srgbClr val="174576"/>
          </a:solidFill>
          <a:latin typeface="+mn-lt"/>
          <a:ea typeface="ＭＳ Ｐゴシック" charset="0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 2" charset="0"/>
        <a:buChar char=""/>
        <a:defRPr kern="1200">
          <a:solidFill>
            <a:srgbClr val="174576"/>
          </a:solidFill>
          <a:latin typeface="+mn-lt"/>
          <a:ea typeface="ＭＳ Ｐゴシック" charset="0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 2" charset="0"/>
        <a:buChar char=""/>
        <a:defRPr kern="1200">
          <a:solidFill>
            <a:srgbClr val="174576"/>
          </a:solidFill>
          <a:latin typeface="+mn-lt"/>
          <a:ea typeface="ＭＳ Ｐゴシック" charset="0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 2" charset="0"/>
        <a:buChar char=""/>
        <a:defRPr kern="1200">
          <a:solidFill>
            <a:srgbClr val="174576"/>
          </a:solidFill>
          <a:latin typeface="+mn-lt"/>
          <a:ea typeface="ＭＳ Ｐゴシック" charset="0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2.xls"/><Relationship Id="rId4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1371600" y="3913188"/>
            <a:ext cx="5867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orbel" charset="0"/>
              </a:rPr>
              <a:t>Institutional Effectiveness:</a:t>
            </a:r>
            <a:br>
              <a:rPr lang="en-US" dirty="0" smtClean="0">
                <a:latin typeface="Corbel" charset="0"/>
              </a:rPr>
            </a:br>
            <a:r>
              <a:rPr lang="en-US" dirty="0" smtClean="0">
                <a:latin typeface="Corbel" charset="0"/>
              </a:rPr>
              <a:t>Trends </a:t>
            </a:r>
            <a:r>
              <a:rPr lang="en-US" dirty="0">
                <a:latin typeface="Corbel" charset="0"/>
              </a:rPr>
              <a:t>for Planning</a:t>
            </a:r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1371600" y="5397500"/>
            <a:ext cx="5867400" cy="573088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174576"/>
                </a:solidFill>
                <a:latin typeface="Corbel" charset="0"/>
              </a:rPr>
              <a:t>Team A Meeting  -  </a:t>
            </a:r>
            <a:r>
              <a:rPr lang="en-US" dirty="0" smtClean="0">
                <a:solidFill>
                  <a:srgbClr val="174576"/>
                </a:solidFill>
                <a:latin typeface="Corbel" charset="0"/>
              </a:rPr>
              <a:t>November 21, 2014</a:t>
            </a:r>
            <a:endParaRPr lang="en-US" dirty="0">
              <a:solidFill>
                <a:srgbClr val="174576"/>
              </a:solidFill>
              <a:latin typeface="Corbe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Ethnicity of Noncredit Students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376196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Employed Hours of Credit Students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8298235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Unit Load (Units Attempted) of Credit Students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843630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Credit Student Language and Origin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6350781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Noncredit Student Language and Origin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045667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Internet </a:t>
            </a:r>
            <a:r>
              <a:rPr lang="en-US" dirty="0" smtClean="0">
                <a:latin typeface="Corbel" charset="0"/>
              </a:rPr>
              <a:t>Access at Home: </a:t>
            </a:r>
            <a:r>
              <a:rPr lang="en-US" dirty="0">
                <a:latin typeface="Corbel" charset="0"/>
              </a:rPr>
              <a:t>Credit and Noncredit Students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538753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Mobile Device Access: Credit and Noncredit </a:t>
            </a:r>
            <a:r>
              <a:rPr lang="en-US" dirty="0" smtClean="0">
                <a:latin typeface="Corbel" charset="0"/>
              </a:rPr>
              <a:t>Students</a:t>
            </a:r>
            <a:endParaRPr lang="en-US" dirty="0">
              <a:latin typeface="Corbel" charset="0"/>
            </a:endParaRP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253277"/>
              </p:ext>
            </p:extLst>
          </p:nvPr>
        </p:nvGraphicFramePr>
        <p:xfrm>
          <a:off x="1039813" y="2503488"/>
          <a:ext cx="7067550" cy="3773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725" y="2654300"/>
            <a:ext cx="5870575" cy="14716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Institutional Effectiveness Indicators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725" y="4135438"/>
            <a:ext cx="5870575" cy="5762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“Institutional Effectiveness Report 2013-2014”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rbel" charset="0"/>
              </a:rPr>
              <a:t>Transfer Rate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876018"/>
              </p:ext>
            </p:extLst>
          </p:nvPr>
        </p:nvGraphicFramePr>
        <p:xfrm>
          <a:off x="438150" y="2100153"/>
          <a:ext cx="8331200" cy="4176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Scorecard Indicators: Persistence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3499380"/>
              </p:ext>
            </p:extLst>
          </p:nvPr>
        </p:nvGraphicFramePr>
        <p:xfrm>
          <a:off x="438150" y="2100153"/>
          <a:ext cx="8331200" cy="4176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Trends for Planning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Demographic </a:t>
            </a:r>
            <a:r>
              <a:rPr lang="en-US" dirty="0" smtClean="0">
                <a:latin typeface="Corbel" charset="0"/>
              </a:rPr>
              <a:t>Trends</a:t>
            </a:r>
          </a:p>
          <a:p>
            <a:pPr eaLnBrk="1" hangingPunct="1"/>
            <a:r>
              <a:rPr lang="en-US" dirty="0" smtClean="0">
                <a:latin typeface="Corbel" charset="0"/>
              </a:rPr>
              <a:t>Institutional Effectiveness Indicators</a:t>
            </a:r>
            <a:endParaRPr lang="en-US" dirty="0">
              <a:latin typeface="Corbel" charset="0"/>
            </a:endParaRPr>
          </a:p>
          <a:p>
            <a:pPr eaLnBrk="1" hangingPunct="1"/>
            <a:r>
              <a:rPr lang="en-US" dirty="0">
                <a:latin typeface="Corbel" charset="0"/>
              </a:rPr>
              <a:t>Student Survey Results</a:t>
            </a:r>
          </a:p>
          <a:p>
            <a:pPr eaLnBrk="1" hangingPunct="1"/>
            <a:r>
              <a:rPr lang="en-US" dirty="0">
                <a:latin typeface="Corbel" charset="0"/>
              </a:rPr>
              <a:t>Faculty/Staff Survey </a:t>
            </a:r>
            <a:r>
              <a:rPr lang="en-US" dirty="0" smtClean="0">
                <a:latin typeface="Corbel" charset="0"/>
              </a:rPr>
              <a:t>Results</a:t>
            </a:r>
            <a:endParaRPr lang="en-US" dirty="0">
              <a:latin typeface="Corbe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rbel" charset="0"/>
              </a:rPr>
              <a:t>Scorecard Indicators: Completion</a:t>
            </a:r>
            <a:endParaRPr lang="en-US" dirty="0">
              <a:latin typeface="Corbel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980689"/>
              </p:ext>
            </p:extLst>
          </p:nvPr>
        </p:nvGraphicFramePr>
        <p:xfrm>
          <a:off x="438150" y="2100153"/>
          <a:ext cx="8331200" cy="4176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rbel" charset="0"/>
              </a:rPr>
              <a:t>Scorecard Indicators: Basic Skills Progress</a:t>
            </a:r>
            <a:endParaRPr lang="en-US" dirty="0">
              <a:latin typeface="Corbel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4571718"/>
              </p:ext>
            </p:extLst>
          </p:nvPr>
        </p:nvGraphicFramePr>
        <p:xfrm>
          <a:off x="438150" y="2100153"/>
          <a:ext cx="8331200" cy="4176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725" y="2654300"/>
            <a:ext cx="5870575" cy="14716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Student Survey 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725" y="4135438"/>
            <a:ext cx="5870575" cy="5762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“Student Views 2014”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Student Survey Results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Problems Enrolling in Classes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6060529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Student Survey Results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GCC Meets Instructional Program Needs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6816319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Student Survey Results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GCC Meets Student Services Needs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041565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Student Survey Results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Satisfaction with Parking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307877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Student Survey Results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Satisfaction with Safety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2066248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Student Survey Results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Satisfaction Items (Credit Students) – Spring </a:t>
            </a:r>
            <a:r>
              <a:rPr lang="en-US" dirty="0" smtClean="0">
                <a:latin typeface="Corbel" charset="0"/>
              </a:rPr>
              <a:t>2014</a:t>
            </a:r>
            <a:endParaRPr lang="en-US" dirty="0">
              <a:latin typeface="Corbel" charset="0"/>
            </a:endParaRP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553959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Student Survey Results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Satisfaction Items (Noncredit Students) – Spring </a:t>
            </a:r>
            <a:r>
              <a:rPr lang="en-US" dirty="0" smtClean="0">
                <a:latin typeface="Corbel" charset="0"/>
              </a:rPr>
              <a:t>2014</a:t>
            </a:r>
            <a:endParaRPr lang="en-US" dirty="0">
              <a:latin typeface="Corbel" charset="0"/>
            </a:endParaRP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1144933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725" y="2654300"/>
            <a:ext cx="5870575" cy="14716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Demographics Trends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725" y="4135438"/>
            <a:ext cx="5870575" cy="5762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“Campus Profile 2014”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725" y="2654300"/>
            <a:ext cx="5870575" cy="14716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Faculty/Staff Survey 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725" y="4135438"/>
            <a:ext cx="5870575" cy="5762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“Campus Views 2013”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Satisfaction with Governance – Fall </a:t>
            </a:r>
            <a:r>
              <a:rPr lang="en-US" dirty="0" smtClean="0">
                <a:latin typeface="Corbel" charset="0"/>
              </a:rPr>
              <a:t>2013</a:t>
            </a:r>
            <a:endParaRPr lang="en-US" dirty="0">
              <a:latin typeface="Corbel" charset="0"/>
            </a:endParaRP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8811369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Superintendent/President– Fall </a:t>
            </a:r>
            <a:r>
              <a:rPr lang="en-US" dirty="0" smtClean="0">
                <a:latin typeface="Corbel" charset="0"/>
              </a:rPr>
              <a:t>2013</a:t>
            </a:r>
            <a:endParaRPr lang="en-US" dirty="0">
              <a:latin typeface="Corbel" charset="0"/>
            </a:endParaRP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680229"/>
              </p:ext>
            </p:extLst>
          </p:nvPr>
        </p:nvGraphicFramePr>
        <p:xfrm>
          <a:off x="501650" y="2519363"/>
          <a:ext cx="8204200" cy="3830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Board of Trustees– Fall </a:t>
            </a:r>
            <a:r>
              <a:rPr lang="en-US" dirty="0" smtClean="0">
                <a:latin typeface="Corbel" charset="0"/>
              </a:rPr>
              <a:t>2013</a:t>
            </a:r>
            <a:endParaRPr lang="en-US" dirty="0">
              <a:latin typeface="Corbel" charset="0"/>
            </a:endParaRP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360629"/>
              </p:ext>
            </p:extLst>
          </p:nvPr>
        </p:nvGraphicFramePr>
        <p:xfrm>
          <a:off x="501650" y="2519363"/>
          <a:ext cx="8204200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Instruction– Fall </a:t>
            </a:r>
            <a:r>
              <a:rPr lang="en-US" dirty="0" smtClean="0">
                <a:latin typeface="Corbel" charset="0"/>
              </a:rPr>
              <a:t>2013</a:t>
            </a:r>
            <a:endParaRPr lang="en-US" dirty="0">
              <a:latin typeface="Corbel" charset="0"/>
            </a:endParaRP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198377"/>
              </p:ext>
            </p:extLst>
          </p:nvPr>
        </p:nvGraphicFramePr>
        <p:xfrm>
          <a:off x="501650" y="2519363"/>
          <a:ext cx="8204200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Student Services – Fall </a:t>
            </a:r>
            <a:r>
              <a:rPr lang="en-US" dirty="0" smtClean="0">
                <a:latin typeface="Corbel" charset="0"/>
              </a:rPr>
              <a:t>2013</a:t>
            </a:r>
            <a:endParaRPr lang="en-US" dirty="0">
              <a:latin typeface="Corbel" charset="0"/>
            </a:endParaRP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566005"/>
              </p:ext>
            </p:extLst>
          </p:nvPr>
        </p:nvGraphicFramePr>
        <p:xfrm>
          <a:off x="501650" y="2519363"/>
          <a:ext cx="8204200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Institutional Effectiveness – Fall </a:t>
            </a:r>
            <a:r>
              <a:rPr lang="en-US" dirty="0" smtClean="0">
                <a:latin typeface="Corbel" charset="0"/>
              </a:rPr>
              <a:t>2013</a:t>
            </a:r>
            <a:endParaRPr lang="en-US" dirty="0">
              <a:latin typeface="Corbel" charset="0"/>
            </a:endParaRP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248620"/>
              </p:ext>
            </p:extLst>
          </p:nvPr>
        </p:nvGraphicFramePr>
        <p:xfrm>
          <a:off x="501650" y="2519363"/>
          <a:ext cx="8204200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Human Resources – Fall </a:t>
            </a:r>
            <a:r>
              <a:rPr lang="en-US" dirty="0" smtClean="0">
                <a:latin typeface="Corbel" charset="0"/>
              </a:rPr>
              <a:t>2013</a:t>
            </a:r>
            <a:endParaRPr lang="en-US" dirty="0">
              <a:latin typeface="Corbel" charset="0"/>
            </a:endParaRP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3061260"/>
              </p:ext>
            </p:extLst>
          </p:nvPr>
        </p:nvGraphicFramePr>
        <p:xfrm>
          <a:off x="501650" y="2519363"/>
          <a:ext cx="8204200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Physical Resources – Fall </a:t>
            </a:r>
            <a:r>
              <a:rPr lang="en-US" dirty="0" smtClean="0">
                <a:latin typeface="Corbel" charset="0"/>
              </a:rPr>
              <a:t>2013</a:t>
            </a:r>
            <a:endParaRPr lang="en-US" dirty="0">
              <a:latin typeface="Corbel" charset="0"/>
            </a:endParaRP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231130"/>
              </p:ext>
            </p:extLst>
          </p:nvPr>
        </p:nvGraphicFramePr>
        <p:xfrm>
          <a:off x="501650" y="2519363"/>
          <a:ext cx="8204200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Technology – Fall </a:t>
            </a:r>
            <a:r>
              <a:rPr lang="en-US" dirty="0" smtClean="0">
                <a:latin typeface="Corbel" charset="0"/>
              </a:rPr>
              <a:t>2013</a:t>
            </a:r>
            <a:endParaRPr lang="en-US" dirty="0">
              <a:latin typeface="Corbel" charset="0"/>
            </a:endParaRP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83372"/>
              </p:ext>
            </p:extLst>
          </p:nvPr>
        </p:nvGraphicFramePr>
        <p:xfrm>
          <a:off x="501650" y="2519363"/>
          <a:ext cx="8204200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FTES</a:t>
            </a:r>
          </a:p>
        </p:txBody>
      </p:sp>
      <p:graphicFrame>
        <p:nvGraphicFramePr>
          <p:cNvPr id="19459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976319"/>
              </p:ext>
            </p:extLst>
          </p:nvPr>
        </p:nvGraphicFramePr>
        <p:xfrm>
          <a:off x="488950" y="2562225"/>
          <a:ext cx="8229600" cy="378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3" name="Worksheet" r:id="rId3" imgW="8229600" imgH="3949700" progId="Excel.Sheet.8">
                  <p:embed/>
                </p:oleObj>
              </mc:Choice>
              <mc:Fallback>
                <p:oleObj name="Worksheet" r:id="rId3" imgW="8229600" imgH="3949700" progId="Excel.Shee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2562225"/>
                        <a:ext cx="8229600" cy="378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Financial Resources – Fall </a:t>
            </a:r>
            <a:r>
              <a:rPr lang="en-US" dirty="0" smtClean="0">
                <a:latin typeface="Corbel" charset="0"/>
              </a:rPr>
              <a:t>2013</a:t>
            </a:r>
            <a:endParaRPr lang="en-US" dirty="0">
              <a:latin typeface="Corbel" charset="0"/>
            </a:endParaRPr>
          </a:p>
        </p:txBody>
      </p:sp>
      <p:graphicFrame>
        <p:nvGraphicFramePr>
          <p:cNvPr id="3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304996"/>
              </p:ext>
            </p:extLst>
          </p:nvPr>
        </p:nvGraphicFramePr>
        <p:xfrm>
          <a:off x="501650" y="2519363"/>
          <a:ext cx="8204200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Communication – Fall </a:t>
            </a:r>
            <a:r>
              <a:rPr lang="en-US" dirty="0" smtClean="0">
                <a:latin typeface="Corbel" charset="0"/>
              </a:rPr>
              <a:t>2013</a:t>
            </a:r>
            <a:endParaRPr lang="en-US" dirty="0">
              <a:latin typeface="Corbel" charset="0"/>
            </a:endParaRP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474257"/>
              </p:ext>
            </p:extLst>
          </p:nvPr>
        </p:nvGraphicFramePr>
        <p:xfrm>
          <a:off x="501650" y="2519363"/>
          <a:ext cx="8204200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“Campus Profile </a:t>
            </a:r>
            <a:r>
              <a:rPr lang="en-US" dirty="0" smtClean="0"/>
              <a:t>2014” </a:t>
            </a:r>
            <a:r>
              <a:rPr lang="en-US" dirty="0" smtClean="0"/>
              <a:t>(demographics, success, staff, fiscal)</a:t>
            </a:r>
          </a:p>
          <a:p>
            <a:r>
              <a:rPr lang="en-US" dirty="0" smtClean="0"/>
              <a:t>“Student Views </a:t>
            </a:r>
            <a:r>
              <a:rPr lang="en-US" dirty="0" smtClean="0"/>
              <a:t>2014” </a:t>
            </a:r>
            <a:r>
              <a:rPr lang="en-US" dirty="0" smtClean="0"/>
              <a:t>(Spring student survey results)</a:t>
            </a:r>
          </a:p>
          <a:p>
            <a:r>
              <a:rPr lang="en-US" dirty="0" smtClean="0"/>
              <a:t>“Campus Views </a:t>
            </a:r>
            <a:r>
              <a:rPr lang="en-US" dirty="0" smtClean="0"/>
              <a:t>2013” </a:t>
            </a:r>
            <a:r>
              <a:rPr lang="en-US" dirty="0" smtClean="0"/>
              <a:t>(Fall faculty/staff survey results)</a:t>
            </a:r>
          </a:p>
          <a:p>
            <a:r>
              <a:rPr lang="en-US" dirty="0" smtClean="0"/>
              <a:t>“Institutional Effectiveness Report </a:t>
            </a:r>
            <a:r>
              <a:rPr lang="en-US" dirty="0" smtClean="0"/>
              <a:t>2013-2014” (</a:t>
            </a:r>
            <a:r>
              <a:rPr lang="en-US" dirty="0" smtClean="0"/>
              <a:t>overall effectiveness indicators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Research &amp; Planning web page</a:t>
            </a:r>
          </a:p>
          <a:p>
            <a:pPr marL="0" indent="0" algn="ctr">
              <a:buNone/>
            </a:pPr>
            <a:r>
              <a:rPr lang="en-US" i="1" dirty="0" smtClean="0"/>
              <a:t>http://</a:t>
            </a:r>
            <a:r>
              <a:rPr lang="en-US" i="1" dirty="0" err="1" smtClean="0"/>
              <a:t>www.glendale.edu</a:t>
            </a:r>
            <a:r>
              <a:rPr lang="en-US" i="1" dirty="0" smtClean="0"/>
              <a:t>/</a:t>
            </a:r>
            <a:r>
              <a:rPr lang="en-US" i="1" dirty="0" err="1" smtClean="0"/>
              <a:t>research&amp;planning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059834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Gender of Credit Students</a:t>
            </a:r>
          </a:p>
        </p:txBody>
      </p:sp>
      <p:graphicFrame>
        <p:nvGraphicFramePr>
          <p:cNvPr id="20483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49258"/>
              </p:ext>
            </p:extLst>
          </p:nvPr>
        </p:nvGraphicFramePr>
        <p:xfrm>
          <a:off x="488950" y="2555875"/>
          <a:ext cx="8229600" cy="375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7" name="Worksheet" r:id="rId3" imgW="8229600" imgH="3886200" progId="Excel.Sheet.8">
                  <p:embed/>
                </p:oleObj>
              </mc:Choice>
              <mc:Fallback>
                <p:oleObj name="Worksheet" r:id="rId3" imgW="8229600" imgH="3886200" progId="Excel.Shee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2555875"/>
                        <a:ext cx="8229600" cy="375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Gender of Noncredit Students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7168030"/>
              </p:ext>
            </p:extLst>
          </p:nvPr>
        </p:nvGraphicFramePr>
        <p:xfrm>
          <a:off x="539750" y="2606675"/>
          <a:ext cx="8128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Age of Credit Students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265587"/>
              </p:ext>
            </p:extLst>
          </p:nvPr>
        </p:nvGraphicFramePr>
        <p:xfrm>
          <a:off x="539750" y="2606675"/>
          <a:ext cx="8128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Age of Noncredit Students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762170"/>
              </p:ext>
            </p:extLst>
          </p:nvPr>
        </p:nvGraphicFramePr>
        <p:xfrm>
          <a:off x="539750" y="2606675"/>
          <a:ext cx="8128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Ethnicity of Credit Students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8075748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1750</TotalTime>
  <Words>569</Words>
  <Application>Microsoft Macintosh PowerPoint</Application>
  <PresentationFormat>On-screen Show (4:3)</PresentationFormat>
  <Paragraphs>145</Paragraphs>
  <Slides>42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Pixel</vt:lpstr>
      <vt:lpstr>Worksheet</vt:lpstr>
      <vt:lpstr>Institutional Effectiveness: Trends for Planning</vt:lpstr>
      <vt:lpstr>Trends for Planning</vt:lpstr>
      <vt:lpstr>Demographics Trends</vt:lpstr>
      <vt:lpstr>Demographic Trends</vt:lpstr>
      <vt:lpstr>Demographic Trends</vt:lpstr>
      <vt:lpstr>Demographic Trends</vt:lpstr>
      <vt:lpstr>Demographic Trends</vt:lpstr>
      <vt:lpstr>Demographic Trends</vt:lpstr>
      <vt:lpstr>Demographic Trends</vt:lpstr>
      <vt:lpstr>Demographic Trends</vt:lpstr>
      <vt:lpstr>Demographic Trends</vt:lpstr>
      <vt:lpstr>Demographic Trends</vt:lpstr>
      <vt:lpstr>Demographic Trends</vt:lpstr>
      <vt:lpstr>Demographic Trends</vt:lpstr>
      <vt:lpstr>Demographic Trends</vt:lpstr>
      <vt:lpstr>Demographic Trends</vt:lpstr>
      <vt:lpstr>Institutional Effectiveness Indicators</vt:lpstr>
      <vt:lpstr>Transfer Rate</vt:lpstr>
      <vt:lpstr>Scorecard Indicators: Persistence</vt:lpstr>
      <vt:lpstr>Scorecard Indicators: Completion</vt:lpstr>
      <vt:lpstr>Scorecard Indicators: Basic Skills Progress</vt:lpstr>
      <vt:lpstr>Student Survey Results</vt:lpstr>
      <vt:lpstr>Student Survey Results</vt:lpstr>
      <vt:lpstr>Student Survey Results</vt:lpstr>
      <vt:lpstr>Student Survey Results</vt:lpstr>
      <vt:lpstr>Student Survey Results</vt:lpstr>
      <vt:lpstr>Student Survey Results</vt:lpstr>
      <vt:lpstr>Student Survey Results</vt:lpstr>
      <vt:lpstr>Student Survey Results</vt:lpstr>
      <vt:lpstr>Faculty/Staff Survey Results</vt:lpstr>
      <vt:lpstr>Faculty/Staff Survey Results</vt:lpstr>
      <vt:lpstr>Faculty/Staff Survey Results</vt:lpstr>
      <vt:lpstr>Faculty/Staff Survey Results</vt:lpstr>
      <vt:lpstr>Faculty/Staff Survey Results</vt:lpstr>
      <vt:lpstr>Faculty/Staff Survey Results</vt:lpstr>
      <vt:lpstr>Faculty/Staff Survey Results</vt:lpstr>
      <vt:lpstr>Faculty/Staff Survey Results</vt:lpstr>
      <vt:lpstr>Faculty/Staff Survey Results</vt:lpstr>
      <vt:lpstr>Faculty/Staff Survey Results</vt:lpstr>
      <vt:lpstr>Faculty/Staff Survey Results</vt:lpstr>
      <vt:lpstr>Faculty/Staff Survey Results</vt:lpstr>
      <vt:lpstr>Resources</vt:lpstr>
    </vt:vector>
  </TitlesOfParts>
  <Company>GCC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Karpp</dc:creator>
  <cp:lastModifiedBy>Edward Karpp</cp:lastModifiedBy>
  <cp:revision>187</cp:revision>
  <dcterms:created xsi:type="dcterms:W3CDTF">2011-11-04T21:39:32Z</dcterms:created>
  <dcterms:modified xsi:type="dcterms:W3CDTF">2014-11-20T01:07:33Z</dcterms:modified>
</cp:coreProperties>
</file>